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20.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Default Extension="jpeg" ContentType="image/jpeg"/>
  <Override PartName="/ppt/notesSlides/notesSlide17.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68" r:id="rId1"/>
  </p:sldMasterIdLst>
  <p:notesMasterIdLst>
    <p:notesMasterId r:id="rId22"/>
  </p:notesMasterIdLst>
  <p:sldIdLst>
    <p:sldId id="257" r:id="rId2"/>
    <p:sldId id="282" r:id="rId3"/>
    <p:sldId id="289" r:id="rId4"/>
    <p:sldId id="290" r:id="rId5"/>
    <p:sldId id="292" r:id="rId6"/>
    <p:sldId id="291" r:id="rId7"/>
    <p:sldId id="293" r:id="rId8"/>
    <p:sldId id="299" r:id="rId9"/>
    <p:sldId id="295" r:id="rId10"/>
    <p:sldId id="296" r:id="rId11"/>
    <p:sldId id="297" r:id="rId12"/>
    <p:sldId id="298" r:id="rId13"/>
    <p:sldId id="301" r:id="rId14"/>
    <p:sldId id="302" r:id="rId15"/>
    <p:sldId id="303" r:id="rId16"/>
    <p:sldId id="305" r:id="rId17"/>
    <p:sldId id="306" r:id="rId18"/>
    <p:sldId id="307" r:id="rId19"/>
    <p:sldId id="304" r:id="rId20"/>
    <p:sldId id="311" r:id="rId21"/>
  </p:sldIdLst>
  <p:sldSz cx="9144000" cy="6858000" type="screen4x3"/>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clrMru>
    <a:srgbClr val="CC9900"/>
    <a:srgbClr val="D8DC2C"/>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97" autoAdjust="0"/>
    <p:restoredTop sz="94638" autoAdjust="0"/>
  </p:normalViewPr>
  <p:slideViewPr>
    <p:cSldViewPr>
      <p:cViewPr>
        <p:scale>
          <a:sx n="60" d="100"/>
          <a:sy n="60" d="100"/>
        </p:scale>
        <p:origin x="-1656" y="-22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A281115-A6EC-44A6-A03E-6DAE8F2D32DC}" type="datetimeFigureOut">
              <a:rPr lang="it-IT" smtClean="0"/>
              <a:pPr/>
              <a:t>21/10/2014</a:t>
            </a:fld>
            <a:endParaRPr lang="it-IT"/>
          </a:p>
        </p:txBody>
      </p:sp>
      <p:sp>
        <p:nvSpPr>
          <p:cNvPr id="4" name="Segnaposto immagine diapositiva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6" name="Segnaposto piè di pagina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FE0890E-E3E4-446A-9432-EBFB59D9AC72}" type="slidenum">
              <a:rPr lang="it-IT" smtClean="0"/>
              <a:pPr/>
              <a:t>‹N›</a:t>
            </a:fld>
            <a:endParaRPr lang="it-IT"/>
          </a:p>
        </p:txBody>
      </p:sp>
    </p:spTree>
    <p:extLst>
      <p:ext uri="{BB962C8B-B14F-4D97-AF65-F5344CB8AC3E}">
        <p14:creationId xmlns="" xmlns:p14="http://schemas.microsoft.com/office/powerpoint/2010/main" val="410712034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dirty="0"/>
          </a:p>
        </p:txBody>
      </p:sp>
      <p:sp>
        <p:nvSpPr>
          <p:cNvPr id="4" name="Segnaposto numero diapositiva 3"/>
          <p:cNvSpPr>
            <a:spLocks noGrp="1"/>
          </p:cNvSpPr>
          <p:nvPr>
            <p:ph type="sldNum" sz="quarter" idx="10"/>
          </p:nvPr>
        </p:nvSpPr>
        <p:spPr/>
        <p:txBody>
          <a:bodyPr/>
          <a:lstStyle/>
          <a:p>
            <a:fld id="{1FE0890E-E3E4-446A-9432-EBFB59D9AC72}" type="slidenum">
              <a:rPr lang="it-IT" smtClean="0"/>
              <a:pPr/>
              <a:t>1</a:t>
            </a:fld>
            <a:endParaRPr lang="it-IT"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dirty="0" smtClean="0"/>
          </a:p>
        </p:txBody>
      </p:sp>
      <p:sp>
        <p:nvSpPr>
          <p:cNvPr id="4" name="Segnaposto numero diapositiva 3"/>
          <p:cNvSpPr>
            <a:spLocks noGrp="1"/>
          </p:cNvSpPr>
          <p:nvPr>
            <p:ph type="sldNum" sz="quarter" idx="10"/>
          </p:nvPr>
        </p:nvSpPr>
        <p:spPr/>
        <p:txBody>
          <a:bodyPr/>
          <a:lstStyle/>
          <a:p>
            <a:fld id="{1FE0890E-E3E4-446A-9432-EBFB59D9AC72}" type="slidenum">
              <a:rPr lang="it-IT" smtClean="0"/>
              <a:pPr/>
              <a:t>10</a:t>
            </a:fld>
            <a:endParaRPr lang="it-IT"/>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dirty="0" smtClean="0"/>
          </a:p>
        </p:txBody>
      </p:sp>
      <p:sp>
        <p:nvSpPr>
          <p:cNvPr id="4" name="Segnaposto numero diapositiva 3"/>
          <p:cNvSpPr>
            <a:spLocks noGrp="1"/>
          </p:cNvSpPr>
          <p:nvPr>
            <p:ph type="sldNum" sz="quarter" idx="10"/>
          </p:nvPr>
        </p:nvSpPr>
        <p:spPr/>
        <p:txBody>
          <a:bodyPr/>
          <a:lstStyle/>
          <a:p>
            <a:fld id="{1FE0890E-E3E4-446A-9432-EBFB59D9AC72}" type="slidenum">
              <a:rPr lang="it-IT" smtClean="0"/>
              <a:pPr/>
              <a:t>11</a:t>
            </a:fld>
            <a:endParaRPr lang="it-IT"/>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dirty="0" smtClean="0"/>
          </a:p>
        </p:txBody>
      </p:sp>
      <p:sp>
        <p:nvSpPr>
          <p:cNvPr id="4" name="Segnaposto numero diapositiva 3"/>
          <p:cNvSpPr>
            <a:spLocks noGrp="1"/>
          </p:cNvSpPr>
          <p:nvPr>
            <p:ph type="sldNum" sz="quarter" idx="10"/>
          </p:nvPr>
        </p:nvSpPr>
        <p:spPr/>
        <p:txBody>
          <a:bodyPr/>
          <a:lstStyle/>
          <a:p>
            <a:fld id="{1FE0890E-E3E4-446A-9432-EBFB59D9AC72}" type="slidenum">
              <a:rPr lang="it-IT" smtClean="0"/>
              <a:pPr/>
              <a:t>12</a:t>
            </a:fld>
            <a:endParaRPr lang="it-IT"/>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dirty="0" smtClean="0"/>
          </a:p>
        </p:txBody>
      </p:sp>
      <p:sp>
        <p:nvSpPr>
          <p:cNvPr id="4" name="Segnaposto numero diapositiva 3"/>
          <p:cNvSpPr>
            <a:spLocks noGrp="1"/>
          </p:cNvSpPr>
          <p:nvPr>
            <p:ph type="sldNum" sz="quarter" idx="10"/>
          </p:nvPr>
        </p:nvSpPr>
        <p:spPr/>
        <p:txBody>
          <a:bodyPr/>
          <a:lstStyle/>
          <a:p>
            <a:fld id="{1FE0890E-E3E4-446A-9432-EBFB59D9AC72}" type="slidenum">
              <a:rPr lang="it-IT" smtClean="0"/>
              <a:pPr/>
              <a:t>13</a:t>
            </a:fld>
            <a:endParaRPr lang="it-IT"/>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dirty="0" smtClean="0"/>
          </a:p>
        </p:txBody>
      </p:sp>
      <p:sp>
        <p:nvSpPr>
          <p:cNvPr id="4" name="Segnaposto numero diapositiva 3"/>
          <p:cNvSpPr>
            <a:spLocks noGrp="1"/>
          </p:cNvSpPr>
          <p:nvPr>
            <p:ph type="sldNum" sz="quarter" idx="10"/>
          </p:nvPr>
        </p:nvSpPr>
        <p:spPr/>
        <p:txBody>
          <a:bodyPr/>
          <a:lstStyle/>
          <a:p>
            <a:fld id="{1FE0890E-E3E4-446A-9432-EBFB59D9AC72}" type="slidenum">
              <a:rPr lang="it-IT" smtClean="0"/>
              <a:pPr/>
              <a:t>14</a:t>
            </a:fld>
            <a:endParaRPr lang="it-IT"/>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dirty="0" smtClean="0"/>
          </a:p>
        </p:txBody>
      </p:sp>
      <p:sp>
        <p:nvSpPr>
          <p:cNvPr id="4" name="Segnaposto numero diapositiva 3"/>
          <p:cNvSpPr>
            <a:spLocks noGrp="1"/>
          </p:cNvSpPr>
          <p:nvPr>
            <p:ph type="sldNum" sz="quarter" idx="10"/>
          </p:nvPr>
        </p:nvSpPr>
        <p:spPr/>
        <p:txBody>
          <a:bodyPr/>
          <a:lstStyle/>
          <a:p>
            <a:fld id="{1FE0890E-E3E4-446A-9432-EBFB59D9AC72}" type="slidenum">
              <a:rPr lang="it-IT" smtClean="0"/>
              <a:pPr/>
              <a:t>15</a:t>
            </a:fld>
            <a:endParaRPr lang="it-IT"/>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dirty="0" smtClean="0"/>
          </a:p>
        </p:txBody>
      </p:sp>
      <p:sp>
        <p:nvSpPr>
          <p:cNvPr id="4" name="Segnaposto numero diapositiva 3"/>
          <p:cNvSpPr>
            <a:spLocks noGrp="1"/>
          </p:cNvSpPr>
          <p:nvPr>
            <p:ph type="sldNum" sz="quarter" idx="10"/>
          </p:nvPr>
        </p:nvSpPr>
        <p:spPr/>
        <p:txBody>
          <a:bodyPr/>
          <a:lstStyle/>
          <a:p>
            <a:fld id="{1FE0890E-E3E4-446A-9432-EBFB59D9AC72}" type="slidenum">
              <a:rPr lang="it-IT" smtClean="0"/>
              <a:pPr/>
              <a:t>16</a:t>
            </a:fld>
            <a:endParaRPr lang="it-IT"/>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dirty="0" smtClean="0"/>
          </a:p>
        </p:txBody>
      </p:sp>
      <p:sp>
        <p:nvSpPr>
          <p:cNvPr id="4" name="Segnaposto numero diapositiva 3"/>
          <p:cNvSpPr>
            <a:spLocks noGrp="1"/>
          </p:cNvSpPr>
          <p:nvPr>
            <p:ph type="sldNum" sz="quarter" idx="10"/>
          </p:nvPr>
        </p:nvSpPr>
        <p:spPr/>
        <p:txBody>
          <a:bodyPr/>
          <a:lstStyle/>
          <a:p>
            <a:fld id="{1FE0890E-E3E4-446A-9432-EBFB59D9AC72}" type="slidenum">
              <a:rPr lang="it-IT" smtClean="0"/>
              <a:pPr/>
              <a:t>17</a:t>
            </a:fld>
            <a:endParaRPr lang="it-IT"/>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dirty="0" smtClean="0"/>
          </a:p>
        </p:txBody>
      </p:sp>
      <p:sp>
        <p:nvSpPr>
          <p:cNvPr id="4" name="Segnaposto numero diapositiva 3"/>
          <p:cNvSpPr>
            <a:spLocks noGrp="1"/>
          </p:cNvSpPr>
          <p:nvPr>
            <p:ph type="sldNum" sz="quarter" idx="10"/>
          </p:nvPr>
        </p:nvSpPr>
        <p:spPr/>
        <p:txBody>
          <a:bodyPr/>
          <a:lstStyle/>
          <a:p>
            <a:fld id="{1FE0890E-E3E4-446A-9432-EBFB59D9AC72}" type="slidenum">
              <a:rPr lang="it-IT" smtClean="0"/>
              <a:pPr/>
              <a:t>18</a:t>
            </a:fld>
            <a:endParaRPr lang="it-IT"/>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dirty="0" smtClean="0"/>
          </a:p>
        </p:txBody>
      </p:sp>
      <p:sp>
        <p:nvSpPr>
          <p:cNvPr id="4" name="Segnaposto numero diapositiva 3"/>
          <p:cNvSpPr>
            <a:spLocks noGrp="1"/>
          </p:cNvSpPr>
          <p:nvPr>
            <p:ph type="sldNum" sz="quarter" idx="10"/>
          </p:nvPr>
        </p:nvSpPr>
        <p:spPr/>
        <p:txBody>
          <a:bodyPr/>
          <a:lstStyle/>
          <a:p>
            <a:fld id="{1FE0890E-E3E4-446A-9432-EBFB59D9AC72}" type="slidenum">
              <a:rPr lang="it-IT" smtClean="0"/>
              <a:pPr/>
              <a:t>19</a:t>
            </a:fld>
            <a:endParaRPr lang="it-IT"/>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r>
              <a:rPr lang="it-IT" dirty="0" smtClean="0"/>
              <a:t>Teoria neuroni specchio e </a:t>
            </a:r>
            <a:r>
              <a:rPr lang="it-IT" dirty="0" err="1" smtClean="0"/>
              <a:t>embodied</a:t>
            </a:r>
            <a:r>
              <a:rPr lang="it-IT" dirty="0" smtClean="0"/>
              <a:t> </a:t>
            </a:r>
            <a:r>
              <a:rPr lang="it-IT" dirty="0" err="1" smtClean="0"/>
              <a:t>simulation</a:t>
            </a:r>
            <a:r>
              <a:rPr lang="it-IT" dirty="0" smtClean="0"/>
              <a:t> – </a:t>
            </a:r>
            <a:r>
              <a:rPr lang="it-IT" dirty="0" err="1" smtClean="0"/>
              <a:t>neuroscineze</a:t>
            </a:r>
            <a:endParaRPr lang="it-IT" dirty="0" smtClean="0"/>
          </a:p>
          <a:p>
            <a:r>
              <a:rPr lang="it-IT" dirty="0" smtClean="0"/>
              <a:t>Teorie</a:t>
            </a:r>
            <a:r>
              <a:rPr lang="it-IT" baseline="0" dirty="0" smtClean="0"/>
              <a:t> psicologiche </a:t>
            </a:r>
          </a:p>
          <a:p>
            <a:r>
              <a:rPr lang="it-IT" baseline="0" dirty="0" err="1" smtClean="0"/>
              <a:t>Fivaz</a:t>
            </a:r>
            <a:r>
              <a:rPr lang="it-IT" baseline="0" dirty="0" smtClean="0"/>
              <a:t> </a:t>
            </a:r>
            <a:r>
              <a:rPr lang="it-IT" dirty="0" smtClean="0"/>
              <a:t> </a:t>
            </a:r>
            <a:r>
              <a:rPr lang="it-IT" sz="1200" kern="1200" baseline="0" dirty="0" smtClean="0">
                <a:solidFill>
                  <a:schemeClr val="tx1"/>
                </a:solidFill>
                <a:latin typeface="+mn-lt"/>
                <a:ea typeface="+mn-ea"/>
                <a:cs typeface="+mn-cs"/>
              </a:rPr>
              <a:t>Possiamo</a:t>
            </a:r>
          </a:p>
          <a:p>
            <a:r>
              <a:rPr lang="it-IT" sz="1200" kern="1200" baseline="0" dirty="0" smtClean="0">
                <a:solidFill>
                  <a:schemeClr val="tx1"/>
                </a:solidFill>
                <a:latin typeface="+mn-lt"/>
                <a:ea typeface="+mn-ea"/>
                <a:cs typeface="+mn-cs"/>
              </a:rPr>
              <a:t>dunque ipotizzare che la violenza nei rapporti interpersonali significativi corrisponda ad un disturbo nella</a:t>
            </a:r>
          </a:p>
          <a:p>
            <a:r>
              <a:rPr lang="it-IT" sz="1200" kern="1200" baseline="0" dirty="0" smtClean="0">
                <a:solidFill>
                  <a:schemeClr val="tx1"/>
                </a:solidFill>
                <a:latin typeface="+mn-lt"/>
                <a:ea typeface="+mn-ea"/>
                <a:cs typeface="+mn-cs"/>
              </a:rPr>
              <a:t>possibilità di realizzare relazioni caratterizzate da </a:t>
            </a:r>
            <a:r>
              <a:rPr lang="it-IT" sz="1200" i="1" kern="1200" baseline="0" dirty="0" smtClean="0">
                <a:solidFill>
                  <a:schemeClr val="tx1"/>
                </a:solidFill>
                <a:latin typeface="+mn-lt"/>
                <a:ea typeface="+mn-ea"/>
                <a:cs typeface="+mn-cs"/>
              </a:rPr>
              <a:t>intersoggettività (Stern, 1985; Benjamin J., 1995): anziché</a:t>
            </a:r>
          </a:p>
          <a:p>
            <a:r>
              <a:rPr lang="it-IT" sz="1200" kern="1200" baseline="0" dirty="0" smtClean="0">
                <a:solidFill>
                  <a:schemeClr val="tx1"/>
                </a:solidFill>
                <a:latin typeface="+mn-lt"/>
                <a:ea typeface="+mn-ea"/>
                <a:cs typeface="+mn-cs"/>
              </a:rPr>
              <a:t>riconoscere l’altro come soggetto con proprie intenzioni, motivazioni e sentimenti ed affermare la propria</a:t>
            </a:r>
          </a:p>
          <a:p>
            <a:r>
              <a:rPr lang="it-IT" sz="1200" kern="1200" baseline="0" dirty="0" smtClean="0">
                <a:solidFill>
                  <a:schemeClr val="tx1"/>
                </a:solidFill>
                <a:latin typeface="+mn-lt"/>
                <a:ea typeface="+mn-ea"/>
                <a:cs typeface="+mn-cs"/>
              </a:rPr>
              <a:t>soggettività anche attraverso l’incontro caratterizzato da sintonizzazione affettiva, si assiste ad un rapporto</a:t>
            </a:r>
          </a:p>
          <a:p>
            <a:r>
              <a:rPr lang="it-IT" sz="1200" kern="1200" baseline="0" dirty="0" smtClean="0">
                <a:solidFill>
                  <a:schemeClr val="tx1"/>
                </a:solidFill>
                <a:latin typeface="+mn-lt"/>
                <a:ea typeface="+mn-ea"/>
                <a:cs typeface="+mn-cs"/>
              </a:rPr>
              <a:t>sempre più oggettivante nel quale l’altro viene annullato e ridotto ad esistere solo come specchio dotato del</a:t>
            </a:r>
          </a:p>
          <a:p>
            <a:r>
              <a:rPr lang="it-IT" sz="1200" kern="1200" baseline="0" dirty="0" smtClean="0">
                <a:solidFill>
                  <a:schemeClr val="tx1"/>
                </a:solidFill>
                <a:latin typeface="+mn-lt"/>
                <a:ea typeface="+mn-ea"/>
                <a:cs typeface="+mn-cs"/>
              </a:rPr>
              <a:t>potere di gratificare o frustrare il proprio bisogno di riconoscimento. Sulla base di questa premessa ci si potrà</a:t>
            </a:r>
          </a:p>
          <a:p>
            <a:r>
              <a:rPr lang="it-IT" sz="1200" kern="1200" baseline="0" dirty="0" smtClean="0">
                <a:solidFill>
                  <a:schemeClr val="tx1"/>
                </a:solidFill>
                <a:latin typeface="+mn-lt"/>
                <a:ea typeface="+mn-ea"/>
                <a:cs typeface="+mn-cs"/>
              </a:rPr>
              <a:t>poi orientare nella classificazione dei comportamenti che possono essere considerati violenti e quindi</a:t>
            </a:r>
          </a:p>
          <a:p>
            <a:r>
              <a:rPr lang="it-IT" sz="1200" kern="1200" baseline="0" dirty="0" smtClean="0">
                <a:solidFill>
                  <a:schemeClr val="tx1"/>
                </a:solidFill>
                <a:latin typeface="+mn-lt"/>
                <a:ea typeface="+mn-ea"/>
                <a:cs typeface="+mn-cs"/>
              </a:rPr>
              <a:t>prendere in considerazione anche la situazione in cui un bambino può subire un trauma nell’essere ad essi</a:t>
            </a:r>
          </a:p>
          <a:p>
            <a:r>
              <a:rPr lang="it-IT" sz="1200" kern="1200" baseline="0" dirty="0" smtClean="0">
                <a:solidFill>
                  <a:schemeClr val="tx1"/>
                </a:solidFill>
                <a:latin typeface="+mn-lt"/>
                <a:ea typeface="+mn-ea"/>
                <a:cs typeface="+mn-cs"/>
              </a:rPr>
              <a:t>esposto.</a:t>
            </a:r>
            <a:endParaRPr lang="it-IT" dirty="0" smtClean="0"/>
          </a:p>
          <a:p>
            <a:endParaRPr lang="it-IT" dirty="0" smtClean="0"/>
          </a:p>
        </p:txBody>
      </p:sp>
      <p:sp>
        <p:nvSpPr>
          <p:cNvPr id="4" name="Segnaposto numero diapositiva 3"/>
          <p:cNvSpPr>
            <a:spLocks noGrp="1"/>
          </p:cNvSpPr>
          <p:nvPr>
            <p:ph type="sldNum" sz="quarter" idx="10"/>
          </p:nvPr>
        </p:nvSpPr>
        <p:spPr/>
        <p:txBody>
          <a:bodyPr/>
          <a:lstStyle/>
          <a:p>
            <a:fld id="{1FE0890E-E3E4-446A-9432-EBFB59D9AC72}" type="slidenum">
              <a:rPr lang="it-IT" smtClean="0"/>
              <a:pPr/>
              <a:t>2</a:t>
            </a:fld>
            <a:endParaRPr lang="it-IT"/>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dirty="0" smtClean="0"/>
          </a:p>
        </p:txBody>
      </p:sp>
      <p:sp>
        <p:nvSpPr>
          <p:cNvPr id="4" name="Segnaposto numero diapositiva 3"/>
          <p:cNvSpPr>
            <a:spLocks noGrp="1"/>
          </p:cNvSpPr>
          <p:nvPr>
            <p:ph type="sldNum" sz="quarter" idx="10"/>
          </p:nvPr>
        </p:nvSpPr>
        <p:spPr/>
        <p:txBody>
          <a:bodyPr/>
          <a:lstStyle/>
          <a:p>
            <a:fld id="{1FE0890E-E3E4-446A-9432-EBFB59D9AC72}" type="slidenum">
              <a:rPr lang="it-IT" smtClean="0"/>
              <a:pPr/>
              <a:t>20</a:t>
            </a:fld>
            <a:endParaRPr lang="it-IT"/>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dirty="0" smtClean="0"/>
          </a:p>
        </p:txBody>
      </p:sp>
      <p:sp>
        <p:nvSpPr>
          <p:cNvPr id="4" name="Segnaposto numero diapositiva 3"/>
          <p:cNvSpPr>
            <a:spLocks noGrp="1"/>
          </p:cNvSpPr>
          <p:nvPr>
            <p:ph type="sldNum" sz="quarter" idx="10"/>
          </p:nvPr>
        </p:nvSpPr>
        <p:spPr/>
        <p:txBody>
          <a:bodyPr/>
          <a:lstStyle/>
          <a:p>
            <a:fld id="{1FE0890E-E3E4-446A-9432-EBFB59D9AC72}" type="slidenum">
              <a:rPr lang="it-IT" smtClean="0"/>
              <a:pPr/>
              <a:t>3</a:t>
            </a:fld>
            <a:endParaRPr lang="it-IT"/>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dirty="0" smtClean="0"/>
          </a:p>
        </p:txBody>
      </p:sp>
      <p:sp>
        <p:nvSpPr>
          <p:cNvPr id="4" name="Segnaposto numero diapositiva 3"/>
          <p:cNvSpPr>
            <a:spLocks noGrp="1"/>
          </p:cNvSpPr>
          <p:nvPr>
            <p:ph type="sldNum" sz="quarter" idx="10"/>
          </p:nvPr>
        </p:nvSpPr>
        <p:spPr/>
        <p:txBody>
          <a:bodyPr/>
          <a:lstStyle/>
          <a:p>
            <a:fld id="{1FE0890E-E3E4-446A-9432-EBFB59D9AC72}" type="slidenum">
              <a:rPr lang="it-IT" smtClean="0"/>
              <a:pPr/>
              <a:t>4</a:t>
            </a:fld>
            <a:endParaRPr lang="it-IT"/>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dirty="0" smtClean="0"/>
          </a:p>
        </p:txBody>
      </p:sp>
      <p:sp>
        <p:nvSpPr>
          <p:cNvPr id="4" name="Segnaposto numero diapositiva 3"/>
          <p:cNvSpPr>
            <a:spLocks noGrp="1"/>
          </p:cNvSpPr>
          <p:nvPr>
            <p:ph type="sldNum" sz="quarter" idx="10"/>
          </p:nvPr>
        </p:nvSpPr>
        <p:spPr/>
        <p:txBody>
          <a:bodyPr/>
          <a:lstStyle/>
          <a:p>
            <a:fld id="{1FE0890E-E3E4-446A-9432-EBFB59D9AC72}" type="slidenum">
              <a:rPr lang="it-IT" smtClean="0"/>
              <a:pPr/>
              <a:t>5</a:t>
            </a:fld>
            <a:endParaRPr lang="it-IT"/>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dirty="0" smtClean="0"/>
          </a:p>
        </p:txBody>
      </p:sp>
      <p:sp>
        <p:nvSpPr>
          <p:cNvPr id="4" name="Segnaposto numero diapositiva 3"/>
          <p:cNvSpPr>
            <a:spLocks noGrp="1"/>
          </p:cNvSpPr>
          <p:nvPr>
            <p:ph type="sldNum" sz="quarter" idx="10"/>
          </p:nvPr>
        </p:nvSpPr>
        <p:spPr/>
        <p:txBody>
          <a:bodyPr/>
          <a:lstStyle/>
          <a:p>
            <a:fld id="{1FE0890E-E3E4-446A-9432-EBFB59D9AC72}" type="slidenum">
              <a:rPr lang="it-IT" smtClean="0"/>
              <a:pPr/>
              <a:t>6</a:t>
            </a:fld>
            <a:endParaRPr lang="it-IT"/>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r>
              <a:rPr lang="it-IT" dirty="0" smtClean="0"/>
              <a:t>Teoria neuroni specchio e </a:t>
            </a:r>
            <a:r>
              <a:rPr lang="it-IT" dirty="0" err="1" smtClean="0"/>
              <a:t>embodied</a:t>
            </a:r>
            <a:r>
              <a:rPr lang="it-IT" dirty="0" smtClean="0"/>
              <a:t> </a:t>
            </a:r>
            <a:r>
              <a:rPr lang="it-IT" dirty="0" err="1" smtClean="0"/>
              <a:t>simulation</a:t>
            </a:r>
            <a:r>
              <a:rPr lang="it-IT" dirty="0" smtClean="0"/>
              <a:t> – </a:t>
            </a:r>
            <a:r>
              <a:rPr lang="it-IT" dirty="0" err="1" smtClean="0"/>
              <a:t>neuroscineze</a:t>
            </a:r>
            <a:endParaRPr lang="it-IT" dirty="0" smtClean="0"/>
          </a:p>
          <a:p>
            <a:r>
              <a:rPr lang="it-IT" dirty="0" smtClean="0"/>
              <a:t>Teorie</a:t>
            </a:r>
            <a:r>
              <a:rPr lang="it-IT" baseline="0" dirty="0" smtClean="0"/>
              <a:t> psicologiche </a:t>
            </a:r>
          </a:p>
          <a:p>
            <a:r>
              <a:rPr lang="it-IT" baseline="0" dirty="0" err="1" smtClean="0"/>
              <a:t>Fivaz</a:t>
            </a:r>
            <a:r>
              <a:rPr lang="it-IT" baseline="0" dirty="0" smtClean="0"/>
              <a:t> </a:t>
            </a:r>
            <a:r>
              <a:rPr lang="it-IT" dirty="0" smtClean="0"/>
              <a:t> </a:t>
            </a:r>
            <a:r>
              <a:rPr lang="it-IT" sz="1200" kern="1200" baseline="0" dirty="0" smtClean="0">
                <a:solidFill>
                  <a:schemeClr val="tx1"/>
                </a:solidFill>
                <a:latin typeface="+mn-lt"/>
                <a:ea typeface="+mn-ea"/>
                <a:cs typeface="+mn-cs"/>
              </a:rPr>
              <a:t>Possiamo</a:t>
            </a:r>
          </a:p>
          <a:p>
            <a:r>
              <a:rPr lang="it-IT" sz="1200" kern="1200" baseline="0" dirty="0" smtClean="0">
                <a:solidFill>
                  <a:schemeClr val="tx1"/>
                </a:solidFill>
                <a:latin typeface="+mn-lt"/>
                <a:ea typeface="+mn-ea"/>
                <a:cs typeface="+mn-cs"/>
              </a:rPr>
              <a:t>dunque ipotizzare che la violenza nei rapporti interpersonali significativi corrisponda ad un disturbo nella</a:t>
            </a:r>
          </a:p>
          <a:p>
            <a:r>
              <a:rPr lang="it-IT" sz="1200" kern="1200" baseline="0" dirty="0" smtClean="0">
                <a:solidFill>
                  <a:schemeClr val="tx1"/>
                </a:solidFill>
                <a:latin typeface="+mn-lt"/>
                <a:ea typeface="+mn-ea"/>
                <a:cs typeface="+mn-cs"/>
              </a:rPr>
              <a:t>possibilità di realizzare relazioni caratterizzate da </a:t>
            </a:r>
            <a:r>
              <a:rPr lang="it-IT" sz="1200" i="1" kern="1200" baseline="0" dirty="0" smtClean="0">
                <a:solidFill>
                  <a:schemeClr val="tx1"/>
                </a:solidFill>
                <a:latin typeface="+mn-lt"/>
                <a:ea typeface="+mn-ea"/>
                <a:cs typeface="+mn-cs"/>
              </a:rPr>
              <a:t>intersoggettività (Stern, 1985; Benjamin J., 1995): anziché</a:t>
            </a:r>
          </a:p>
          <a:p>
            <a:r>
              <a:rPr lang="it-IT" sz="1200" kern="1200" baseline="0" dirty="0" smtClean="0">
                <a:solidFill>
                  <a:schemeClr val="tx1"/>
                </a:solidFill>
                <a:latin typeface="+mn-lt"/>
                <a:ea typeface="+mn-ea"/>
                <a:cs typeface="+mn-cs"/>
              </a:rPr>
              <a:t>riconoscere l’altro come soggetto con proprie intenzioni, motivazioni e sentimenti ed affermare la propria</a:t>
            </a:r>
          </a:p>
          <a:p>
            <a:r>
              <a:rPr lang="it-IT" sz="1200" kern="1200" baseline="0" dirty="0" smtClean="0">
                <a:solidFill>
                  <a:schemeClr val="tx1"/>
                </a:solidFill>
                <a:latin typeface="+mn-lt"/>
                <a:ea typeface="+mn-ea"/>
                <a:cs typeface="+mn-cs"/>
              </a:rPr>
              <a:t>soggettività anche attraverso l’incontro caratterizzato da sintonizzazione affettiva, si assiste ad un rapporto</a:t>
            </a:r>
          </a:p>
          <a:p>
            <a:r>
              <a:rPr lang="it-IT" sz="1200" kern="1200" baseline="0" dirty="0" smtClean="0">
                <a:solidFill>
                  <a:schemeClr val="tx1"/>
                </a:solidFill>
                <a:latin typeface="+mn-lt"/>
                <a:ea typeface="+mn-ea"/>
                <a:cs typeface="+mn-cs"/>
              </a:rPr>
              <a:t>sempre più oggettivante nel quale l’altro viene annullato e ridotto ad esistere solo come specchio dotato del</a:t>
            </a:r>
          </a:p>
          <a:p>
            <a:r>
              <a:rPr lang="it-IT" sz="1200" kern="1200" baseline="0" dirty="0" smtClean="0">
                <a:solidFill>
                  <a:schemeClr val="tx1"/>
                </a:solidFill>
                <a:latin typeface="+mn-lt"/>
                <a:ea typeface="+mn-ea"/>
                <a:cs typeface="+mn-cs"/>
              </a:rPr>
              <a:t>potere di gratificare o frustrare il proprio bisogno di riconoscimento. Sulla base di questa premessa ci si potrà</a:t>
            </a:r>
          </a:p>
          <a:p>
            <a:r>
              <a:rPr lang="it-IT" sz="1200" kern="1200" baseline="0" dirty="0" smtClean="0">
                <a:solidFill>
                  <a:schemeClr val="tx1"/>
                </a:solidFill>
                <a:latin typeface="+mn-lt"/>
                <a:ea typeface="+mn-ea"/>
                <a:cs typeface="+mn-cs"/>
              </a:rPr>
              <a:t>poi orientare nella classificazione dei comportamenti che possono essere considerati violenti e quindi</a:t>
            </a:r>
          </a:p>
          <a:p>
            <a:r>
              <a:rPr lang="it-IT" sz="1200" kern="1200" baseline="0" dirty="0" smtClean="0">
                <a:solidFill>
                  <a:schemeClr val="tx1"/>
                </a:solidFill>
                <a:latin typeface="+mn-lt"/>
                <a:ea typeface="+mn-ea"/>
                <a:cs typeface="+mn-cs"/>
              </a:rPr>
              <a:t>prendere in considerazione anche la situazione in cui un bambino può subire un trauma nell’essere ad essi</a:t>
            </a:r>
          </a:p>
          <a:p>
            <a:r>
              <a:rPr lang="it-IT" sz="1200" kern="1200" baseline="0" dirty="0" smtClean="0">
                <a:solidFill>
                  <a:schemeClr val="tx1"/>
                </a:solidFill>
                <a:latin typeface="+mn-lt"/>
                <a:ea typeface="+mn-ea"/>
                <a:cs typeface="+mn-cs"/>
              </a:rPr>
              <a:t>esposto.</a:t>
            </a:r>
            <a:endParaRPr lang="it-IT" dirty="0" smtClean="0"/>
          </a:p>
          <a:p>
            <a:endParaRPr lang="it-IT" dirty="0" smtClean="0"/>
          </a:p>
        </p:txBody>
      </p:sp>
      <p:sp>
        <p:nvSpPr>
          <p:cNvPr id="4" name="Segnaposto numero diapositiva 3"/>
          <p:cNvSpPr>
            <a:spLocks noGrp="1"/>
          </p:cNvSpPr>
          <p:nvPr>
            <p:ph type="sldNum" sz="quarter" idx="10"/>
          </p:nvPr>
        </p:nvSpPr>
        <p:spPr/>
        <p:txBody>
          <a:bodyPr/>
          <a:lstStyle/>
          <a:p>
            <a:fld id="{1FE0890E-E3E4-446A-9432-EBFB59D9AC72}" type="slidenum">
              <a:rPr lang="it-IT" smtClean="0"/>
              <a:pPr/>
              <a:t>7</a:t>
            </a:fld>
            <a:endParaRPr lang="it-IT"/>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r>
              <a:rPr lang="it-IT" dirty="0" smtClean="0"/>
              <a:t>Teoria neuroni specchio e </a:t>
            </a:r>
            <a:r>
              <a:rPr lang="it-IT" dirty="0" err="1" smtClean="0"/>
              <a:t>embodied</a:t>
            </a:r>
            <a:r>
              <a:rPr lang="it-IT" dirty="0" smtClean="0"/>
              <a:t> </a:t>
            </a:r>
            <a:r>
              <a:rPr lang="it-IT" dirty="0" err="1" smtClean="0"/>
              <a:t>simulation</a:t>
            </a:r>
            <a:r>
              <a:rPr lang="it-IT" dirty="0" smtClean="0"/>
              <a:t> – </a:t>
            </a:r>
            <a:r>
              <a:rPr lang="it-IT" dirty="0" err="1" smtClean="0"/>
              <a:t>neuroscineze</a:t>
            </a:r>
            <a:endParaRPr lang="it-IT" dirty="0" smtClean="0"/>
          </a:p>
          <a:p>
            <a:r>
              <a:rPr lang="it-IT" dirty="0" smtClean="0"/>
              <a:t>Teorie</a:t>
            </a:r>
            <a:r>
              <a:rPr lang="it-IT" baseline="0" dirty="0" smtClean="0"/>
              <a:t> psicologiche </a:t>
            </a:r>
          </a:p>
          <a:p>
            <a:r>
              <a:rPr lang="it-IT" baseline="0" dirty="0" err="1" smtClean="0"/>
              <a:t>Fivaz</a:t>
            </a:r>
            <a:r>
              <a:rPr lang="it-IT" baseline="0" dirty="0" smtClean="0"/>
              <a:t> </a:t>
            </a:r>
            <a:r>
              <a:rPr lang="it-IT" dirty="0" smtClean="0"/>
              <a:t> </a:t>
            </a:r>
            <a:r>
              <a:rPr lang="it-IT" sz="1200" kern="1200" baseline="0" dirty="0" smtClean="0">
                <a:solidFill>
                  <a:schemeClr val="tx1"/>
                </a:solidFill>
                <a:latin typeface="+mn-lt"/>
                <a:ea typeface="+mn-ea"/>
                <a:cs typeface="+mn-cs"/>
              </a:rPr>
              <a:t>Possiamo</a:t>
            </a:r>
          </a:p>
          <a:p>
            <a:r>
              <a:rPr lang="it-IT" sz="1200" kern="1200" baseline="0" dirty="0" smtClean="0">
                <a:solidFill>
                  <a:schemeClr val="tx1"/>
                </a:solidFill>
                <a:latin typeface="+mn-lt"/>
                <a:ea typeface="+mn-ea"/>
                <a:cs typeface="+mn-cs"/>
              </a:rPr>
              <a:t>dunque ipotizzare che la violenza nei rapporti interpersonali significativi corrisponda ad un disturbo nella</a:t>
            </a:r>
          </a:p>
          <a:p>
            <a:r>
              <a:rPr lang="it-IT" sz="1200" kern="1200" baseline="0" dirty="0" smtClean="0">
                <a:solidFill>
                  <a:schemeClr val="tx1"/>
                </a:solidFill>
                <a:latin typeface="+mn-lt"/>
                <a:ea typeface="+mn-ea"/>
                <a:cs typeface="+mn-cs"/>
              </a:rPr>
              <a:t>possibilità di realizzare relazioni caratterizzate da </a:t>
            </a:r>
            <a:r>
              <a:rPr lang="it-IT" sz="1200" i="1" kern="1200" baseline="0" dirty="0" smtClean="0">
                <a:solidFill>
                  <a:schemeClr val="tx1"/>
                </a:solidFill>
                <a:latin typeface="+mn-lt"/>
                <a:ea typeface="+mn-ea"/>
                <a:cs typeface="+mn-cs"/>
              </a:rPr>
              <a:t>intersoggettività (Stern, 1985; Benjamin J., 1995): anziché</a:t>
            </a:r>
          </a:p>
          <a:p>
            <a:r>
              <a:rPr lang="it-IT" sz="1200" kern="1200" baseline="0" dirty="0" smtClean="0">
                <a:solidFill>
                  <a:schemeClr val="tx1"/>
                </a:solidFill>
                <a:latin typeface="+mn-lt"/>
                <a:ea typeface="+mn-ea"/>
                <a:cs typeface="+mn-cs"/>
              </a:rPr>
              <a:t>riconoscere l’altro come soggetto con proprie intenzioni, motivazioni e sentimenti ed affermare la propria</a:t>
            </a:r>
          </a:p>
          <a:p>
            <a:r>
              <a:rPr lang="it-IT" sz="1200" kern="1200" baseline="0" dirty="0" smtClean="0">
                <a:solidFill>
                  <a:schemeClr val="tx1"/>
                </a:solidFill>
                <a:latin typeface="+mn-lt"/>
                <a:ea typeface="+mn-ea"/>
                <a:cs typeface="+mn-cs"/>
              </a:rPr>
              <a:t>soggettività anche attraverso l’incontro caratterizzato da sintonizzazione affettiva, si assiste ad un rapporto</a:t>
            </a:r>
          </a:p>
          <a:p>
            <a:r>
              <a:rPr lang="it-IT" sz="1200" kern="1200" baseline="0" dirty="0" smtClean="0">
                <a:solidFill>
                  <a:schemeClr val="tx1"/>
                </a:solidFill>
                <a:latin typeface="+mn-lt"/>
                <a:ea typeface="+mn-ea"/>
                <a:cs typeface="+mn-cs"/>
              </a:rPr>
              <a:t>sempre più oggettivante nel quale l’altro viene annullato e ridotto ad esistere solo come specchio dotato del</a:t>
            </a:r>
          </a:p>
          <a:p>
            <a:r>
              <a:rPr lang="it-IT" sz="1200" kern="1200" baseline="0" dirty="0" smtClean="0">
                <a:solidFill>
                  <a:schemeClr val="tx1"/>
                </a:solidFill>
                <a:latin typeface="+mn-lt"/>
                <a:ea typeface="+mn-ea"/>
                <a:cs typeface="+mn-cs"/>
              </a:rPr>
              <a:t>potere di gratificare o frustrare il proprio bisogno di riconoscimento. Sulla base di questa premessa ci si potrà</a:t>
            </a:r>
          </a:p>
          <a:p>
            <a:r>
              <a:rPr lang="it-IT" sz="1200" kern="1200" baseline="0" dirty="0" smtClean="0">
                <a:solidFill>
                  <a:schemeClr val="tx1"/>
                </a:solidFill>
                <a:latin typeface="+mn-lt"/>
                <a:ea typeface="+mn-ea"/>
                <a:cs typeface="+mn-cs"/>
              </a:rPr>
              <a:t>poi orientare nella classificazione dei comportamenti che possono essere considerati violenti e quindi</a:t>
            </a:r>
          </a:p>
          <a:p>
            <a:r>
              <a:rPr lang="it-IT" sz="1200" kern="1200" baseline="0" dirty="0" smtClean="0">
                <a:solidFill>
                  <a:schemeClr val="tx1"/>
                </a:solidFill>
                <a:latin typeface="+mn-lt"/>
                <a:ea typeface="+mn-ea"/>
                <a:cs typeface="+mn-cs"/>
              </a:rPr>
              <a:t>prendere in considerazione anche la situazione in cui un bambino può subire un trauma nell’essere ad essi</a:t>
            </a:r>
          </a:p>
          <a:p>
            <a:r>
              <a:rPr lang="it-IT" sz="1200" kern="1200" baseline="0" dirty="0" smtClean="0">
                <a:solidFill>
                  <a:schemeClr val="tx1"/>
                </a:solidFill>
                <a:latin typeface="+mn-lt"/>
                <a:ea typeface="+mn-ea"/>
                <a:cs typeface="+mn-cs"/>
              </a:rPr>
              <a:t>esposto.</a:t>
            </a:r>
            <a:endParaRPr lang="it-IT" dirty="0" smtClean="0"/>
          </a:p>
          <a:p>
            <a:endParaRPr lang="it-IT" dirty="0" smtClean="0"/>
          </a:p>
        </p:txBody>
      </p:sp>
      <p:sp>
        <p:nvSpPr>
          <p:cNvPr id="4" name="Segnaposto numero diapositiva 3"/>
          <p:cNvSpPr>
            <a:spLocks noGrp="1"/>
          </p:cNvSpPr>
          <p:nvPr>
            <p:ph type="sldNum" sz="quarter" idx="10"/>
          </p:nvPr>
        </p:nvSpPr>
        <p:spPr/>
        <p:txBody>
          <a:bodyPr/>
          <a:lstStyle/>
          <a:p>
            <a:fld id="{1FE0890E-E3E4-446A-9432-EBFB59D9AC72}" type="slidenum">
              <a:rPr lang="it-IT" smtClean="0"/>
              <a:pPr/>
              <a:t>8</a:t>
            </a:fld>
            <a:endParaRPr lang="it-IT"/>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dirty="0" smtClean="0"/>
          </a:p>
        </p:txBody>
      </p:sp>
      <p:sp>
        <p:nvSpPr>
          <p:cNvPr id="4" name="Segnaposto numero diapositiva 3"/>
          <p:cNvSpPr>
            <a:spLocks noGrp="1"/>
          </p:cNvSpPr>
          <p:nvPr>
            <p:ph type="sldNum" sz="quarter" idx="10"/>
          </p:nvPr>
        </p:nvSpPr>
        <p:spPr/>
        <p:txBody>
          <a:bodyPr/>
          <a:lstStyle/>
          <a:p>
            <a:fld id="{1FE0890E-E3E4-446A-9432-EBFB59D9AC72}" type="slidenum">
              <a:rPr lang="it-IT" smtClean="0"/>
              <a:pPr/>
              <a:t>9</a:t>
            </a:fld>
            <a:endParaRPr lang="it-IT"/>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smtClean="0"/>
              <a:t>Fare clic per modificare lo stile del titolo</a:t>
            </a:r>
            <a:endParaRPr lang="it-IT"/>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p>
            <a:fld id="{ADDFE653-FDE7-445F-B57D-926C0E84C3D9}" type="datetime1">
              <a:rPr lang="it-IT" smtClean="0"/>
              <a:pPr/>
              <a:t>21/10/2014</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DA05E554-F321-49FD-B832-1DAD2B0B5875}" type="slidenum">
              <a:rPr lang="it-IT" smtClean="0"/>
              <a:pPr/>
              <a:t>‹N›</a:t>
            </a:fld>
            <a:endParaRPr lang="it-IT"/>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E6A8EF40-4B22-4DC9-B8BC-3AFDA033EBEE}" type="datetime1">
              <a:rPr lang="it-IT" smtClean="0"/>
              <a:pPr/>
              <a:t>21/10/2014</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DA05E554-F321-49FD-B832-1DAD2B0B5875}" type="slidenum">
              <a:rPr lang="it-IT" smtClean="0"/>
              <a:pPr/>
              <a:t>‹N›</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A4B74459-9295-486E-8945-C60103CE5C24}" type="datetime1">
              <a:rPr lang="it-IT" smtClean="0"/>
              <a:pPr/>
              <a:t>21/10/2014</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DA05E554-F321-49FD-B832-1DAD2B0B5875}" type="slidenum">
              <a:rPr lang="it-IT" smtClean="0"/>
              <a:pPr/>
              <a:t>‹N›</a:t>
            </a:fld>
            <a:endParaRPr lang="it-I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C052E0F8-8AAA-4C4F-A074-CF0FB51608C7}" type="datetime1">
              <a:rPr lang="it-IT" smtClean="0"/>
              <a:pPr/>
              <a:t>21/10/2014</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DA05E554-F321-49FD-B832-1DAD2B0B5875}" type="slidenum">
              <a:rPr lang="it-IT" smtClean="0"/>
              <a:pPr/>
              <a:t>‹N›</a:t>
            </a:fld>
            <a:endParaRPr lang="it-I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smtClean="0"/>
              <a:t>Fare clic per modificare lo stile del titolo</a:t>
            </a:r>
            <a:endParaRPr lang="it-IT"/>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4" name="Segnaposto data 3"/>
          <p:cNvSpPr>
            <a:spLocks noGrp="1"/>
          </p:cNvSpPr>
          <p:nvPr>
            <p:ph type="dt" sz="half" idx="10"/>
          </p:nvPr>
        </p:nvSpPr>
        <p:spPr/>
        <p:txBody>
          <a:bodyPr/>
          <a:lstStyle/>
          <a:p>
            <a:fld id="{906F99FA-1C1B-4952-8957-A915B915D515}" type="datetime1">
              <a:rPr lang="it-IT" smtClean="0"/>
              <a:pPr/>
              <a:t>21/10/2014</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DA05E554-F321-49FD-B832-1DAD2B0B5875}" type="slidenum">
              <a:rPr lang="it-IT" smtClean="0"/>
              <a:pPr/>
              <a:t>‹N›</a:t>
            </a:fld>
            <a:endParaRPr lang="it-IT"/>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4"/>
          <p:cNvSpPr>
            <a:spLocks noGrp="1"/>
          </p:cNvSpPr>
          <p:nvPr>
            <p:ph type="dt" sz="half" idx="10"/>
          </p:nvPr>
        </p:nvSpPr>
        <p:spPr/>
        <p:txBody>
          <a:bodyPr/>
          <a:lstStyle/>
          <a:p>
            <a:fld id="{ECCAE568-963C-4464-AAD5-FD798E241C21}" type="datetime1">
              <a:rPr lang="it-IT" smtClean="0"/>
              <a:pPr/>
              <a:t>21/10/2014</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DA05E554-F321-49FD-B832-1DAD2B0B5875}" type="slidenum">
              <a:rPr lang="it-IT" smtClean="0"/>
              <a:pPr/>
              <a:t>‹N›</a:t>
            </a:fld>
            <a:endParaRPr lang="it-I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smtClean="0"/>
              <a:t>Fare clic per modificare lo stile del titolo</a:t>
            </a:r>
            <a:endParaRPr lang="it-IT"/>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6"/>
          <p:cNvSpPr>
            <a:spLocks noGrp="1"/>
          </p:cNvSpPr>
          <p:nvPr>
            <p:ph type="dt" sz="half" idx="10"/>
          </p:nvPr>
        </p:nvSpPr>
        <p:spPr/>
        <p:txBody>
          <a:bodyPr/>
          <a:lstStyle/>
          <a:p>
            <a:fld id="{86EEA82E-96DD-4D11-99FB-1C7CB0F378C4}" type="datetime1">
              <a:rPr lang="it-IT" smtClean="0"/>
              <a:pPr/>
              <a:t>21/10/2014</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DA05E554-F321-49FD-B832-1DAD2B0B5875}" type="slidenum">
              <a:rPr lang="it-IT" smtClean="0"/>
              <a:pPr/>
              <a:t>‹N›</a:t>
            </a:fld>
            <a:endParaRPr lang="it-I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data 2"/>
          <p:cNvSpPr>
            <a:spLocks noGrp="1"/>
          </p:cNvSpPr>
          <p:nvPr>
            <p:ph type="dt" sz="half" idx="10"/>
          </p:nvPr>
        </p:nvSpPr>
        <p:spPr/>
        <p:txBody>
          <a:bodyPr/>
          <a:lstStyle/>
          <a:p>
            <a:fld id="{CF6EC97D-6642-4DDF-AE82-E812B02BAB01}" type="datetime1">
              <a:rPr lang="it-IT" smtClean="0"/>
              <a:pPr/>
              <a:t>21/10/2014</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DA05E554-F321-49FD-B832-1DAD2B0B5875}" type="slidenum">
              <a:rPr lang="it-IT" smtClean="0"/>
              <a:pPr/>
              <a:t>‹N›</a:t>
            </a:fld>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6AC6EF4F-A23C-439D-ADCB-40C2C1B494FE}" type="datetime1">
              <a:rPr lang="it-IT" smtClean="0"/>
              <a:pPr/>
              <a:t>21/10/2014</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DA05E554-F321-49FD-B832-1DAD2B0B5875}" type="slidenum">
              <a:rPr lang="it-IT" smtClean="0"/>
              <a:pPr/>
              <a:t>‹N›</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smtClean="0"/>
              <a:t>Fare clic per modificare lo stile del titolo</a:t>
            </a:r>
            <a:endParaRPr lang="it-IT"/>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23431B25-B833-479E-92F8-B3BFB2771ECE}" type="datetime1">
              <a:rPr lang="it-IT" smtClean="0"/>
              <a:pPr/>
              <a:t>21/10/2014</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DA05E554-F321-49FD-B832-1DAD2B0B5875}" type="slidenum">
              <a:rPr lang="it-IT" smtClean="0"/>
              <a:pPr/>
              <a:t>‹N›</a:t>
            </a:fld>
            <a:endParaRPr lang="it-IT"/>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smtClean="0"/>
              <a:t>Fare clic per modificare lo stile del titolo</a:t>
            </a:r>
            <a:endParaRPr lang="it-IT"/>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3011984A-B25B-4C2E-87E9-FA9DA40AAB3F}" type="datetime1">
              <a:rPr lang="it-IT" smtClean="0"/>
              <a:pPr/>
              <a:t>21/10/2014</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DA05E554-F321-49FD-B832-1DAD2B0B5875}" type="slidenum">
              <a:rPr lang="it-IT" smtClean="0"/>
              <a:pPr/>
              <a:t>‹N›</a:t>
            </a:fld>
            <a:endParaRPr lang="it-IT"/>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lumMod val="50000"/>
            <a:lumOff val="50000"/>
          </a:schemeClr>
        </a:solidFill>
        <a:effectLst/>
      </p:bgPr>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it-IT" smtClean="0"/>
              <a:t>Fare clic per modificare lo stile del titolo</a:t>
            </a:r>
            <a:endParaRPr lang="it-IT"/>
          </a:p>
        </p:txBody>
      </p:sp>
      <p:sp>
        <p:nvSpPr>
          <p:cNvPr id="3" name="Segnaposto tes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1E9E8AA-01F6-4EA2-93BE-D93AF4486A99}" type="datetime1">
              <a:rPr lang="it-IT" smtClean="0"/>
              <a:pPr/>
              <a:t>21/10/2014</a:t>
            </a:fld>
            <a:endParaRPr lang="it-IT"/>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A05E554-F321-49FD-B832-1DAD2B0B5875}" type="slidenum">
              <a:rPr lang="it-IT" smtClean="0"/>
              <a:pPr/>
              <a:t>‹N›</a:t>
            </a:fld>
            <a:endParaRPr lang="it-IT"/>
          </a:p>
        </p:txBody>
      </p:sp>
    </p:spTree>
  </p:cSld>
  <p:clrMap bg1="lt1" tx1="dk1" bg2="lt2" tx2="dk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7.xml"/><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sellaDiTesto 3"/>
          <p:cNvSpPr txBox="1"/>
          <p:nvPr/>
        </p:nvSpPr>
        <p:spPr>
          <a:xfrm>
            <a:off x="1835696" y="118373"/>
            <a:ext cx="4877734" cy="646331"/>
          </a:xfrm>
          <a:prstGeom prst="rect">
            <a:avLst/>
          </a:prstGeom>
          <a:noFill/>
        </p:spPr>
        <p:txBody>
          <a:bodyPr wrap="square" rtlCol="0">
            <a:spAutoFit/>
          </a:bodyPr>
          <a:lstStyle/>
          <a:p>
            <a:pPr algn="ctr"/>
            <a:r>
              <a:rPr lang="it-IT" b="1" i="1" dirty="0">
                <a:solidFill>
                  <a:schemeClr val="bg2">
                    <a:lumMod val="75000"/>
                  </a:schemeClr>
                </a:solidFill>
              </a:rPr>
              <a:t>Congresso</a:t>
            </a:r>
          </a:p>
          <a:p>
            <a:pPr algn="ctr"/>
            <a:r>
              <a:rPr lang="it-IT" b="1" i="1" dirty="0">
                <a:solidFill>
                  <a:schemeClr val="bg2">
                    <a:lumMod val="75000"/>
                  </a:schemeClr>
                </a:solidFill>
              </a:rPr>
              <a:t>La violenza famigliare davanti ai bambini</a:t>
            </a:r>
          </a:p>
        </p:txBody>
      </p:sp>
      <p:sp>
        <p:nvSpPr>
          <p:cNvPr id="5" name="CasellaDiTesto 4"/>
          <p:cNvSpPr txBox="1"/>
          <p:nvPr/>
        </p:nvSpPr>
        <p:spPr>
          <a:xfrm>
            <a:off x="3071802" y="6072206"/>
            <a:ext cx="2571768" cy="646331"/>
          </a:xfrm>
          <a:prstGeom prst="rect">
            <a:avLst/>
          </a:prstGeom>
          <a:noFill/>
        </p:spPr>
        <p:txBody>
          <a:bodyPr wrap="square" rtlCol="0">
            <a:spAutoFit/>
          </a:bodyPr>
          <a:lstStyle/>
          <a:p>
            <a:pPr algn="ctr"/>
            <a:r>
              <a:rPr lang="it-IT" dirty="0" smtClean="0">
                <a:solidFill>
                  <a:schemeClr val="bg2">
                    <a:lumMod val="75000"/>
                  </a:schemeClr>
                </a:solidFill>
              </a:rPr>
              <a:t>Venerdì 10 ottobre 2014 </a:t>
            </a:r>
          </a:p>
          <a:p>
            <a:pPr algn="ctr"/>
            <a:r>
              <a:rPr lang="it-IT" dirty="0" smtClean="0">
                <a:solidFill>
                  <a:schemeClr val="bg2">
                    <a:lumMod val="75000"/>
                  </a:schemeClr>
                </a:solidFill>
              </a:rPr>
              <a:t>Ferrara</a:t>
            </a:r>
            <a:endParaRPr lang="it-IT" dirty="0">
              <a:solidFill>
                <a:schemeClr val="bg2">
                  <a:lumMod val="75000"/>
                </a:schemeClr>
              </a:solidFill>
            </a:endParaRPr>
          </a:p>
        </p:txBody>
      </p:sp>
      <p:sp>
        <p:nvSpPr>
          <p:cNvPr id="6" name="Rettangolo 5"/>
          <p:cNvSpPr/>
          <p:nvPr/>
        </p:nvSpPr>
        <p:spPr>
          <a:xfrm>
            <a:off x="285720" y="930646"/>
            <a:ext cx="8501122" cy="1569660"/>
          </a:xfrm>
          <a:prstGeom prst="rect">
            <a:avLst/>
          </a:prstGeom>
          <a:noFill/>
        </p:spPr>
        <p:txBody>
          <a:bodyPr wrap="square">
            <a:spAutoFit/>
          </a:bodyPr>
          <a:lstStyle/>
          <a:p>
            <a:pPr algn="ctr"/>
            <a:r>
              <a:rPr lang="it-IT" sz="3200" dirty="0">
                <a:ln w="18415" cmpd="sng">
                  <a:noFill/>
                  <a:prstDash val="solid"/>
                </a:ln>
                <a:solidFill>
                  <a:srgbClr val="CC9900"/>
                </a:solidFill>
                <a:effectLst>
                  <a:outerShdw blurRad="63500" dir="3600000" algn="tl" rotWithShape="0">
                    <a:srgbClr val="000000">
                      <a:alpha val="70000"/>
                    </a:srgbClr>
                  </a:outerShdw>
                </a:effectLst>
              </a:rPr>
              <a:t>"</a:t>
            </a:r>
            <a:r>
              <a:rPr lang="it-IT" sz="3200" dirty="0">
                <a:ln w="18415" cmpd="sng">
                  <a:noFill/>
                  <a:prstDash val="solid"/>
                </a:ln>
                <a:solidFill>
                  <a:srgbClr val="CC9900"/>
                </a:solidFill>
                <a:effectLst>
                  <a:outerShdw blurRad="38100" dist="38100" dir="2700000" algn="tl">
                    <a:srgbClr val="000000">
                      <a:alpha val="43137"/>
                    </a:srgbClr>
                  </a:outerShdw>
                </a:effectLst>
              </a:rPr>
              <a:t>Bambini vittime di violenza assista: un modello di intervento sulla diade madre </a:t>
            </a:r>
            <a:r>
              <a:rPr lang="it-IT" sz="3200" dirty="0" smtClean="0">
                <a:ln w="18415" cmpd="sng">
                  <a:noFill/>
                  <a:prstDash val="solid"/>
                </a:ln>
                <a:solidFill>
                  <a:srgbClr val="CC9900"/>
                </a:solidFill>
                <a:effectLst>
                  <a:outerShdw blurRad="38100" dist="38100" dir="2700000" algn="tl">
                    <a:srgbClr val="000000">
                      <a:alpha val="43137"/>
                    </a:srgbClr>
                  </a:outerShdw>
                </a:effectLst>
              </a:rPr>
              <a:t>bambino a </a:t>
            </a:r>
          </a:p>
          <a:p>
            <a:pPr algn="ctr"/>
            <a:r>
              <a:rPr lang="it-IT" sz="3200" dirty="0" smtClean="0">
                <a:ln w="18415" cmpd="sng">
                  <a:noFill/>
                  <a:prstDash val="solid"/>
                </a:ln>
                <a:solidFill>
                  <a:srgbClr val="CC9900"/>
                </a:solidFill>
                <a:effectLst>
                  <a:outerShdw blurRad="38100" dist="38100" dir="2700000" algn="tl">
                    <a:srgbClr val="000000">
                      <a:alpha val="43137"/>
                    </a:srgbClr>
                  </a:outerShdw>
                </a:effectLst>
              </a:rPr>
              <a:t>sostegno </a:t>
            </a:r>
            <a:r>
              <a:rPr lang="it-IT" sz="3200" dirty="0">
                <a:ln w="18415" cmpd="sng">
                  <a:noFill/>
                  <a:prstDash val="solid"/>
                </a:ln>
                <a:solidFill>
                  <a:srgbClr val="CC9900"/>
                </a:solidFill>
                <a:effectLst>
                  <a:outerShdw blurRad="38100" dist="38100" dir="2700000" algn="tl">
                    <a:srgbClr val="000000">
                      <a:alpha val="43137"/>
                    </a:srgbClr>
                  </a:outerShdw>
                </a:effectLst>
              </a:rPr>
              <a:t>dello svilupp</a:t>
            </a:r>
            <a:r>
              <a:rPr lang="it-IT" sz="3200" dirty="0">
                <a:ln w="18415" cmpd="sng">
                  <a:noFill/>
                  <a:prstDash val="solid"/>
                </a:ln>
                <a:solidFill>
                  <a:srgbClr val="CC9900"/>
                </a:solidFill>
                <a:effectLst>
                  <a:outerShdw blurRad="63500" dir="3600000" algn="tl" rotWithShape="0">
                    <a:srgbClr val="000000">
                      <a:alpha val="70000"/>
                    </a:srgbClr>
                  </a:outerShdw>
                </a:effectLst>
              </a:rPr>
              <a:t>o" </a:t>
            </a:r>
          </a:p>
        </p:txBody>
      </p:sp>
      <p:sp>
        <p:nvSpPr>
          <p:cNvPr id="7" name="CasellaDiTesto 6"/>
          <p:cNvSpPr txBox="1"/>
          <p:nvPr/>
        </p:nvSpPr>
        <p:spPr>
          <a:xfrm>
            <a:off x="2357422" y="2786058"/>
            <a:ext cx="4214842" cy="461665"/>
          </a:xfrm>
          <a:prstGeom prst="rect">
            <a:avLst/>
          </a:prstGeom>
          <a:noFill/>
        </p:spPr>
        <p:txBody>
          <a:bodyPr wrap="square" rtlCol="0">
            <a:spAutoFit/>
          </a:bodyPr>
          <a:lstStyle/>
          <a:p>
            <a:pPr algn="ctr"/>
            <a:r>
              <a:rPr lang="it-IT" sz="2400" dirty="0" smtClean="0">
                <a:solidFill>
                  <a:srgbClr val="CC9900"/>
                </a:solidFill>
              </a:rPr>
              <a:t>Dott.ssa Francesca De Palo</a:t>
            </a:r>
            <a:endParaRPr lang="it-IT" sz="2400" dirty="0">
              <a:solidFill>
                <a:srgbClr val="CC9900"/>
              </a:solidFill>
            </a:endParaRPr>
          </a:p>
        </p:txBody>
      </p:sp>
      <p:pic>
        <p:nvPicPr>
          <p:cNvPr id="1026" name="Picture 2" descr="C:\Users\De Palo\Pictures\imagesCAIOCE69.jpg"/>
          <p:cNvPicPr>
            <a:picLocks noChangeAspect="1" noChangeArrowheads="1"/>
          </p:cNvPicPr>
          <p:nvPr/>
        </p:nvPicPr>
        <p:blipFill>
          <a:blip r:embed="rId3" cstate="print"/>
          <a:srcRect/>
          <a:stretch>
            <a:fillRect/>
          </a:stretch>
        </p:blipFill>
        <p:spPr bwMode="auto">
          <a:xfrm>
            <a:off x="2928926" y="3500438"/>
            <a:ext cx="2857520" cy="2143140"/>
          </a:xfrm>
          <a:prstGeom prst="roundRect">
            <a:avLst>
              <a:gd name="adj" fmla="val 4167"/>
            </a:avLst>
          </a:prstGeom>
          <a:solidFill>
            <a:srgbClr val="FFFFFF"/>
          </a:solidFill>
          <a:ln w="76200" cap="sq">
            <a:solidFill>
              <a:srgbClr val="CC9900"/>
            </a:solidFill>
            <a:miter lim="800000"/>
          </a:ln>
          <a:effectLst>
            <a:reflection blurRad="12700" stA="33000" endPos="28000" dist="5000" dir="5400000" sy="-100000" algn="bl" rotWithShape="0"/>
          </a:effectLst>
          <a:scene3d>
            <a:camera prst="orthographicFront"/>
            <a:lightRig rig="threePt" dir="t">
              <a:rot lat="0" lon="0" rev="2700000"/>
            </a:lightRig>
          </a:scene3d>
          <a:sp3d contourW="6350">
            <a:bevelT h="38100"/>
            <a:contourClr>
              <a:srgbClr val="C0C0C0"/>
            </a:contourClr>
          </a:sp3d>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ttangolo 6"/>
          <p:cNvSpPr/>
          <p:nvPr/>
        </p:nvSpPr>
        <p:spPr>
          <a:xfrm>
            <a:off x="-15774" y="10061"/>
            <a:ext cx="5580112" cy="457200"/>
          </a:xfrm>
          <a:prstGeom prst="rect">
            <a:avLst/>
          </a:prstGeom>
          <a:solidFill>
            <a:srgbClr val="CC9900">
              <a:alpha val="51000"/>
            </a:srgbClr>
          </a:solidFill>
          <a:ln>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0" name="Rettangolo 9"/>
          <p:cNvSpPr/>
          <p:nvPr/>
        </p:nvSpPr>
        <p:spPr>
          <a:xfrm>
            <a:off x="5539894" y="467172"/>
            <a:ext cx="3604105" cy="228600"/>
          </a:xfrm>
          <a:prstGeom prst="rect">
            <a:avLst/>
          </a:prstGeom>
          <a:solidFill>
            <a:schemeClr val="bg2">
              <a:lumMod val="90000"/>
            </a:schemeClr>
          </a:solidFill>
          <a:ln>
            <a:solidFill>
              <a:srgbClr val="CC99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1" name="CasellaDiTesto 10"/>
          <p:cNvSpPr txBox="1"/>
          <p:nvPr/>
        </p:nvSpPr>
        <p:spPr>
          <a:xfrm>
            <a:off x="6140949" y="10061"/>
            <a:ext cx="1516441" cy="461665"/>
          </a:xfrm>
          <a:prstGeom prst="rect">
            <a:avLst/>
          </a:prstGeom>
          <a:noFill/>
        </p:spPr>
        <p:txBody>
          <a:bodyPr wrap="none" rtlCol="0">
            <a:spAutoFit/>
          </a:bodyPr>
          <a:lstStyle/>
          <a:p>
            <a:r>
              <a:rPr lang="it-IT" sz="2400" dirty="0" smtClean="0">
                <a:solidFill>
                  <a:srgbClr val="CC9900"/>
                </a:solidFill>
                <a:effectLst>
                  <a:outerShdw blurRad="60007" dist="310007" dir="7680000" sy="30000" kx="1300200" algn="ctr" rotWithShape="0">
                    <a:prstClr val="black">
                      <a:alpha val="32000"/>
                    </a:prstClr>
                  </a:outerShdw>
                </a:effectLst>
              </a:rPr>
              <a:t>MODELLO </a:t>
            </a:r>
            <a:endParaRPr lang="it-IT" sz="2400" dirty="0">
              <a:solidFill>
                <a:srgbClr val="CC9900"/>
              </a:solidFill>
              <a:effectLst>
                <a:outerShdw blurRad="60007" dist="310007" dir="7680000" sy="30000" kx="1300200" algn="ctr" rotWithShape="0">
                  <a:prstClr val="black">
                    <a:alpha val="32000"/>
                  </a:prstClr>
                </a:outerShdw>
              </a:effectLst>
            </a:endParaRPr>
          </a:p>
        </p:txBody>
      </p:sp>
      <p:cxnSp>
        <p:nvCxnSpPr>
          <p:cNvPr id="13" name="Connettore 1 12"/>
          <p:cNvCxnSpPr/>
          <p:nvPr/>
        </p:nvCxnSpPr>
        <p:spPr>
          <a:xfrm>
            <a:off x="1979712" y="6453336"/>
            <a:ext cx="4752528" cy="0"/>
          </a:xfrm>
          <a:prstGeom prst="line">
            <a:avLst/>
          </a:prstGeom>
          <a:ln>
            <a:solidFill>
              <a:srgbClr val="CC9900"/>
            </a:solidFill>
          </a:ln>
        </p:spPr>
        <p:style>
          <a:lnRef idx="1">
            <a:schemeClr val="accent1"/>
          </a:lnRef>
          <a:fillRef idx="0">
            <a:schemeClr val="accent1"/>
          </a:fillRef>
          <a:effectRef idx="0">
            <a:schemeClr val="accent1"/>
          </a:effectRef>
          <a:fontRef idx="minor">
            <a:schemeClr val="tx1"/>
          </a:fontRef>
        </p:style>
      </p:cxnSp>
      <p:sp>
        <p:nvSpPr>
          <p:cNvPr id="17" name="Segnaposto numero diapositiva 16"/>
          <p:cNvSpPr>
            <a:spLocks noGrp="1"/>
          </p:cNvSpPr>
          <p:nvPr>
            <p:ph type="sldNum" sz="quarter" idx="12"/>
          </p:nvPr>
        </p:nvSpPr>
        <p:spPr/>
        <p:txBody>
          <a:bodyPr/>
          <a:lstStyle/>
          <a:p>
            <a:fld id="{DA05E554-F321-49FD-B832-1DAD2B0B5875}" type="slidenum">
              <a:rPr lang="it-IT" smtClean="0"/>
              <a:pPr/>
              <a:t>10</a:t>
            </a:fld>
            <a:endParaRPr lang="it-IT"/>
          </a:p>
        </p:txBody>
      </p:sp>
      <p:sp>
        <p:nvSpPr>
          <p:cNvPr id="18" name="Rettangolo 17"/>
          <p:cNvSpPr/>
          <p:nvPr/>
        </p:nvSpPr>
        <p:spPr>
          <a:xfrm>
            <a:off x="2054234" y="6453336"/>
            <a:ext cx="4572000" cy="430887"/>
          </a:xfrm>
          <a:prstGeom prst="rect">
            <a:avLst/>
          </a:prstGeom>
        </p:spPr>
        <p:txBody>
          <a:bodyPr>
            <a:spAutoFit/>
          </a:bodyPr>
          <a:lstStyle/>
          <a:p>
            <a:pPr algn="ctr"/>
            <a:r>
              <a:rPr lang="it-IT" sz="1100" b="1" i="1" dirty="0" smtClean="0">
                <a:solidFill>
                  <a:schemeClr val="bg2">
                    <a:lumMod val="75000"/>
                  </a:schemeClr>
                </a:solidFill>
              </a:rPr>
              <a:t>«La </a:t>
            </a:r>
            <a:r>
              <a:rPr lang="it-IT" sz="1100" b="1" i="1" dirty="0">
                <a:solidFill>
                  <a:schemeClr val="bg2">
                    <a:lumMod val="75000"/>
                  </a:schemeClr>
                </a:solidFill>
              </a:rPr>
              <a:t>violenza famigliare davanti ai </a:t>
            </a:r>
            <a:r>
              <a:rPr lang="it-IT" sz="1100" b="1" i="1" dirty="0" smtClean="0">
                <a:solidFill>
                  <a:schemeClr val="bg2">
                    <a:lumMod val="75000"/>
                  </a:schemeClr>
                </a:solidFill>
              </a:rPr>
              <a:t>bambini» </a:t>
            </a:r>
          </a:p>
          <a:p>
            <a:pPr algn="ctr"/>
            <a:r>
              <a:rPr lang="it-IT" sz="1100" b="1" i="1" dirty="0" smtClean="0">
                <a:solidFill>
                  <a:schemeClr val="bg2">
                    <a:lumMod val="75000"/>
                  </a:schemeClr>
                </a:solidFill>
              </a:rPr>
              <a:t>Ferrara 10 ottobre 2014</a:t>
            </a:r>
            <a:endParaRPr lang="it-IT" sz="1100" b="1" i="1" dirty="0">
              <a:solidFill>
                <a:schemeClr val="bg2">
                  <a:lumMod val="75000"/>
                </a:schemeClr>
              </a:solidFill>
            </a:endParaRPr>
          </a:p>
        </p:txBody>
      </p:sp>
      <p:sp>
        <p:nvSpPr>
          <p:cNvPr id="3" name="AutoShape 2" descr="data:image/jpeg;base64,/9j/4AAQSkZJRgABAQAAAQABAAD/2wCEAAkGBxQTEhQTExQVFhUWFyAaGRgXGBggHRseHhsfGyEjHiAjHCghHx8lIR0ZIz0iJiksLzIuHx80PDMsNyktLisBCgoKDg0OGxAQGzcmICYsLCwsLC8vLy80LywsLCwsNS8sLC8sLCwsLCwsLC8sLCwsLCwsLC8sNCwsLCw0LDQ3LP/AABEIAHgAeAMBIgACEQEDEQH/xAAcAAABBQEBAQAAAAAAAAAAAAAAAgMEBQYHAQj/xAA+EAACAQIDBQYCCQMBCQAAAAABAgMAEQQSIQUGMUFREyIyYXGBkcEHFCNCUoKhorEzctFDFRYkc4OS4vDx/8QAGAEAAwEBAAAAAAAAAAAAAAAAAQIDAAT/xAAoEQACAgEDAwIHAQAAAAAAAAAAAQIRIQMSMUFRYTKREyJxsdHh8IH/2gAMAwEAAhEDEQA/AO40UUVjBSXcAEkgAakngKrN4NvRYRAXuzubRxILvI3RR8+Aqgl2PLiR220iSijMuDiuVAHN7aysNOVh0p4wvL4FcuxMl3xEjFMDC+LYGxZTliU+chFvZQaYnw+PexxGNhwqngkCAt7O51PopqfhNpRSkRQyIsTJlCoMrxsRcXHEAi9tB730hoM+GzqubFQOgky6szRNb17y5iL/AIqfjhC8jJ3Ywp7ITYnFTGbwZ8RIA2mbgpC8NeFN/wC5mzhC07YdlCqzNdmzALe58WvC9Wm8GFMmZ2bsQiAxOzKB2mbN3r6gXVP3VD2zvLhpsNJCMVhhK6FT9r3QSLHW2o9qKcnVNgaXUag3aw18sM+MgfLnCiaXVeoViVNrjlzFO4bDY9VEmGxsWLjI0EyAE/8AUQ2/bUjF5ph9ZhyOYoZEiWNw13kC6k8ABlGnmfKpe1I+w2dIqEr2eGIU8CCqaHyN7Gg5MNEKLfERsEx0L4RibBmOaJj5SAW9mArTI4IBBBB1BHA1Tz4sCJ3kAbDrHqGF2kPlfSx0GoNz050kWx5MNml2ae6D9pg5SQt+PcPGJtfMGhtT8fb9Bto2tFVW7+3osWhKXV0NpInFnjbow+fA1a1Npp0xk7CiiigEKqt49trhIs5Bd2OWONfFI54KP88hVm7gAkkAAXJPIVkd3EOMlbaUg7timERtAqc3PQyG3oAKeKXL4Fb6Id2LssxyGXESI+0JkJF/DGot3UF75QWFzxNP4faKllZsqYtSsckd9X15DmupYEDTXzqLju2mdI54ELo2jxS2YA6FlDAEcjoTwsa0mAwzKq9owkkAsXygG3tTSfV/36FXgirsZGP2qxuEfNF3e9GL30a/XpbTTWqXfHe5MH9lEqtO2tvuoD95rcSenOtFtjaAw8EkzaiNS1uvQe5sK4RO7SM0khu7nMx8z8hw9AKMI7ss05bcITj8S08naTM0r8i+tv7RwX2r1BemA4vYC5/ilmVr90Aj+7/xq+cIj5JGFlMRzRHs3vcSJo3oeo4aG9dJ3P3vGK/4bEhe0I0Nu7KOenJvLny6Vy5ZuR0Pn8qUuhDXKkG6sOIYag+xpZxVZGjJ2dx21s9pTG3jRDmMXDMw8Jzcip1t1sdLVXTYlgcOFLKizBHLE5nIRs1ybd0W4njpwA1sd2NrfWsNFNpdh3gOTDQ/qKkbUwKyqt1DmNs6KTYFgCBfQ6a9DXOnWGWq8ootrbLacri8N9ji0vkLcJkB8LjiVOlidRpVru5ttcXFnAKOpyyRt4o3HFT/AJ5iq3ZuGllk7aR1MgA8N7QG4LRhfvXHFjY8NLWtC27J9WlG04lYJ/TxaWsSgNg9vxJ+oJp6v5fb8C3WTaUUlHBAIIIIuCOYNFRKGY35kaQQ4FCQ2LcqxHFYlsZD8CF/NT+2FgUok0QfDBcgAUukbD8SgHlaxtpY9aY2UO22nipT4cPGkCeTN9o/6FPjT0OJYRthxDKkxBGdV7pY/wCpnGmvi115Wq3FL+yTJewsFGougORWPY5wbopAuFvqFve3l5U/tbbmHwwHbSqhPAE94+gGprOb/b4HC2ghsZmFyx4Rr1tzY8h7+vKmlLMWZizMbszG7H1NZQ3ZZnOsI3m+2+cGIwzRQiUkspLFCBYMCeOv6VhWzNZF4twoSXjYEnnbgPU1HWEg30C2Nhe9r+w6VZJKNIi3btj8cVtOnSim1a3OlspHlQ3dDULeC6XJFr2tzqMpOoPEU5mptoWY6C4I1HM2v+mtZcZZn4N19Hu9sGGgeKYuLyllIQkWIHTzvXR9l7XgxC5oZUkA45TqPUcRXBonB7vA9P8AFPYMssitGWWQeFlNiPfp5HSllpp5HjqNYOzbcwa5hM7OFtle0zoFF9G0YDqD6jpTGyjEzMkSTSwyg55JGYodLALmN2BFxcacKh7n7yDGxvBOAJQutuEi8My/MctOtSYJsS8pjikJRCBJLIigXF8yqthmJ01vYX58KnTqinkb3GkaMTYFyS2EcKpPFomuYz8AV/LXtebVHY7Twso0XERvA/my/aJ+gf4UUs+b7hj2Pfo/70M8vOXFTN7CQqv7VFaLF4gRo8jeFFLH0AvWW+jpnGzISihn72jNlF8x4mxt8KkbwtiDs7F9usYfs2t2RYgrbzAN+IppRub+oE6icZxmLkmkaWTxyHO3kTy9ALD2pEjEAAHU09KgDDW9KmlDOtlAsvx1Gv8AFUTbZJrArDuQhUaKeIpqVqUtTt38RHHiY2mQPHexB5X0vw1txtReFYOcMc2PsCSdXkF1RBfMFJLeSgWLH30qbjMQjKpSAvGotIzgh79bgkKOmnxpO3dnSq0kpnRiJDHkDguBci1hwFuQqRhIHgilKkrLEqObcVzMQVPkVy3B5gUj7jeCuw2GhRTNIC6ZssaHul2GpzEXsq3HDjccKm4TaqHjFhUHTJKP3Kag47HXWIOoYgEka6ZmJ5W5W005V6mKhXWKOQOeJaTRf7coBPufjWq+Ua64LZsBh3X+lFrrdcXYfAoWqnx+KSxSMKutmyZtfLM3eb9B5GvZttSkWJXoWCIGP5rXqpkmGdrC2g+dFWBkjZ21mw0scyn+k2Yjqv3h7i9fQUbAgEcDrpzvXzjOlwb8LV3jZjyjB4fs0V37JNHYqPCNSQpNLqLCH02V/wBIHdhgl5w4qFvYyBW/axoqJv6ZTsqbtggk0/pklfGLEXF/airaOkpxz0F1J7Xgl/R/3YZ4ucOKmX2MhZf2sK0WLw4kR428LqVPoRas5so9jtPFRHRcRGk6ebL9m/6BPhWprmn6r/0rHij55x2GaKRopPHGcjeZHP0Isfeost/EOX8V13f3dA4m08Fu3UWKnhIvIX5MOR9vTluMwfZgBjZ+DIQQynow5fOrxkuSMosRA0ZQksc3Kw099aQWsQabXDHiDb+KVgYy75SVAINmOgNvl5022rdgu6Rp8Pt92SbEvlMwZFjsq2QsGLPbrZfjVWMWYyWiZjnWz5hfNfjfrrrUFkN7efKnFU2tSbVdmt1RHB609h5FJsdPOkzRaZuVQy1joBa2rHlf/wCUWt2Eb05ZMlewJNR0XS54nWnEi5tr08qc7J2dY1RmdvCgBJPoPnwpV2C+5IwGzTiHjhU96VspA5L95vYXPwrvyIAAALACwHlWS3E3S+qAyy2M7i1hwjX8IPMnmfStfUpvoVgupl/pA70MEXObFQr7CQM37VNFebVPbbTwsQ1XDxvO/kzfZp+hf40U25xikjUm2e78xtGIccgJbCOWYDi0TWEg+ADflrSwyh1VlIKsAQRwIOor10BBBAIIsQeYNZPdiQ4OY7OkPcsXwrH70d9U/uTT1BFD1R+n2DwzXVXbW2Hh8SAJole3Akd4ehGoqxpqKdWNhxGtj0PA+lIm1lBZzffXcuDD4cyxGQWdQVLkixNjx1/WsbPGQAQPDyHTn/75V3DbuzhiMPLCTbOpAPQ8j7G1cUcMCVcZWUlWXow4iuvRnayc+rGngZYiwK868bMDroaTNDY3U2v8PhSXaVvEQehJP8Uzi7wKmqFlgRc2HU0iGG1yRbN/HKiFLkZze3Dp8KfeUgjKLk90KBe5OgA8yaEljBk85NTuHufDiYXkm7SwkKqqtYWAHlfjfnXRdk7FgwwIhjVL8SPEfUnU01uvsr6thYoTbMBdiObHU/qal4/FiNbk6ngOJPoPcfGuaUnJnRGKSJVImlVFLMQFUEkngANTSMLKWXW2YaEAg2NZfeeQ4yYbOjPcsHxTD7sd9I/7n19ADSxjbGbpDu40bSCbHOCGxbhlB4rEtxGPgS35q9rTIgAAAAAFgByAorSduzJUhVVW8exFxcWQko6nNHIvijccGH+OYq1ooJtO0ZqzL7F2qZn+rYoCLGwi914Op0zxnmptqvKpv+z37SxzEgEhyy5QTyy2vrYXvflT28GwYsWgD3V0N45UNnjbqp+XA1TRbwzYMiPaIGTguLQHs2/5g/02+INUXzen2/AvHJq41sAL3tWU3w3R7du3gyiYCzK3hkHK/Rh1+PK1rFstbCTDS5Mw0K95Dx1Iv3jrxv0qZHO6R5phdgeEYJvyHv8AAUvHAfqcM2hG8blJFMb/AIWFj7dR5i9NNJXbRtDDYn7Ngr3+46X8+BHTX0I61FTdXZ5Ith4bnW3kDbhfherfFrlEvh3wzkOHUyHso4y8pOgW5NvTl6muk7l7lmFhPiSDKPAg4R+ZPNv4rQYbG4SFcsZjQX4Rgan2GvEfEdanTTnKxRSWBtb4fxf9Km5PhdR1FdSQxtx0qt2jBmOUAlmsT0AUjifl60xLgCwL4qUZVJawOVANLXPtzNVcm8M2MJj2cBk4Ni3B7NeX2Y/1G+AFCMewzY/traxhb6rhFEmLmu1vupfjJJ0HQc6st3NiLhIsgJd2OaSRvFI54sf8chRu/sGLCIQl2dzeSVzd5G6sflwFWtCUsUjJdWFFFFIMFFFFYwUl0BBBAIOhB4GiisYzEu5wjYvgZnwjE3KqM0THzjJt7qRQNpbSh0lwseIUffw8mVj+R7D91FFPvfXIu3sePvlAP62HxURH48PIQL8e8oI5DnXh+kDZ9rdt5WyP/FqKK6dLRjqKyU9RxY0u9OFP9HC4iXpkwrgcvvMoXkOfIU9/tHaM2kOEjwy/jxEmZh+RLj91FFQk1F0l7lFbQqLc4SMHx0z4tgbhWGWJT5Rg2/7ia0yIAAAAANABwFFFI5N8jJJCqKKKUIUUUVjH/9k="/>
          <p:cNvSpPr>
            <a:spLocks noChangeAspect="1" noChangeArrowheads="1"/>
          </p:cNvSpPr>
          <p:nvPr/>
        </p:nvSpPr>
        <p:spPr bwMode="auto">
          <a:xfrm>
            <a:off x="155575" y="-144463"/>
            <a:ext cx="304800" cy="304801"/>
          </a:xfrm>
          <a:prstGeom prst="rect">
            <a:avLst/>
          </a:prstGeom>
          <a:noFill/>
          <a:extLst>
            <a:ext uri="{909E8E84-426E-40DD-AFC4-6F175D3DCCD1}">
              <a14:hiddenFill xmlns=""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it-IT"/>
          </a:p>
        </p:txBody>
      </p:sp>
      <p:sp>
        <p:nvSpPr>
          <p:cNvPr id="4" name="AutoShape 4" descr="data:image/jpeg;base64,/9j/4AAQSkZJRgABAQAAAQABAAD/2wCEAAkGBxQTEhQTExQVFhUWFyAaGRgXGBggHRseHhsfGyEjHiAjHCghHx8lIR0ZIz0iJiksLzIuHx80PDMsNyktLisBCgoKDg0OGxAQGzcmICYsLCwsLC8vLy80LywsLCwsNS8sLC8sLCwsLCwsLC8sLCwsLCwsLC8sNCwsLCw0LDQ3LP/AABEIAHgAeAMBIgACEQEDEQH/xAAcAAABBQEBAQAAAAAAAAAAAAAAAgMEBQYHAQj/xAA+EAACAQIDBQYCCQMBCQAAAAABAgMAEQQSIQUGMUFREyIyYXGBkcEHFCNCUoKhorEzctFDFRYkc4OS4vDx/8QAGAEAAwEBAAAAAAAAAAAAAAAAAQIDAAT/xAAoEQACAgEDAwIHAQAAAAAAAAAAAQIRIQMSMUFRYTKREyJxsdHh8IH/2gAMAwEAAhEDEQA/AO40UUVjBSXcAEkgAakngKrN4NvRYRAXuzubRxILvI3RR8+Aqgl2PLiR220iSijMuDiuVAHN7aysNOVh0p4wvL4FcuxMl3xEjFMDC+LYGxZTliU+chFvZQaYnw+PexxGNhwqngkCAt7O51PopqfhNpRSkRQyIsTJlCoMrxsRcXHEAi9tB730hoM+GzqubFQOgky6szRNb17y5iL/AIqfjhC8jJ3Ywp7ITYnFTGbwZ8RIA2mbgpC8NeFN/wC5mzhC07YdlCqzNdmzALe58WvC9Wm8GFMmZ2bsQiAxOzKB2mbN3r6gXVP3VD2zvLhpsNJCMVhhK6FT9r3QSLHW2o9qKcnVNgaXUag3aw18sM+MgfLnCiaXVeoViVNrjlzFO4bDY9VEmGxsWLjI0EyAE/8AUQ2/bUjF5ph9ZhyOYoZEiWNw13kC6k8ABlGnmfKpe1I+w2dIqEr2eGIU8CCqaHyN7Gg5MNEKLfERsEx0L4RibBmOaJj5SAW9mArTI4IBBBB1BHA1Tz4sCJ3kAbDrHqGF2kPlfSx0GoNz050kWx5MNml2ae6D9pg5SQt+PcPGJtfMGhtT8fb9Bto2tFVW7+3osWhKXV0NpInFnjbow+fA1a1Npp0xk7CiiigEKqt49trhIs5Bd2OWONfFI54KP88hVm7gAkkAAXJPIVkd3EOMlbaUg7timERtAqc3PQyG3oAKeKXL4Fb6Id2LssxyGXESI+0JkJF/DGot3UF75QWFzxNP4faKllZsqYtSsckd9X15DmupYEDTXzqLju2mdI54ELo2jxS2YA6FlDAEcjoTwsa0mAwzKq9owkkAsXygG3tTSfV/36FXgirsZGP2qxuEfNF3e9GL30a/XpbTTWqXfHe5MH9lEqtO2tvuoD95rcSenOtFtjaAw8EkzaiNS1uvQe5sK4RO7SM0khu7nMx8z8hw9AKMI7ss05bcITj8S08naTM0r8i+tv7RwX2r1BemA4vYC5/ilmVr90Aj+7/xq+cIj5JGFlMRzRHs3vcSJo3oeo4aG9dJ3P3vGK/4bEhe0I0Nu7KOenJvLny6Vy5ZuR0Pn8qUuhDXKkG6sOIYag+xpZxVZGjJ2dx21s9pTG3jRDmMXDMw8Jzcip1t1sdLVXTYlgcOFLKizBHLE5nIRs1ybd0W4njpwA1sd2NrfWsNFNpdh3gOTDQ/qKkbUwKyqt1DmNs6KTYFgCBfQ6a9DXOnWGWq8ootrbLacri8N9ji0vkLcJkB8LjiVOlidRpVru5ttcXFnAKOpyyRt4o3HFT/AJ5iq3ZuGllk7aR1MgA8N7QG4LRhfvXHFjY8NLWtC27J9WlG04lYJ/TxaWsSgNg9vxJ+oJp6v5fb8C3WTaUUlHBAIIIIuCOYNFRKGY35kaQQ4FCQ2LcqxHFYlsZD8CF/NT+2FgUok0QfDBcgAUukbD8SgHlaxtpY9aY2UO22nipT4cPGkCeTN9o/6FPjT0OJYRthxDKkxBGdV7pY/wCpnGmvi115Wq3FL+yTJewsFGougORWPY5wbopAuFvqFve3l5U/tbbmHwwHbSqhPAE94+gGprOb/b4HC2ghsZmFyx4Rr1tzY8h7+vKmlLMWZizMbszG7H1NZQ3ZZnOsI3m+2+cGIwzRQiUkspLFCBYMCeOv6VhWzNZF4twoSXjYEnnbgPU1HWEg30C2Nhe9r+w6VZJKNIi3btj8cVtOnSim1a3OlspHlQ3dDULeC6XJFr2tzqMpOoPEU5mptoWY6C4I1HM2v+mtZcZZn4N19Hu9sGGgeKYuLyllIQkWIHTzvXR9l7XgxC5oZUkA45TqPUcRXBonB7vA9P8AFPYMssitGWWQeFlNiPfp5HSllpp5HjqNYOzbcwa5hM7OFtle0zoFF9G0YDqD6jpTGyjEzMkSTSwyg55JGYodLALmN2BFxcacKh7n7yDGxvBOAJQutuEi8My/MctOtSYJsS8pjikJRCBJLIigXF8yqthmJ01vYX58KnTqinkb3GkaMTYFyS2EcKpPFomuYz8AV/LXtebVHY7Twso0XERvA/my/aJ+gf4UUs+b7hj2Pfo/70M8vOXFTN7CQqv7VFaLF4gRo8jeFFLH0AvWW+jpnGzISihn72jNlF8x4mxt8KkbwtiDs7F9usYfs2t2RYgrbzAN+IppRub+oE6icZxmLkmkaWTxyHO3kTy9ALD2pEjEAAHU09KgDDW9KmlDOtlAsvx1Gv8AFUTbZJrArDuQhUaKeIpqVqUtTt38RHHiY2mQPHexB5X0vw1txtReFYOcMc2PsCSdXkF1RBfMFJLeSgWLH30qbjMQjKpSAvGotIzgh79bgkKOmnxpO3dnSq0kpnRiJDHkDguBci1hwFuQqRhIHgilKkrLEqObcVzMQVPkVy3B5gUj7jeCuw2GhRTNIC6ZssaHul2GpzEXsq3HDjccKm4TaqHjFhUHTJKP3Kag47HXWIOoYgEka6ZmJ5W5W005V6mKhXWKOQOeJaTRf7coBPufjWq+Ua64LZsBh3X+lFrrdcXYfAoWqnx+KSxSMKutmyZtfLM3eb9B5GvZttSkWJXoWCIGP5rXqpkmGdrC2g+dFWBkjZ21mw0scyn+k2Yjqv3h7i9fQUbAgEcDrpzvXzjOlwb8LV3jZjyjB4fs0V37JNHYqPCNSQpNLqLCH02V/wBIHdhgl5w4qFvYyBW/axoqJv6ZTsqbtggk0/pklfGLEXF/airaOkpxz0F1J7Xgl/R/3YZ4ucOKmX2MhZf2sK0WLw4kR428LqVPoRas5so9jtPFRHRcRGk6ebL9m/6BPhWprmn6r/0rHij55x2GaKRopPHGcjeZHP0Isfeost/EOX8V13f3dA4m08Fu3UWKnhIvIX5MOR9vTluMwfZgBjZ+DIQQynow5fOrxkuSMosRA0ZQksc3Kw099aQWsQabXDHiDb+KVgYy75SVAINmOgNvl5022rdgu6Rp8Pt92SbEvlMwZFjsq2QsGLPbrZfjVWMWYyWiZjnWz5hfNfjfrrrUFkN7efKnFU2tSbVdmt1RHB609h5FJsdPOkzRaZuVQy1joBa2rHlf/wCUWt2Eb05ZMlewJNR0XS54nWnEi5tr08qc7J2dY1RmdvCgBJPoPnwpV2C+5IwGzTiHjhU96VspA5L95vYXPwrvyIAAALACwHlWS3E3S+qAyy2M7i1hwjX8IPMnmfStfUpvoVgupl/pA70MEXObFQr7CQM37VNFebVPbbTwsQ1XDxvO/kzfZp+hf40U25xikjUm2e78xtGIccgJbCOWYDi0TWEg+ADflrSwyh1VlIKsAQRwIOor10BBBAIIsQeYNZPdiQ4OY7OkPcsXwrH70d9U/uTT1BFD1R+n2DwzXVXbW2Hh8SAJole3Akd4ehGoqxpqKdWNhxGtj0PA+lIm1lBZzffXcuDD4cyxGQWdQVLkixNjx1/WsbPGQAQPDyHTn/75V3DbuzhiMPLCTbOpAPQ8j7G1cUcMCVcZWUlWXow4iuvRnayc+rGngZYiwK868bMDroaTNDY3U2v8PhSXaVvEQehJP8Uzi7wKmqFlgRc2HU0iGG1yRbN/HKiFLkZze3Dp8KfeUgjKLk90KBe5OgA8yaEljBk85NTuHufDiYXkm7SwkKqqtYWAHlfjfnXRdk7FgwwIhjVL8SPEfUnU01uvsr6thYoTbMBdiObHU/qal4/FiNbk6ngOJPoPcfGuaUnJnRGKSJVImlVFLMQFUEkngANTSMLKWXW2YaEAg2NZfeeQ4yYbOjPcsHxTD7sd9I/7n19ADSxjbGbpDu40bSCbHOCGxbhlB4rEtxGPgS35q9rTIgAAAAAFgByAorSduzJUhVVW8exFxcWQko6nNHIvijccGH+OYq1ooJtO0ZqzL7F2qZn+rYoCLGwi914Op0zxnmptqvKpv+z37SxzEgEhyy5QTyy2vrYXvflT28GwYsWgD3V0N45UNnjbqp+XA1TRbwzYMiPaIGTguLQHs2/5g/02+INUXzen2/AvHJq41sAL3tWU3w3R7du3gyiYCzK3hkHK/Rh1+PK1rFstbCTDS5Mw0K95Dx1Iv3jrxv0qZHO6R5phdgeEYJvyHv8AAUvHAfqcM2hG8blJFMb/AIWFj7dR5i9NNJXbRtDDYn7Ngr3+46X8+BHTX0I61FTdXZ5Ith4bnW3kDbhfherfFrlEvh3wzkOHUyHso4y8pOgW5NvTl6muk7l7lmFhPiSDKPAg4R+ZPNv4rQYbG4SFcsZjQX4Rgan2GvEfEdanTTnKxRSWBtb4fxf9Km5PhdR1FdSQxtx0qt2jBmOUAlmsT0AUjifl60xLgCwL4qUZVJawOVANLXPtzNVcm8M2MJj2cBk4Ni3B7NeX2Y/1G+AFCMewzY/traxhb6rhFEmLmu1vupfjJJ0HQc6st3NiLhIsgJd2OaSRvFI54sf8chRu/sGLCIQl2dzeSVzd5G6sflwFWtCUsUjJdWFFFFIMFFFFYwUl0BBBAIOhB4GiisYzEu5wjYvgZnwjE3KqM0THzjJt7qRQNpbSh0lwseIUffw8mVj+R7D91FFPvfXIu3sePvlAP62HxURH48PIQL8e8oI5DnXh+kDZ9rdt5WyP/FqKK6dLRjqKyU9RxY0u9OFP9HC4iXpkwrgcvvMoXkOfIU9/tHaM2kOEjwy/jxEmZh+RLj91FFQk1F0l7lFbQqLc4SMHx0z4tgbhWGWJT5Rg2/7ia0yIAAAAANABwFFFI5N8jJJCqKKKUIUUUVjH/9k="/>
          <p:cNvSpPr>
            <a:spLocks noChangeAspect="1" noChangeArrowheads="1"/>
          </p:cNvSpPr>
          <p:nvPr/>
        </p:nvSpPr>
        <p:spPr bwMode="auto">
          <a:xfrm>
            <a:off x="307975" y="7937"/>
            <a:ext cx="304800" cy="304801"/>
          </a:xfrm>
          <a:prstGeom prst="rect">
            <a:avLst/>
          </a:prstGeom>
          <a:noFill/>
          <a:extLst>
            <a:ext uri="{909E8E84-426E-40DD-AFC4-6F175D3DCCD1}">
              <a14:hiddenFill xmlns=""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it-IT"/>
          </a:p>
        </p:txBody>
      </p:sp>
      <p:sp>
        <p:nvSpPr>
          <p:cNvPr id="5" name="AutoShape 6" descr="data:image/jpeg;base64,/9j/4AAQSkZJRgABAQAAAQABAAD/2wCEAAkGBxQTEhQTExQVFhUWFyAaGRgXGBggHRseHhsfGyEjHiAjHCghHx8lIR0ZIz0iJiksLzIuHx80PDMsNyktLisBCgoKDg0OGxAQGzcmICYsLCwsLC8vLy80LywsLCwsNS8sLC8sLCwsLCwsLC8sLCwsLCwsLC8sNCwsLCw0LDQ3LP/AABEIAHgAeAMBIgACEQEDEQH/xAAcAAABBQEBAQAAAAAAAAAAAAAAAgMEBQYHAQj/xAA+EAACAQIDBQYCCQMBCQAAAAABAgMAEQQSIQUGMUFREyIyYXGBkcEHFCNCUoKhorEzctFDFRYkc4OS4vDx/8QAGAEAAwEBAAAAAAAAAAAAAAAAAQIDAAT/xAAoEQACAgEDAwIHAQAAAAAAAAAAAQIRIQMSMUFRYTKREyJxsdHh8IH/2gAMAwEAAhEDEQA/AO40UUVjBSXcAEkgAakngKrN4NvRYRAXuzubRxILvI3RR8+Aqgl2PLiR220iSijMuDiuVAHN7aysNOVh0p4wvL4FcuxMl3xEjFMDC+LYGxZTliU+chFvZQaYnw+PexxGNhwqngkCAt7O51PopqfhNpRSkRQyIsTJlCoMrxsRcXHEAi9tB730hoM+GzqubFQOgky6szRNb17y5iL/AIqfjhC8jJ3Ywp7ITYnFTGbwZ8RIA2mbgpC8NeFN/wC5mzhC07YdlCqzNdmzALe58WvC9Wm8GFMmZ2bsQiAxOzKB2mbN3r6gXVP3VD2zvLhpsNJCMVhhK6FT9r3QSLHW2o9qKcnVNgaXUag3aw18sM+MgfLnCiaXVeoViVNrjlzFO4bDY9VEmGxsWLjI0EyAE/8AUQ2/bUjF5ph9ZhyOYoZEiWNw13kC6k8ABlGnmfKpe1I+w2dIqEr2eGIU8CCqaHyN7Gg5MNEKLfERsEx0L4RibBmOaJj5SAW9mArTI4IBBBB1BHA1Tz4sCJ3kAbDrHqGF2kPlfSx0GoNz050kWx5MNml2ae6D9pg5SQt+PcPGJtfMGhtT8fb9Bto2tFVW7+3osWhKXV0NpInFnjbow+fA1a1Npp0xk7CiiigEKqt49trhIs5Bd2OWONfFI54KP88hVm7gAkkAAXJPIVkd3EOMlbaUg7timERtAqc3PQyG3oAKeKXL4Fb6Id2LssxyGXESI+0JkJF/DGot3UF75QWFzxNP4faKllZsqYtSsckd9X15DmupYEDTXzqLju2mdI54ELo2jxS2YA6FlDAEcjoTwsa0mAwzKq9owkkAsXygG3tTSfV/36FXgirsZGP2qxuEfNF3e9GL30a/XpbTTWqXfHe5MH9lEqtO2tvuoD95rcSenOtFtjaAw8EkzaiNS1uvQe5sK4RO7SM0khu7nMx8z8hw9AKMI7ss05bcITj8S08naTM0r8i+tv7RwX2r1BemA4vYC5/ilmVr90Aj+7/xq+cIj5JGFlMRzRHs3vcSJo3oeo4aG9dJ3P3vGK/4bEhe0I0Nu7KOenJvLny6Vy5ZuR0Pn8qUuhDXKkG6sOIYag+xpZxVZGjJ2dx21s9pTG3jRDmMXDMw8Jzcip1t1sdLVXTYlgcOFLKizBHLE5nIRs1ybd0W4njpwA1sd2NrfWsNFNpdh3gOTDQ/qKkbUwKyqt1DmNs6KTYFgCBfQ6a9DXOnWGWq8ootrbLacri8N9ji0vkLcJkB8LjiVOlidRpVru5ttcXFnAKOpyyRt4o3HFT/AJ5iq3ZuGllk7aR1MgA8N7QG4LRhfvXHFjY8NLWtC27J9WlG04lYJ/TxaWsSgNg9vxJ+oJp6v5fb8C3WTaUUlHBAIIIIuCOYNFRKGY35kaQQ4FCQ2LcqxHFYlsZD8CF/NT+2FgUok0QfDBcgAUukbD8SgHlaxtpY9aY2UO22nipT4cPGkCeTN9o/6FPjT0OJYRthxDKkxBGdV7pY/wCpnGmvi115Wq3FL+yTJewsFGougORWPY5wbopAuFvqFve3l5U/tbbmHwwHbSqhPAE94+gGprOb/b4HC2ghsZmFyx4Rr1tzY8h7+vKmlLMWZizMbszG7H1NZQ3ZZnOsI3m+2+cGIwzRQiUkspLFCBYMCeOv6VhWzNZF4twoSXjYEnnbgPU1HWEg30C2Nhe9r+w6VZJKNIi3btj8cVtOnSim1a3OlspHlQ3dDULeC6XJFr2tzqMpOoPEU5mptoWY6C4I1HM2v+mtZcZZn4N19Hu9sGGgeKYuLyllIQkWIHTzvXR9l7XgxC5oZUkA45TqPUcRXBonB7vA9P8AFPYMssitGWWQeFlNiPfp5HSllpp5HjqNYOzbcwa5hM7OFtle0zoFF9G0YDqD6jpTGyjEzMkSTSwyg55JGYodLALmN2BFxcacKh7n7yDGxvBOAJQutuEi8My/MctOtSYJsS8pjikJRCBJLIigXF8yqthmJ01vYX58KnTqinkb3GkaMTYFyS2EcKpPFomuYz8AV/LXtebVHY7Twso0XERvA/my/aJ+gf4UUs+b7hj2Pfo/70M8vOXFTN7CQqv7VFaLF4gRo8jeFFLH0AvWW+jpnGzISihn72jNlF8x4mxt8KkbwtiDs7F9usYfs2t2RYgrbzAN+IppRub+oE6icZxmLkmkaWTxyHO3kTy9ALD2pEjEAAHU09KgDDW9KmlDOtlAsvx1Gv8AFUTbZJrArDuQhUaKeIpqVqUtTt38RHHiY2mQPHexB5X0vw1txtReFYOcMc2PsCSdXkF1RBfMFJLeSgWLH30qbjMQjKpSAvGotIzgh79bgkKOmnxpO3dnSq0kpnRiJDHkDguBci1hwFuQqRhIHgilKkrLEqObcVzMQVPkVy3B5gUj7jeCuw2GhRTNIC6ZssaHul2GpzEXsq3HDjccKm4TaqHjFhUHTJKP3Kag47HXWIOoYgEka6ZmJ5W5W005V6mKhXWKOQOeJaTRf7coBPufjWq+Ua64LZsBh3X+lFrrdcXYfAoWqnx+KSxSMKutmyZtfLM3eb9B5GvZttSkWJXoWCIGP5rXqpkmGdrC2g+dFWBkjZ21mw0scyn+k2Yjqv3h7i9fQUbAgEcDrpzvXzjOlwb8LV3jZjyjB4fs0V37JNHYqPCNSQpNLqLCH02V/wBIHdhgl5w4qFvYyBW/axoqJv6ZTsqbtggk0/pklfGLEXF/airaOkpxz0F1J7Xgl/R/3YZ4ucOKmX2MhZf2sK0WLw4kR428LqVPoRas5so9jtPFRHRcRGk6ebL9m/6BPhWprmn6r/0rHij55x2GaKRopPHGcjeZHP0Isfeost/EOX8V13f3dA4m08Fu3UWKnhIvIX5MOR9vTluMwfZgBjZ+DIQQynow5fOrxkuSMosRA0ZQksc3Kw099aQWsQabXDHiDb+KVgYy75SVAINmOgNvl5022rdgu6Rp8Pt92SbEvlMwZFjsq2QsGLPbrZfjVWMWYyWiZjnWz5hfNfjfrrrUFkN7efKnFU2tSbVdmt1RHB609h5FJsdPOkzRaZuVQy1joBa2rHlf/wCUWt2Eb05ZMlewJNR0XS54nWnEi5tr08qc7J2dY1RmdvCgBJPoPnwpV2C+5IwGzTiHjhU96VspA5L95vYXPwrvyIAAALACwHlWS3E3S+qAyy2M7i1hwjX8IPMnmfStfUpvoVgupl/pA70MEXObFQr7CQM37VNFebVPbbTwsQ1XDxvO/kzfZp+hf40U25xikjUm2e78xtGIccgJbCOWYDi0TWEg+ADflrSwyh1VlIKsAQRwIOor10BBBAIIsQeYNZPdiQ4OY7OkPcsXwrH70d9U/uTT1BFD1R+n2DwzXVXbW2Hh8SAJole3Akd4ehGoqxpqKdWNhxGtj0PA+lIm1lBZzffXcuDD4cyxGQWdQVLkixNjx1/WsbPGQAQPDyHTn/75V3DbuzhiMPLCTbOpAPQ8j7G1cUcMCVcZWUlWXow4iuvRnayc+rGngZYiwK868bMDroaTNDY3U2v8PhSXaVvEQehJP8Uzi7wKmqFlgRc2HU0iGG1yRbN/HKiFLkZze3Dp8KfeUgjKLk90KBe5OgA8yaEljBk85NTuHufDiYXkm7SwkKqqtYWAHlfjfnXRdk7FgwwIhjVL8SPEfUnU01uvsr6thYoTbMBdiObHU/qal4/FiNbk6ngOJPoPcfGuaUnJnRGKSJVImlVFLMQFUEkngANTSMLKWXW2YaEAg2NZfeeQ4yYbOjPcsHxTD7sd9I/7n19ADSxjbGbpDu40bSCbHOCGxbhlB4rEtxGPgS35q9rTIgAAAAAFgByAorSduzJUhVVW8exFxcWQko6nNHIvijccGH+OYq1ooJtO0ZqzL7F2qZn+rYoCLGwi914Op0zxnmptqvKpv+z37SxzEgEhyy5QTyy2vrYXvflT28GwYsWgD3V0N45UNnjbqp+XA1TRbwzYMiPaIGTguLQHs2/5g/02+INUXzen2/AvHJq41sAL3tWU3w3R7du3gyiYCzK3hkHK/Rh1+PK1rFstbCTDS5Mw0K95Dx1Iv3jrxv0qZHO6R5phdgeEYJvyHv8AAUvHAfqcM2hG8blJFMb/AIWFj7dR5i9NNJXbRtDDYn7Ngr3+46X8+BHTX0I61FTdXZ5Ith4bnW3kDbhfherfFrlEvh3wzkOHUyHso4y8pOgW5NvTl6muk7l7lmFhPiSDKPAg4R+ZPNv4rQYbG4SFcsZjQX4Rgan2GvEfEdanTTnKxRSWBtb4fxf9Km5PhdR1FdSQxtx0qt2jBmOUAlmsT0AUjifl60xLgCwL4qUZVJawOVANLXPtzNVcm8M2MJj2cBk4Ni3B7NeX2Y/1G+AFCMewzY/traxhb6rhFEmLmu1vupfjJJ0HQc6st3NiLhIsgJd2OaSRvFI54sf8chRu/sGLCIQl2dzeSVzd5G6sflwFWtCUsUjJdWFFFFIMFFFFYwUl0BBBAIOhB4GiisYzEu5wjYvgZnwjE3KqM0THzjJt7qRQNpbSh0lwseIUffw8mVj+R7D91FFPvfXIu3sePvlAP62HxURH48PIQL8e8oI5DnXh+kDZ9rdt5WyP/FqKK6dLRjqKyU9RxY0u9OFP9HC4iXpkwrgcvvMoXkOfIU9/tHaM2kOEjwy/jxEmZh+RLj91FFQk1F0l7lFbQqLc4SMHx0z4tgbhWGWJT5Rg2/7ia0yIAAAAANABwFFFI5N8jJJCqKKKUIUUUVjH/9k="/>
          <p:cNvSpPr>
            <a:spLocks noChangeAspect="1" noChangeArrowheads="1"/>
          </p:cNvSpPr>
          <p:nvPr/>
        </p:nvSpPr>
        <p:spPr bwMode="auto">
          <a:xfrm>
            <a:off x="460375" y="160337"/>
            <a:ext cx="304800" cy="304801"/>
          </a:xfrm>
          <a:prstGeom prst="rect">
            <a:avLst/>
          </a:prstGeom>
          <a:noFill/>
          <a:extLst>
            <a:ext uri="{909E8E84-426E-40DD-AFC4-6F175D3DCCD1}">
              <a14:hiddenFill xmlns=""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it-IT"/>
          </a:p>
        </p:txBody>
      </p:sp>
      <p:sp>
        <p:nvSpPr>
          <p:cNvPr id="15" name="CasellaDiTesto 14"/>
          <p:cNvSpPr txBox="1"/>
          <p:nvPr/>
        </p:nvSpPr>
        <p:spPr>
          <a:xfrm>
            <a:off x="459647" y="899428"/>
            <a:ext cx="8496944" cy="369332"/>
          </a:xfrm>
          <a:prstGeom prst="rect">
            <a:avLst/>
          </a:prstGeom>
          <a:solidFill>
            <a:schemeClr val="tx1">
              <a:lumMod val="65000"/>
              <a:lumOff val="35000"/>
            </a:schemeClr>
          </a:solidFill>
          <a:ln>
            <a:solidFill>
              <a:srgbClr val="CC9900"/>
            </a:solidFill>
          </a:ln>
        </p:spPr>
        <p:txBody>
          <a:bodyPr wrap="square" rtlCol="0">
            <a:spAutoFit/>
          </a:bodyPr>
          <a:lstStyle/>
          <a:p>
            <a:pPr algn="ctr"/>
            <a:r>
              <a:rPr lang="it-IT" b="1" dirty="0" smtClean="0">
                <a:solidFill>
                  <a:srgbClr val="CC9900"/>
                </a:solidFill>
              </a:rPr>
              <a:t>3° FASE:</a:t>
            </a:r>
            <a:r>
              <a:rPr lang="it-IT" dirty="0" smtClean="0">
                <a:solidFill>
                  <a:srgbClr val="CC9900"/>
                </a:solidFill>
              </a:rPr>
              <a:t>  </a:t>
            </a:r>
            <a:r>
              <a:rPr lang="it-IT" b="1" dirty="0" smtClean="0">
                <a:solidFill>
                  <a:srgbClr val="CC9900"/>
                </a:solidFill>
              </a:rPr>
              <a:t>VALUTAZIONE DIRETTA DEL BAMBINO</a:t>
            </a:r>
            <a:endParaRPr lang="it-IT" dirty="0" smtClean="0">
              <a:solidFill>
                <a:srgbClr val="CC9900"/>
              </a:solidFill>
            </a:endParaRPr>
          </a:p>
        </p:txBody>
      </p:sp>
      <p:sp>
        <p:nvSpPr>
          <p:cNvPr id="16" name="Rettangolo 15"/>
          <p:cNvSpPr/>
          <p:nvPr/>
        </p:nvSpPr>
        <p:spPr>
          <a:xfrm>
            <a:off x="467544" y="1340768"/>
            <a:ext cx="8496944" cy="1200329"/>
          </a:xfrm>
          <a:prstGeom prst="rect">
            <a:avLst/>
          </a:prstGeom>
          <a:noFill/>
          <a:ln>
            <a:solidFill>
              <a:srgbClr val="CC9900"/>
            </a:solidFill>
          </a:ln>
        </p:spPr>
        <p:txBody>
          <a:bodyPr wrap="square">
            <a:spAutoFit/>
          </a:bodyPr>
          <a:lstStyle/>
          <a:p>
            <a:pPr algn="ctr"/>
            <a:r>
              <a:rPr lang="it-IT" dirty="0" smtClean="0">
                <a:solidFill>
                  <a:srgbClr val="604A7B"/>
                </a:solidFill>
              </a:rPr>
              <a:t> </a:t>
            </a:r>
            <a:r>
              <a:rPr lang="it-IT" dirty="0" smtClean="0">
                <a:solidFill>
                  <a:schemeClr val="bg2"/>
                </a:solidFill>
              </a:rPr>
              <a:t>OBIETTIVO</a:t>
            </a:r>
          </a:p>
          <a:p>
            <a:pPr algn="ctr"/>
            <a:r>
              <a:rPr lang="it-IT" dirty="0" smtClean="0">
                <a:solidFill>
                  <a:schemeClr val="bg2"/>
                </a:solidFill>
              </a:rPr>
              <a:t>L’osservazione e la valutazione delle caratteristiche relative allo sviluppo, alla sintomatologia e alle relazioni del Bambino, qualora disfunzionali, permettono di accedere ad un approfondimento diagnostico diretto sul Bambino.</a:t>
            </a:r>
          </a:p>
        </p:txBody>
      </p:sp>
      <p:sp>
        <p:nvSpPr>
          <p:cNvPr id="19" name="Rettangolo 18"/>
          <p:cNvSpPr/>
          <p:nvPr/>
        </p:nvSpPr>
        <p:spPr>
          <a:xfrm>
            <a:off x="403920" y="2710661"/>
            <a:ext cx="8496944" cy="646331"/>
          </a:xfrm>
          <a:prstGeom prst="rect">
            <a:avLst/>
          </a:prstGeom>
          <a:solidFill>
            <a:srgbClr val="CC9900"/>
          </a:solidFill>
        </p:spPr>
        <p:txBody>
          <a:bodyPr wrap="square">
            <a:spAutoFit/>
          </a:bodyPr>
          <a:lstStyle/>
          <a:p>
            <a:pPr algn="ctr"/>
            <a:r>
              <a:rPr lang="it-IT" dirty="0" smtClean="0">
                <a:solidFill>
                  <a:schemeClr val="bg1"/>
                </a:solidFill>
              </a:rPr>
              <a:t>AREE INDAGATE</a:t>
            </a:r>
          </a:p>
          <a:p>
            <a:pPr algn="ctr"/>
            <a:r>
              <a:rPr lang="it-IT" b="1" dirty="0" smtClean="0">
                <a:solidFill>
                  <a:schemeClr val="bg1"/>
                </a:solidFill>
              </a:rPr>
              <a:t>Sviluppo  Sintomatologia</a:t>
            </a:r>
          </a:p>
        </p:txBody>
      </p:sp>
      <p:sp>
        <p:nvSpPr>
          <p:cNvPr id="20" name="Rettangolo 19"/>
          <p:cNvSpPr/>
          <p:nvPr/>
        </p:nvSpPr>
        <p:spPr>
          <a:xfrm>
            <a:off x="475928" y="3429000"/>
            <a:ext cx="8496944" cy="2585323"/>
          </a:xfrm>
          <a:prstGeom prst="rect">
            <a:avLst/>
          </a:prstGeom>
          <a:noFill/>
          <a:ln>
            <a:solidFill>
              <a:schemeClr val="tx1">
                <a:lumMod val="65000"/>
                <a:lumOff val="35000"/>
              </a:schemeClr>
            </a:solidFill>
          </a:ln>
        </p:spPr>
        <p:txBody>
          <a:bodyPr wrap="square">
            <a:spAutoFit/>
          </a:bodyPr>
          <a:lstStyle/>
          <a:p>
            <a:pPr algn="ctr"/>
            <a:r>
              <a:rPr lang="it-IT" dirty="0" smtClean="0">
                <a:solidFill>
                  <a:schemeClr val="tx1">
                    <a:lumMod val="65000"/>
                    <a:lumOff val="35000"/>
                  </a:schemeClr>
                </a:solidFill>
              </a:rPr>
              <a:t>STRUMENTI</a:t>
            </a:r>
          </a:p>
          <a:p>
            <a:r>
              <a:rPr lang="it-IT" u="sng" dirty="0" smtClean="0">
                <a:solidFill>
                  <a:schemeClr val="tx1">
                    <a:lumMod val="65000"/>
                    <a:lumOff val="35000"/>
                  </a:schemeClr>
                </a:solidFill>
              </a:rPr>
              <a:t>VABS</a:t>
            </a:r>
            <a:r>
              <a:rPr lang="it-IT" dirty="0" smtClean="0">
                <a:solidFill>
                  <a:schemeClr val="tx1">
                    <a:lumMod val="65000"/>
                    <a:lumOff val="35000"/>
                  </a:schemeClr>
                </a:solidFill>
              </a:rPr>
              <a:t> (vedi 2° fase)</a:t>
            </a:r>
          </a:p>
          <a:p>
            <a:r>
              <a:rPr lang="it-IT" u="sng" dirty="0" smtClean="0">
                <a:solidFill>
                  <a:schemeClr val="tx1">
                    <a:lumMod val="65000"/>
                    <a:lumOff val="35000"/>
                  </a:schemeClr>
                </a:solidFill>
              </a:rPr>
              <a:t>Test di </a:t>
            </a:r>
            <a:r>
              <a:rPr lang="it-IT" u="sng" dirty="0" err="1" smtClean="0">
                <a:solidFill>
                  <a:schemeClr val="tx1">
                    <a:lumMod val="65000"/>
                    <a:lumOff val="35000"/>
                  </a:schemeClr>
                </a:solidFill>
              </a:rPr>
              <a:t>Rorschach</a:t>
            </a:r>
            <a:r>
              <a:rPr lang="it-IT" dirty="0" smtClean="0">
                <a:solidFill>
                  <a:schemeClr val="tx1">
                    <a:lumMod val="65000"/>
                    <a:lumOff val="35000"/>
                  </a:schemeClr>
                </a:solidFill>
              </a:rPr>
              <a:t>(vedi 1°fase)</a:t>
            </a:r>
          </a:p>
          <a:p>
            <a:r>
              <a:rPr lang="it-IT" u="sng" dirty="0" smtClean="0">
                <a:solidFill>
                  <a:schemeClr val="tx1">
                    <a:lumMod val="65000"/>
                    <a:lumOff val="35000"/>
                  </a:schemeClr>
                </a:solidFill>
              </a:rPr>
              <a:t>CBCL</a:t>
            </a:r>
            <a:r>
              <a:rPr lang="it-IT" dirty="0" smtClean="0">
                <a:solidFill>
                  <a:schemeClr val="tx1">
                    <a:lumMod val="65000"/>
                    <a:lumOff val="35000"/>
                  </a:schemeClr>
                </a:solidFill>
              </a:rPr>
              <a:t> (vedi 2° fase)</a:t>
            </a:r>
          </a:p>
          <a:p>
            <a:r>
              <a:rPr lang="it-IT" dirty="0" smtClean="0">
                <a:solidFill>
                  <a:schemeClr val="tx1">
                    <a:lumMod val="65000"/>
                    <a:lumOff val="35000"/>
                  </a:schemeClr>
                </a:solidFill>
              </a:rPr>
              <a:t> </a:t>
            </a:r>
            <a:r>
              <a:rPr lang="it-IT" u="sng" dirty="0" smtClean="0">
                <a:solidFill>
                  <a:schemeClr val="tx1">
                    <a:lumMod val="65000"/>
                    <a:lumOff val="35000"/>
                  </a:schemeClr>
                </a:solidFill>
              </a:rPr>
              <a:t>Favole della </a:t>
            </a:r>
            <a:r>
              <a:rPr lang="it-IT" u="sng" dirty="0" err="1" smtClean="0">
                <a:solidFill>
                  <a:schemeClr val="tx1">
                    <a:lumMod val="65000"/>
                    <a:lumOff val="35000"/>
                  </a:schemeClr>
                </a:solidFill>
              </a:rPr>
              <a:t>Düss</a:t>
            </a:r>
            <a:r>
              <a:rPr lang="it-IT" dirty="0" smtClean="0">
                <a:solidFill>
                  <a:schemeClr val="tx1">
                    <a:lumMod val="65000"/>
                    <a:lumOff val="35000"/>
                  </a:schemeClr>
                </a:solidFill>
              </a:rPr>
              <a:t> Test proiettivo per valutare lo stadio evolutivo dello sviluppo psichico del bambino (normale o patologico) tramite la presentazione di 10 favole che il bambino completa liberamente</a:t>
            </a:r>
          </a:p>
          <a:p>
            <a:r>
              <a:rPr lang="it-IT" dirty="0" smtClean="0">
                <a:solidFill>
                  <a:schemeClr val="tx1">
                    <a:lumMod val="65000"/>
                    <a:lumOff val="35000"/>
                  </a:schemeClr>
                </a:solidFill>
              </a:rPr>
              <a:t> </a:t>
            </a:r>
            <a:r>
              <a:rPr lang="it-IT" u="sng" dirty="0" smtClean="0">
                <a:solidFill>
                  <a:schemeClr val="tx1">
                    <a:lumMod val="65000"/>
                    <a:lumOff val="35000"/>
                  </a:schemeClr>
                </a:solidFill>
              </a:rPr>
              <a:t>N.B.</a:t>
            </a:r>
            <a:r>
              <a:rPr lang="it-IT" dirty="0" smtClean="0">
                <a:solidFill>
                  <a:schemeClr val="tx1">
                    <a:lumMod val="65000"/>
                    <a:lumOff val="35000"/>
                  </a:schemeClr>
                </a:solidFill>
              </a:rPr>
              <a:t> Se i risultati del CBCL mostrano problemi cognitivi, si somministrano WISC-R/ WPPSI e BSID.</a:t>
            </a:r>
          </a:p>
        </p:txBody>
      </p:sp>
      <p:sp>
        <p:nvSpPr>
          <p:cNvPr id="21" name="Segnaposto numero diapositiva 1"/>
          <p:cNvSpPr txBox="1">
            <a:spLocks/>
          </p:cNvSpPr>
          <p:nvPr/>
        </p:nvSpPr>
        <p:spPr>
          <a:xfrm>
            <a:off x="6705600" y="6068318"/>
            <a:ext cx="2133600" cy="365125"/>
          </a:xfrm>
          <a:prstGeom prst="rect">
            <a:avLst/>
          </a:prstGeom>
        </p:spPr>
        <p:txBody>
          <a:bodyPr vert="horz" lIns="91440" tIns="45720" rIns="91440" bIns="45720" rtlCol="0" anchor="ctr"/>
          <a:lstStyle>
            <a:defPPr>
              <a:defRPr lang="it-IT"/>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DA05E554-F321-49FD-B832-1DAD2B0B5875}" type="slidenum">
              <a:rPr lang="it-IT" smtClean="0"/>
              <a:pPr/>
              <a:t>10</a:t>
            </a:fld>
            <a:endParaRPr lang="it-IT"/>
          </a:p>
        </p:txBody>
      </p:sp>
    </p:spTree>
    <p:extLst>
      <p:ext uri="{BB962C8B-B14F-4D97-AF65-F5344CB8AC3E}">
        <p14:creationId xmlns="" xmlns:p14="http://schemas.microsoft.com/office/powerpoint/2010/main" val="393055235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ttangolo 6"/>
          <p:cNvSpPr/>
          <p:nvPr/>
        </p:nvSpPr>
        <p:spPr>
          <a:xfrm>
            <a:off x="-15774" y="10061"/>
            <a:ext cx="5580112" cy="457200"/>
          </a:xfrm>
          <a:prstGeom prst="rect">
            <a:avLst/>
          </a:prstGeom>
          <a:solidFill>
            <a:srgbClr val="CC9900">
              <a:alpha val="51000"/>
            </a:srgbClr>
          </a:solidFill>
          <a:ln>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0" name="Rettangolo 9"/>
          <p:cNvSpPr/>
          <p:nvPr/>
        </p:nvSpPr>
        <p:spPr>
          <a:xfrm>
            <a:off x="5539894" y="467172"/>
            <a:ext cx="3604105" cy="228600"/>
          </a:xfrm>
          <a:prstGeom prst="rect">
            <a:avLst/>
          </a:prstGeom>
          <a:solidFill>
            <a:schemeClr val="bg2">
              <a:lumMod val="90000"/>
            </a:schemeClr>
          </a:solidFill>
          <a:ln>
            <a:solidFill>
              <a:srgbClr val="CC99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1" name="CasellaDiTesto 10"/>
          <p:cNvSpPr txBox="1"/>
          <p:nvPr/>
        </p:nvSpPr>
        <p:spPr>
          <a:xfrm>
            <a:off x="6140949" y="10061"/>
            <a:ext cx="1516441" cy="461665"/>
          </a:xfrm>
          <a:prstGeom prst="rect">
            <a:avLst/>
          </a:prstGeom>
          <a:noFill/>
        </p:spPr>
        <p:txBody>
          <a:bodyPr wrap="none" rtlCol="0">
            <a:spAutoFit/>
          </a:bodyPr>
          <a:lstStyle/>
          <a:p>
            <a:r>
              <a:rPr lang="it-IT" sz="2400" dirty="0" smtClean="0">
                <a:solidFill>
                  <a:srgbClr val="CC9900"/>
                </a:solidFill>
                <a:effectLst>
                  <a:outerShdw blurRad="60007" dist="310007" dir="7680000" sy="30000" kx="1300200" algn="ctr" rotWithShape="0">
                    <a:prstClr val="black">
                      <a:alpha val="32000"/>
                    </a:prstClr>
                  </a:outerShdw>
                </a:effectLst>
              </a:rPr>
              <a:t>MODELLO </a:t>
            </a:r>
            <a:endParaRPr lang="it-IT" sz="2400" dirty="0">
              <a:solidFill>
                <a:srgbClr val="CC9900"/>
              </a:solidFill>
              <a:effectLst>
                <a:outerShdw blurRad="60007" dist="310007" dir="7680000" sy="30000" kx="1300200" algn="ctr" rotWithShape="0">
                  <a:prstClr val="black">
                    <a:alpha val="32000"/>
                  </a:prstClr>
                </a:outerShdw>
              </a:effectLst>
            </a:endParaRPr>
          </a:p>
        </p:txBody>
      </p:sp>
      <p:cxnSp>
        <p:nvCxnSpPr>
          <p:cNvPr id="13" name="Connettore 1 12"/>
          <p:cNvCxnSpPr/>
          <p:nvPr/>
        </p:nvCxnSpPr>
        <p:spPr>
          <a:xfrm>
            <a:off x="1979712" y="6453336"/>
            <a:ext cx="4752528" cy="0"/>
          </a:xfrm>
          <a:prstGeom prst="line">
            <a:avLst/>
          </a:prstGeom>
          <a:ln>
            <a:solidFill>
              <a:srgbClr val="CC9900"/>
            </a:solidFill>
          </a:ln>
        </p:spPr>
        <p:style>
          <a:lnRef idx="1">
            <a:schemeClr val="accent1"/>
          </a:lnRef>
          <a:fillRef idx="0">
            <a:schemeClr val="accent1"/>
          </a:fillRef>
          <a:effectRef idx="0">
            <a:schemeClr val="accent1"/>
          </a:effectRef>
          <a:fontRef idx="minor">
            <a:schemeClr val="tx1"/>
          </a:fontRef>
        </p:style>
      </p:cxnSp>
      <p:sp>
        <p:nvSpPr>
          <p:cNvPr id="17" name="Segnaposto numero diapositiva 16"/>
          <p:cNvSpPr>
            <a:spLocks noGrp="1"/>
          </p:cNvSpPr>
          <p:nvPr>
            <p:ph type="sldNum" sz="quarter" idx="12"/>
          </p:nvPr>
        </p:nvSpPr>
        <p:spPr/>
        <p:txBody>
          <a:bodyPr/>
          <a:lstStyle/>
          <a:p>
            <a:fld id="{DA05E554-F321-49FD-B832-1DAD2B0B5875}" type="slidenum">
              <a:rPr lang="it-IT" smtClean="0"/>
              <a:pPr/>
              <a:t>11</a:t>
            </a:fld>
            <a:endParaRPr lang="it-IT"/>
          </a:p>
        </p:txBody>
      </p:sp>
      <p:sp>
        <p:nvSpPr>
          <p:cNvPr id="18" name="Rettangolo 17"/>
          <p:cNvSpPr/>
          <p:nvPr/>
        </p:nvSpPr>
        <p:spPr>
          <a:xfrm>
            <a:off x="2054234" y="6453336"/>
            <a:ext cx="4572000" cy="430887"/>
          </a:xfrm>
          <a:prstGeom prst="rect">
            <a:avLst/>
          </a:prstGeom>
        </p:spPr>
        <p:txBody>
          <a:bodyPr>
            <a:spAutoFit/>
          </a:bodyPr>
          <a:lstStyle/>
          <a:p>
            <a:pPr algn="ctr"/>
            <a:r>
              <a:rPr lang="it-IT" sz="1100" b="1" i="1" dirty="0" smtClean="0">
                <a:solidFill>
                  <a:schemeClr val="bg2">
                    <a:lumMod val="75000"/>
                  </a:schemeClr>
                </a:solidFill>
              </a:rPr>
              <a:t>«La </a:t>
            </a:r>
            <a:r>
              <a:rPr lang="it-IT" sz="1100" b="1" i="1" dirty="0">
                <a:solidFill>
                  <a:schemeClr val="bg2">
                    <a:lumMod val="75000"/>
                  </a:schemeClr>
                </a:solidFill>
              </a:rPr>
              <a:t>violenza famigliare davanti ai </a:t>
            </a:r>
            <a:r>
              <a:rPr lang="it-IT" sz="1100" b="1" i="1" dirty="0" smtClean="0">
                <a:solidFill>
                  <a:schemeClr val="bg2">
                    <a:lumMod val="75000"/>
                  </a:schemeClr>
                </a:solidFill>
              </a:rPr>
              <a:t>bambini» </a:t>
            </a:r>
          </a:p>
          <a:p>
            <a:pPr algn="ctr"/>
            <a:r>
              <a:rPr lang="it-IT" sz="1100" b="1" i="1" dirty="0" smtClean="0">
                <a:solidFill>
                  <a:schemeClr val="bg2">
                    <a:lumMod val="75000"/>
                  </a:schemeClr>
                </a:solidFill>
              </a:rPr>
              <a:t>Ferrara 10 ottobre 2014</a:t>
            </a:r>
            <a:endParaRPr lang="it-IT" sz="1100" b="1" i="1" dirty="0">
              <a:solidFill>
                <a:schemeClr val="bg2">
                  <a:lumMod val="75000"/>
                </a:schemeClr>
              </a:solidFill>
            </a:endParaRPr>
          </a:p>
        </p:txBody>
      </p:sp>
      <p:sp>
        <p:nvSpPr>
          <p:cNvPr id="3" name="AutoShape 2" descr="data:image/jpeg;base64,/9j/4AAQSkZJRgABAQAAAQABAAD/2wCEAAkGBxQTEhQTExQVFhUWFyAaGRgXGBggHRseHhsfGyEjHiAjHCghHx8lIR0ZIz0iJiksLzIuHx80PDMsNyktLisBCgoKDg0OGxAQGzcmICYsLCwsLC8vLy80LywsLCwsNS8sLC8sLCwsLCwsLC8sLCwsLCwsLC8sNCwsLCw0LDQ3LP/AABEIAHgAeAMBIgACEQEDEQH/xAAcAAABBQEBAQAAAAAAAAAAAAAAAgMEBQYHAQj/xAA+EAACAQIDBQYCCQMBCQAAAAABAgMAEQQSIQUGMUFREyIyYXGBkcEHFCNCUoKhorEzctFDFRYkc4OS4vDx/8QAGAEAAwEBAAAAAAAAAAAAAAAAAQIDAAT/xAAoEQACAgEDAwIHAQAAAAAAAAAAAQIRIQMSMUFRYTKREyJxsdHh8IH/2gAMAwEAAhEDEQA/AO40UUVjBSXcAEkgAakngKrN4NvRYRAXuzubRxILvI3RR8+Aqgl2PLiR220iSijMuDiuVAHN7aysNOVh0p4wvL4FcuxMl3xEjFMDC+LYGxZTliU+chFvZQaYnw+PexxGNhwqngkCAt7O51PopqfhNpRSkRQyIsTJlCoMrxsRcXHEAi9tB730hoM+GzqubFQOgky6szRNb17y5iL/AIqfjhC8jJ3Ywp7ITYnFTGbwZ8RIA2mbgpC8NeFN/wC5mzhC07YdlCqzNdmzALe58WvC9Wm8GFMmZ2bsQiAxOzKB2mbN3r6gXVP3VD2zvLhpsNJCMVhhK6FT9r3QSLHW2o9qKcnVNgaXUag3aw18sM+MgfLnCiaXVeoViVNrjlzFO4bDY9VEmGxsWLjI0EyAE/8AUQ2/bUjF5ph9ZhyOYoZEiWNw13kC6k8ABlGnmfKpe1I+w2dIqEr2eGIU8CCqaHyN7Gg5MNEKLfERsEx0L4RibBmOaJj5SAW9mArTI4IBBBB1BHA1Tz4sCJ3kAbDrHqGF2kPlfSx0GoNz050kWx5MNml2ae6D9pg5SQt+PcPGJtfMGhtT8fb9Bto2tFVW7+3osWhKXV0NpInFnjbow+fA1a1Npp0xk7CiiigEKqt49trhIs5Bd2OWONfFI54KP88hVm7gAkkAAXJPIVkd3EOMlbaUg7timERtAqc3PQyG3oAKeKXL4Fb6Id2LssxyGXESI+0JkJF/DGot3UF75QWFzxNP4faKllZsqYtSsckd9X15DmupYEDTXzqLju2mdI54ELo2jxS2YA6FlDAEcjoTwsa0mAwzKq9owkkAsXygG3tTSfV/36FXgirsZGP2qxuEfNF3e9GL30a/XpbTTWqXfHe5MH9lEqtO2tvuoD95rcSenOtFtjaAw8EkzaiNS1uvQe5sK4RO7SM0khu7nMx8z8hw9AKMI7ss05bcITj8S08naTM0r8i+tv7RwX2r1BemA4vYC5/ilmVr90Aj+7/xq+cIj5JGFlMRzRHs3vcSJo3oeo4aG9dJ3P3vGK/4bEhe0I0Nu7KOenJvLny6Vy5ZuR0Pn8qUuhDXKkG6sOIYag+xpZxVZGjJ2dx21s9pTG3jRDmMXDMw8Jzcip1t1sdLVXTYlgcOFLKizBHLE5nIRs1ybd0W4njpwA1sd2NrfWsNFNpdh3gOTDQ/qKkbUwKyqt1DmNs6KTYFgCBfQ6a9DXOnWGWq8ootrbLacri8N9ji0vkLcJkB8LjiVOlidRpVru5ttcXFnAKOpyyRt4o3HFT/AJ5iq3ZuGllk7aR1MgA8N7QG4LRhfvXHFjY8NLWtC27J9WlG04lYJ/TxaWsSgNg9vxJ+oJp6v5fb8C3WTaUUlHBAIIIIuCOYNFRKGY35kaQQ4FCQ2LcqxHFYlsZD8CF/NT+2FgUok0QfDBcgAUukbD8SgHlaxtpY9aY2UO22nipT4cPGkCeTN9o/6FPjT0OJYRthxDKkxBGdV7pY/wCpnGmvi115Wq3FL+yTJewsFGougORWPY5wbopAuFvqFve3l5U/tbbmHwwHbSqhPAE94+gGprOb/b4HC2ghsZmFyx4Rr1tzY8h7+vKmlLMWZizMbszG7H1NZQ3ZZnOsI3m+2+cGIwzRQiUkspLFCBYMCeOv6VhWzNZF4twoSXjYEnnbgPU1HWEg30C2Nhe9r+w6VZJKNIi3btj8cVtOnSim1a3OlspHlQ3dDULeC6XJFr2tzqMpOoPEU5mptoWY6C4I1HM2v+mtZcZZn4N19Hu9sGGgeKYuLyllIQkWIHTzvXR9l7XgxC5oZUkA45TqPUcRXBonB7vA9P8AFPYMssitGWWQeFlNiPfp5HSllpp5HjqNYOzbcwa5hM7OFtle0zoFF9G0YDqD6jpTGyjEzMkSTSwyg55JGYodLALmN2BFxcacKh7n7yDGxvBOAJQutuEi8My/MctOtSYJsS8pjikJRCBJLIigXF8yqthmJ01vYX58KnTqinkb3GkaMTYFyS2EcKpPFomuYz8AV/LXtebVHY7Twso0XERvA/my/aJ+gf4UUs+b7hj2Pfo/70M8vOXFTN7CQqv7VFaLF4gRo8jeFFLH0AvWW+jpnGzISihn72jNlF8x4mxt8KkbwtiDs7F9usYfs2t2RYgrbzAN+IppRub+oE6icZxmLkmkaWTxyHO3kTy9ALD2pEjEAAHU09KgDDW9KmlDOtlAsvx1Gv8AFUTbZJrArDuQhUaKeIpqVqUtTt38RHHiY2mQPHexB5X0vw1txtReFYOcMc2PsCSdXkF1RBfMFJLeSgWLH30qbjMQjKpSAvGotIzgh79bgkKOmnxpO3dnSq0kpnRiJDHkDguBci1hwFuQqRhIHgilKkrLEqObcVzMQVPkVy3B5gUj7jeCuw2GhRTNIC6ZssaHul2GpzEXsq3HDjccKm4TaqHjFhUHTJKP3Kag47HXWIOoYgEka6ZmJ5W5W005V6mKhXWKOQOeJaTRf7coBPufjWq+Ua64LZsBh3X+lFrrdcXYfAoWqnx+KSxSMKutmyZtfLM3eb9B5GvZttSkWJXoWCIGP5rXqpkmGdrC2g+dFWBkjZ21mw0scyn+k2Yjqv3h7i9fQUbAgEcDrpzvXzjOlwb8LV3jZjyjB4fs0V37JNHYqPCNSQpNLqLCH02V/wBIHdhgl5w4qFvYyBW/axoqJv6ZTsqbtggk0/pklfGLEXF/airaOkpxz0F1J7Xgl/R/3YZ4ucOKmX2MhZf2sK0WLw4kR428LqVPoRas5so9jtPFRHRcRGk6ebL9m/6BPhWprmn6r/0rHij55x2GaKRopPHGcjeZHP0Isfeost/EOX8V13f3dA4m08Fu3UWKnhIvIX5MOR9vTluMwfZgBjZ+DIQQynow5fOrxkuSMosRA0ZQksc3Kw099aQWsQabXDHiDb+KVgYy75SVAINmOgNvl5022rdgu6Rp8Pt92SbEvlMwZFjsq2QsGLPbrZfjVWMWYyWiZjnWz5hfNfjfrrrUFkN7efKnFU2tSbVdmt1RHB609h5FJsdPOkzRaZuVQy1joBa2rHlf/wCUWt2Eb05ZMlewJNR0XS54nWnEi5tr08qc7J2dY1RmdvCgBJPoPnwpV2C+5IwGzTiHjhU96VspA5L95vYXPwrvyIAAALACwHlWS3E3S+qAyy2M7i1hwjX8IPMnmfStfUpvoVgupl/pA70MEXObFQr7CQM37VNFebVPbbTwsQ1XDxvO/kzfZp+hf40U25xikjUm2e78xtGIccgJbCOWYDi0TWEg+ADflrSwyh1VlIKsAQRwIOor10BBBAIIsQeYNZPdiQ4OY7OkPcsXwrH70d9U/uTT1BFD1R+n2DwzXVXbW2Hh8SAJole3Akd4ehGoqxpqKdWNhxGtj0PA+lIm1lBZzffXcuDD4cyxGQWdQVLkixNjx1/WsbPGQAQPDyHTn/75V3DbuzhiMPLCTbOpAPQ8j7G1cUcMCVcZWUlWXow4iuvRnayc+rGngZYiwK868bMDroaTNDY3U2v8PhSXaVvEQehJP8Uzi7wKmqFlgRc2HU0iGG1yRbN/HKiFLkZze3Dp8KfeUgjKLk90KBe5OgA8yaEljBk85NTuHufDiYXkm7SwkKqqtYWAHlfjfnXRdk7FgwwIhjVL8SPEfUnU01uvsr6thYoTbMBdiObHU/qal4/FiNbk6ngOJPoPcfGuaUnJnRGKSJVImlVFLMQFUEkngANTSMLKWXW2YaEAg2NZfeeQ4yYbOjPcsHxTD7sd9I/7n19ADSxjbGbpDu40bSCbHOCGxbhlB4rEtxGPgS35q9rTIgAAAAAFgByAorSduzJUhVVW8exFxcWQko6nNHIvijccGH+OYq1ooJtO0ZqzL7F2qZn+rYoCLGwi914Op0zxnmptqvKpv+z37SxzEgEhyy5QTyy2vrYXvflT28GwYsWgD3V0N45UNnjbqp+XA1TRbwzYMiPaIGTguLQHs2/5g/02+INUXzen2/AvHJq41sAL3tWU3w3R7du3gyiYCzK3hkHK/Rh1+PK1rFstbCTDS5Mw0K95Dx1Iv3jrxv0qZHO6R5phdgeEYJvyHv8AAUvHAfqcM2hG8blJFMb/AIWFj7dR5i9NNJXbRtDDYn7Ngr3+46X8+BHTX0I61FTdXZ5Ith4bnW3kDbhfherfFrlEvh3wzkOHUyHso4y8pOgW5NvTl6muk7l7lmFhPiSDKPAg4R+ZPNv4rQYbG4SFcsZjQX4Rgan2GvEfEdanTTnKxRSWBtb4fxf9Km5PhdR1FdSQxtx0qt2jBmOUAlmsT0AUjifl60xLgCwL4qUZVJawOVANLXPtzNVcm8M2MJj2cBk4Ni3B7NeX2Y/1G+AFCMewzY/traxhb6rhFEmLmu1vupfjJJ0HQc6st3NiLhIsgJd2OaSRvFI54sf8chRu/sGLCIQl2dzeSVzd5G6sflwFWtCUsUjJdWFFFFIMFFFFYwUl0BBBAIOhB4GiisYzEu5wjYvgZnwjE3KqM0THzjJt7qRQNpbSh0lwseIUffw8mVj+R7D91FFPvfXIu3sePvlAP62HxURH48PIQL8e8oI5DnXh+kDZ9rdt5WyP/FqKK6dLRjqKyU9RxY0u9OFP9HC4iXpkwrgcvvMoXkOfIU9/tHaM2kOEjwy/jxEmZh+RLj91FFQk1F0l7lFbQqLc4SMHx0z4tgbhWGWJT5Rg2/7ia0yIAAAAANABwFFFI5N8jJJCqKKKUIUUUVjH/9k="/>
          <p:cNvSpPr>
            <a:spLocks noChangeAspect="1" noChangeArrowheads="1"/>
          </p:cNvSpPr>
          <p:nvPr/>
        </p:nvSpPr>
        <p:spPr bwMode="auto">
          <a:xfrm>
            <a:off x="155575" y="-144463"/>
            <a:ext cx="304800" cy="304801"/>
          </a:xfrm>
          <a:prstGeom prst="rect">
            <a:avLst/>
          </a:prstGeom>
          <a:noFill/>
          <a:extLst>
            <a:ext uri="{909E8E84-426E-40DD-AFC4-6F175D3DCCD1}">
              <a14:hiddenFill xmlns=""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it-IT"/>
          </a:p>
        </p:txBody>
      </p:sp>
      <p:sp>
        <p:nvSpPr>
          <p:cNvPr id="4" name="AutoShape 4" descr="data:image/jpeg;base64,/9j/4AAQSkZJRgABAQAAAQABAAD/2wCEAAkGBxQTEhQTExQVFhUWFyAaGRgXGBggHRseHhsfGyEjHiAjHCghHx8lIR0ZIz0iJiksLzIuHx80PDMsNyktLisBCgoKDg0OGxAQGzcmICYsLCwsLC8vLy80LywsLCwsNS8sLC8sLCwsLCwsLC8sLCwsLCwsLC8sNCwsLCw0LDQ3LP/AABEIAHgAeAMBIgACEQEDEQH/xAAcAAABBQEBAQAAAAAAAAAAAAAAAgMEBQYHAQj/xAA+EAACAQIDBQYCCQMBCQAAAAABAgMAEQQSIQUGMUFREyIyYXGBkcEHFCNCUoKhorEzctFDFRYkc4OS4vDx/8QAGAEAAwEBAAAAAAAAAAAAAAAAAQIDAAT/xAAoEQACAgEDAwIHAQAAAAAAAAAAAQIRIQMSMUFRYTKREyJxsdHh8IH/2gAMAwEAAhEDEQA/AO40UUVjBSXcAEkgAakngKrN4NvRYRAXuzubRxILvI3RR8+Aqgl2PLiR220iSijMuDiuVAHN7aysNOVh0p4wvL4FcuxMl3xEjFMDC+LYGxZTliU+chFvZQaYnw+PexxGNhwqngkCAt7O51PopqfhNpRSkRQyIsTJlCoMrxsRcXHEAi9tB730hoM+GzqubFQOgky6szRNb17y5iL/AIqfjhC8jJ3Ywp7ITYnFTGbwZ8RIA2mbgpC8NeFN/wC5mzhC07YdlCqzNdmzALe58WvC9Wm8GFMmZ2bsQiAxOzKB2mbN3r6gXVP3VD2zvLhpsNJCMVhhK6FT9r3QSLHW2o9qKcnVNgaXUag3aw18sM+MgfLnCiaXVeoViVNrjlzFO4bDY9VEmGxsWLjI0EyAE/8AUQ2/bUjF5ph9ZhyOYoZEiWNw13kC6k8ABlGnmfKpe1I+w2dIqEr2eGIU8CCqaHyN7Gg5MNEKLfERsEx0L4RibBmOaJj5SAW9mArTI4IBBBB1BHA1Tz4sCJ3kAbDrHqGF2kPlfSx0GoNz050kWx5MNml2ae6D9pg5SQt+PcPGJtfMGhtT8fb9Bto2tFVW7+3osWhKXV0NpInFnjbow+fA1a1Npp0xk7CiiigEKqt49trhIs5Bd2OWONfFI54KP88hVm7gAkkAAXJPIVkd3EOMlbaUg7timERtAqc3PQyG3oAKeKXL4Fb6Id2LssxyGXESI+0JkJF/DGot3UF75QWFzxNP4faKllZsqYtSsckd9X15DmupYEDTXzqLju2mdI54ELo2jxS2YA6FlDAEcjoTwsa0mAwzKq9owkkAsXygG3tTSfV/36FXgirsZGP2qxuEfNF3e9GL30a/XpbTTWqXfHe5MH9lEqtO2tvuoD95rcSenOtFtjaAw8EkzaiNS1uvQe5sK4RO7SM0khu7nMx8z8hw9AKMI7ss05bcITj8S08naTM0r8i+tv7RwX2r1BemA4vYC5/ilmVr90Aj+7/xq+cIj5JGFlMRzRHs3vcSJo3oeo4aG9dJ3P3vGK/4bEhe0I0Nu7KOenJvLny6Vy5ZuR0Pn8qUuhDXKkG6sOIYag+xpZxVZGjJ2dx21s9pTG3jRDmMXDMw8Jzcip1t1sdLVXTYlgcOFLKizBHLE5nIRs1ybd0W4njpwA1sd2NrfWsNFNpdh3gOTDQ/qKkbUwKyqt1DmNs6KTYFgCBfQ6a9DXOnWGWq8ootrbLacri8N9ji0vkLcJkB8LjiVOlidRpVru5ttcXFnAKOpyyRt4o3HFT/AJ5iq3ZuGllk7aR1MgA8N7QG4LRhfvXHFjY8NLWtC27J9WlG04lYJ/TxaWsSgNg9vxJ+oJp6v5fb8C3WTaUUlHBAIIIIuCOYNFRKGY35kaQQ4FCQ2LcqxHFYlsZD8CF/NT+2FgUok0QfDBcgAUukbD8SgHlaxtpY9aY2UO22nipT4cPGkCeTN9o/6FPjT0OJYRthxDKkxBGdV7pY/wCpnGmvi115Wq3FL+yTJewsFGougORWPY5wbopAuFvqFve3l5U/tbbmHwwHbSqhPAE94+gGprOb/b4HC2ghsZmFyx4Rr1tzY8h7+vKmlLMWZizMbszG7H1NZQ3ZZnOsI3m+2+cGIwzRQiUkspLFCBYMCeOv6VhWzNZF4twoSXjYEnnbgPU1HWEg30C2Nhe9r+w6VZJKNIi3btj8cVtOnSim1a3OlspHlQ3dDULeC6XJFr2tzqMpOoPEU5mptoWY6C4I1HM2v+mtZcZZn4N19Hu9sGGgeKYuLyllIQkWIHTzvXR9l7XgxC5oZUkA45TqPUcRXBonB7vA9P8AFPYMssitGWWQeFlNiPfp5HSllpp5HjqNYOzbcwa5hM7OFtle0zoFF9G0YDqD6jpTGyjEzMkSTSwyg55JGYodLALmN2BFxcacKh7n7yDGxvBOAJQutuEi8My/MctOtSYJsS8pjikJRCBJLIigXF8yqthmJ01vYX58KnTqinkb3GkaMTYFyS2EcKpPFomuYz8AV/LXtebVHY7Twso0XERvA/my/aJ+gf4UUs+b7hj2Pfo/70M8vOXFTN7CQqv7VFaLF4gRo8jeFFLH0AvWW+jpnGzISihn72jNlF8x4mxt8KkbwtiDs7F9usYfs2t2RYgrbzAN+IppRub+oE6icZxmLkmkaWTxyHO3kTy9ALD2pEjEAAHU09KgDDW9KmlDOtlAsvx1Gv8AFUTbZJrArDuQhUaKeIpqVqUtTt38RHHiY2mQPHexB5X0vw1txtReFYOcMc2PsCSdXkF1RBfMFJLeSgWLH30qbjMQjKpSAvGotIzgh79bgkKOmnxpO3dnSq0kpnRiJDHkDguBci1hwFuQqRhIHgilKkrLEqObcVzMQVPkVy3B5gUj7jeCuw2GhRTNIC6ZssaHul2GpzEXsq3HDjccKm4TaqHjFhUHTJKP3Kag47HXWIOoYgEka6ZmJ5W5W005V6mKhXWKOQOeJaTRf7coBPufjWq+Ua64LZsBh3X+lFrrdcXYfAoWqnx+KSxSMKutmyZtfLM3eb9B5GvZttSkWJXoWCIGP5rXqpkmGdrC2g+dFWBkjZ21mw0scyn+k2Yjqv3h7i9fQUbAgEcDrpzvXzjOlwb8LV3jZjyjB4fs0V37JNHYqPCNSQpNLqLCH02V/wBIHdhgl5w4qFvYyBW/axoqJv6ZTsqbtggk0/pklfGLEXF/airaOkpxz0F1J7Xgl/R/3YZ4ucOKmX2MhZf2sK0WLw4kR428LqVPoRas5so9jtPFRHRcRGk6ebL9m/6BPhWprmn6r/0rHij55x2GaKRopPHGcjeZHP0Isfeost/EOX8V13f3dA4m08Fu3UWKnhIvIX5MOR9vTluMwfZgBjZ+DIQQynow5fOrxkuSMosRA0ZQksc3Kw099aQWsQabXDHiDb+KVgYy75SVAINmOgNvl5022rdgu6Rp8Pt92SbEvlMwZFjsq2QsGLPbrZfjVWMWYyWiZjnWz5hfNfjfrrrUFkN7efKnFU2tSbVdmt1RHB609h5FJsdPOkzRaZuVQy1joBa2rHlf/wCUWt2Eb05ZMlewJNR0XS54nWnEi5tr08qc7J2dY1RmdvCgBJPoPnwpV2C+5IwGzTiHjhU96VspA5L95vYXPwrvyIAAALACwHlWS3E3S+qAyy2M7i1hwjX8IPMnmfStfUpvoVgupl/pA70MEXObFQr7CQM37VNFebVPbbTwsQ1XDxvO/kzfZp+hf40U25xikjUm2e78xtGIccgJbCOWYDi0TWEg+ADflrSwyh1VlIKsAQRwIOor10BBBAIIsQeYNZPdiQ4OY7OkPcsXwrH70d9U/uTT1BFD1R+n2DwzXVXbW2Hh8SAJole3Akd4ehGoqxpqKdWNhxGtj0PA+lIm1lBZzffXcuDD4cyxGQWdQVLkixNjx1/WsbPGQAQPDyHTn/75V3DbuzhiMPLCTbOpAPQ8j7G1cUcMCVcZWUlWXow4iuvRnayc+rGngZYiwK868bMDroaTNDY3U2v8PhSXaVvEQehJP8Uzi7wKmqFlgRc2HU0iGG1yRbN/HKiFLkZze3Dp8KfeUgjKLk90KBe5OgA8yaEljBk85NTuHufDiYXkm7SwkKqqtYWAHlfjfnXRdk7FgwwIhjVL8SPEfUnU01uvsr6thYoTbMBdiObHU/qal4/FiNbk6ngOJPoPcfGuaUnJnRGKSJVImlVFLMQFUEkngANTSMLKWXW2YaEAg2NZfeeQ4yYbOjPcsHxTD7sd9I/7n19ADSxjbGbpDu40bSCbHOCGxbhlB4rEtxGPgS35q9rTIgAAAAAFgByAorSduzJUhVVW8exFxcWQko6nNHIvijccGH+OYq1ooJtO0ZqzL7F2qZn+rYoCLGwi914Op0zxnmptqvKpv+z37SxzEgEhyy5QTyy2vrYXvflT28GwYsWgD3V0N45UNnjbqp+XA1TRbwzYMiPaIGTguLQHs2/5g/02+INUXzen2/AvHJq41sAL3tWU3w3R7du3gyiYCzK3hkHK/Rh1+PK1rFstbCTDS5Mw0K95Dx1Iv3jrxv0qZHO6R5phdgeEYJvyHv8AAUvHAfqcM2hG8blJFMb/AIWFj7dR5i9NNJXbRtDDYn7Ngr3+46X8+BHTX0I61FTdXZ5Ith4bnW3kDbhfherfFrlEvh3wzkOHUyHso4y8pOgW5NvTl6muk7l7lmFhPiSDKPAg4R+ZPNv4rQYbG4SFcsZjQX4Rgan2GvEfEdanTTnKxRSWBtb4fxf9Km5PhdR1FdSQxtx0qt2jBmOUAlmsT0AUjifl60xLgCwL4qUZVJawOVANLXPtzNVcm8M2MJj2cBk4Ni3B7NeX2Y/1G+AFCMewzY/traxhb6rhFEmLmu1vupfjJJ0HQc6st3NiLhIsgJd2OaSRvFI54sf8chRu/sGLCIQl2dzeSVzd5G6sflwFWtCUsUjJdWFFFFIMFFFFYwUl0BBBAIOhB4GiisYzEu5wjYvgZnwjE3KqM0THzjJt7qRQNpbSh0lwseIUffw8mVj+R7D91FFPvfXIu3sePvlAP62HxURH48PIQL8e8oI5DnXh+kDZ9rdt5WyP/FqKK6dLRjqKyU9RxY0u9OFP9HC4iXpkwrgcvvMoXkOfIU9/tHaM2kOEjwy/jxEmZh+RLj91FFQk1F0l7lFbQqLc4SMHx0z4tgbhWGWJT5Rg2/7ia0yIAAAAANABwFFFI5N8jJJCqKKKUIUUUVjH/9k="/>
          <p:cNvSpPr>
            <a:spLocks noChangeAspect="1" noChangeArrowheads="1"/>
          </p:cNvSpPr>
          <p:nvPr/>
        </p:nvSpPr>
        <p:spPr bwMode="auto">
          <a:xfrm>
            <a:off x="307975" y="7937"/>
            <a:ext cx="304800" cy="304801"/>
          </a:xfrm>
          <a:prstGeom prst="rect">
            <a:avLst/>
          </a:prstGeom>
          <a:noFill/>
          <a:extLst>
            <a:ext uri="{909E8E84-426E-40DD-AFC4-6F175D3DCCD1}">
              <a14:hiddenFill xmlns=""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it-IT"/>
          </a:p>
        </p:txBody>
      </p:sp>
      <p:sp>
        <p:nvSpPr>
          <p:cNvPr id="5" name="AutoShape 6" descr="data:image/jpeg;base64,/9j/4AAQSkZJRgABAQAAAQABAAD/2wCEAAkGBxQTEhQTExQVFhUWFyAaGRgXGBggHRseHhsfGyEjHiAjHCghHx8lIR0ZIz0iJiksLzIuHx80PDMsNyktLisBCgoKDg0OGxAQGzcmICYsLCwsLC8vLy80LywsLCwsNS8sLC8sLCwsLCwsLC8sLCwsLCwsLC8sNCwsLCw0LDQ3LP/AABEIAHgAeAMBIgACEQEDEQH/xAAcAAABBQEBAQAAAAAAAAAAAAAAAgMEBQYHAQj/xAA+EAACAQIDBQYCCQMBCQAAAAABAgMAEQQSIQUGMUFREyIyYXGBkcEHFCNCUoKhorEzctFDFRYkc4OS4vDx/8QAGAEAAwEBAAAAAAAAAAAAAAAAAQIDAAT/xAAoEQACAgEDAwIHAQAAAAAAAAAAAQIRIQMSMUFRYTKREyJxsdHh8IH/2gAMAwEAAhEDEQA/AO40UUVjBSXcAEkgAakngKrN4NvRYRAXuzubRxILvI3RR8+Aqgl2PLiR220iSijMuDiuVAHN7aysNOVh0p4wvL4FcuxMl3xEjFMDC+LYGxZTliU+chFvZQaYnw+PexxGNhwqngkCAt7O51PopqfhNpRSkRQyIsTJlCoMrxsRcXHEAi9tB730hoM+GzqubFQOgky6szRNb17y5iL/AIqfjhC8jJ3Ywp7ITYnFTGbwZ8RIA2mbgpC8NeFN/wC5mzhC07YdlCqzNdmzALe58WvC9Wm8GFMmZ2bsQiAxOzKB2mbN3r6gXVP3VD2zvLhpsNJCMVhhK6FT9r3QSLHW2o9qKcnVNgaXUag3aw18sM+MgfLnCiaXVeoViVNrjlzFO4bDY9VEmGxsWLjI0EyAE/8AUQ2/bUjF5ph9ZhyOYoZEiWNw13kC6k8ABlGnmfKpe1I+w2dIqEr2eGIU8CCqaHyN7Gg5MNEKLfERsEx0L4RibBmOaJj5SAW9mArTI4IBBBB1BHA1Tz4sCJ3kAbDrHqGF2kPlfSx0GoNz050kWx5MNml2ae6D9pg5SQt+PcPGJtfMGhtT8fb9Bto2tFVW7+3osWhKXV0NpInFnjbow+fA1a1Npp0xk7CiiigEKqt49trhIs5Bd2OWONfFI54KP88hVm7gAkkAAXJPIVkd3EOMlbaUg7timERtAqc3PQyG3oAKeKXL4Fb6Id2LssxyGXESI+0JkJF/DGot3UF75QWFzxNP4faKllZsqYtSsckd9X15DmupYEDTXzqLju2mdI54ELo2jxS2YA6FlDAEcjoTwsa0mAwzKq9owkkAsXygG3tTSfV/36FXgirsZGP2qxuEfNF3e9GL30a/XpbTTWqXfHe5MH9lEqtO2tvuoD95rcSenOtFtjaAw8EkzaiNS1uvQe5sK4RO7SM0khu7nMx8z8hw9AKMI7ss05bcITj8S08naTM0r8i+tv7RwX2r1BemA4vYC5/ilmVr90Aj+7/xq+cIj5JGFlMRzRHs3vcSJo3oeo4aG9dJ3P3vGK/4bEhe0I0Nu7KOenJvLny6Vy5ZuR0Pn8qUuhDXKkG6sOIYag+xpZxVZGjJ2dx21s9pTG3jRDmMXDMw8Jzcip1t1sdLVXTYlgcOFLKizBHLE5nIRs1ybd0W4njpwA1sd2NrfWsNFNpdh3gOTDQ/qKkbUwKyqt1DmNs6KTYFgCBfQ6a9DXOnWGWq8ootrbLacri8N9ji0vkLcJkB8LjiVOlidRpVru5ttcXFnAKOpyyRt4o3HFT/AJ5iq3ZuGllk7aR1MgA8N7QG4LRhfvXHFjY8NLWtC27J9WlG04lYJ/TxaWsSgNg9vxJ+oJp6v5fb8C3WTaUUlHBAIIIIuCOYNFRKGY35kaQQ4FCQ2LcqxHFYlsZD8CF/NT+2FgUok0QfDBcgAUukbD8SgHlaxtpY9aY2UO22nipT4cPGkCeTN9o/6FPjT0OJYRthxDKkxBGdV7pY/wCpnGmvi115Wq3FL+yTJewsFGougORWPY5wbopAuFvqFve3l5U/tbbmHwwHbSqhPAE94+gGprOb/b4HC2ghsZmFyx4Rr1tzY8h7+vKmlLMWZizMbszG7H1NZQ3ZZnOsI3m+2+cGIwzRQiUkspLFCBYMCeOv6VhWzNZF4twoSXjYEnnbgPU1HWEg30C2Nhe9r+w6VZJKNIi3btj8cVtOnSim1a3OlspHlQ3dDULeC6XJFr2tzqMpOoPEU5mptoWY6C4I1HM2v+mtZcZZn4N19Hu9sGGgeKYuLyllIQkWIHTzvXR9l7XgxC5oZUkA45TqPUcRXBonB7vA9P8AFPYMssitGWWQeFlNiPfp5HSllpp5HjqNYOzbcwa5hM7OFtle0zoFF9G0YDqD6jpTGyjEzMkSTSwyg55JGYodLALmN2BFxcacKh7n7yDGxvBOAJQutuEi8My/MctOtSYJsS8pjikJRCBJLIigXF8yqthmJ01vYX58KnTqinkb3GkaMTYFyS2EcKpPFomuYz8AV/LXtebVHY7Twso0XERvA/my/aJ+gf4UUs+b7hj2Pfo/70M8vOXFTN7CQqv7VFaLF4gRo8jeFFLH0AvWW+jpnGzISihn72jNlF8x4mxt8KkbwtiDs7F9usYfs2t2RYgrbzAN+IppRub+oE6icZxmLkmkaWTxyHO3kTy9ALD2pEjEAAHU09KgDDW9KmlDOtlAsvx1Gv8AFUTbZJrArDuQhUaKeIpqVqUtTt38RHHiY2mQPHexB5X0vw1txtReFYOcMc2PsCSdXkF1RBfMFJLeSgWLH30qbjMQjKpSAvGotIzgh79bgkKOmnxpO3dnSq0kpnRiJDHkDguBci1hwFuQqRhIHgilKkrLEqObcVzMQVPkVy3B5gUj7jeCuw2GhRTNIC6ZssaHul2GpzEXsq3HDjccKm4TaqHjFhUHTJKP3Kag47HXWIOoYgEka6ZmJ5W5W005V6mKhXWKOQOeJaTRf7coBPufjWq+Ua64LZsBh3X+lFrrdcXYfAoWqnx+KSxSMKutmyZtfLM3eb9B5GvZttSkWJXoWCIGP5rXqpkmGdrC2g+dFWBkjZ21mw0scyn+k2Yjqv3h7i9fQUbAgEcDrpzvXzjOlwb8LV3jZjyjB4fs0V37JNHYqPCNSQpNLqLCH02V/wBIHdhgl5w4qFvYyBW/axoqJv6ZTsqbtggk0/pklfGLEXF/airaOkpxz0F1J7Xgl/R/3YZ4ucOKmX2MhZf2sK0WLw4kR428LqVPoRas5so9jtPFRHRcRGk6ebL9m/6BPhWprmn6r/0rHij55x2GaKRopPHGcjeZHP0Isfeost/EOX8V13f3dA4m08Fu3UWKnhIvIX5MOR9vTluMwfZgBjZ+DIQQynow5fOrxkuSMosRA0ZQksc3Kw099aQWsQabXDHiDb+KVgYy75SVAINmOgNvl5022rdgu6Rp8Pt92SbEvlMwZFjsq2QsGLPbrZfjVWMWYyWiZjnWz5hfNfjfrrrUFkN7efKnFU2tSbVdmt1RHB609h5FJsdPOkzRaZuVQy1joBa2rHlf/wCUWt2Eb05ZMlewJNR0XS54nWnEi5tr08qc7J2dY1RmdvCgBJPoPnwpV2C+5IwGzTiHjhU96VspA5L95vYXPwrvyIAAALACwHlWS3E3S+qAyy2M7i1hwjX8IPMnmfStfUpvoVgupl/pA70MEXObFQr7CQM37VNFebVPbbTwsQ1XDxvO/kzfZp+hf40U25xikjUm2e78xtGIccgJbCOWYDi0TWEg+ADflrSwyh1VlIKsAQRwIOor10BBBAIIsQeYNZPdiQ4OY7OkPcsXwrH70d9U/uTT1BFD1R+n2DwzXVXbW2Hh8SAJole3Akd4ehGoqxpqKdWNhxGtj0PA+lIm1lBZzffXcuDD4cyxGQWdQVLkixNjx1/WsbPGQAQPDyHTn/75V3DbuzhiMPLCTbOpAPQ8j7G1cUcMCVcZWUlWXow4iuvRnayc+rGngZYiwK868bMDroaTNDY3U2v8PhSXaVvEQehJP8Uzi7wKmqFlgRc2HU0iGG1yRbN/HKiFLkZze3Dp8KfeUgjKLk90KBe5OgA8yaEljBk85NTuHufDiYXkm7SwkKqqtYWAHlfjfnXRdk7FgwwIhjVL8SPEfUnU01uvsr6thYoTbMBdiObHU/qal4/FiNbk6ngOJPoPcfGuaUnJnRGKSJVImlVFLMQFUEkngANTSMLKWXW2YaEAg2NZfeeQ4yYbOjPcsHxTD7sd9I/7n19ADSxjbGbpDu40bSCbHOCGxbhlB4rEtxGPgS35q9rTIgAAAAAFgByAorSduzJUhVVW8exFxcWQko6nNHIvijccGH+OYq1ooJtO0ZqzL7F2qZn+rYoCLGwi914Op0zxnmptqvKpv+z37SxzEgEhyy5QTyy2vrYXvflT28GwYsWgD3V0N45UNnjbqp+XA1TRbwzYMiPaIGTguLQHs2/5g/02+INUXzen2/AvHJq41sAL3tWU3w3R7du3gyiYCzK3hkHK/Rh1+PK1rFstbCTDS5Mw0K95Dx1Iv3jrxv0qZHO6R5phdgeEYJvyHv8AAUvHAfqcM2hG8blJFMb/AIWFj7dR5i9NNJXbRtDDYn7Ngr3+46X8+BHTX0I61FTdXZ5Ith4bnW3kDbhfherfFrlEvh3wzkOHUyHso4y8pOgW5NvTl6muk7l7lmFhPiSDKPAg4R+ZPNv4rQYbG4SFcsZjQX4Rgan2GvEfEdanTTnKxRSWBtb4fxf9Km5PhdR1FdSQxtx0qt2jBmOUAlmsT0AUjifl60xLgCwL4qUZVJawOVANLXPtzNVcm8M2MJj2cBk4Ni3B7NeX2Y/1G+AFCMewzY/traxhb6rhFEmLmu1vupfjJJ0HQc6st3NiLhIsgJd2OaSRvFI54sf8chRu/sGLCIQl2dzeSVzd5G6sflwFWtCUsUjJdWFFFFIMFFFFYwUl0BBBAIOhB4GiisYzEu5wjYvgZnwjE3KqM0THzjJt7qRQNpbSh0lwseIUffw8mVj+R7D91FFPvfXIu3sePvlAP62HxURH48PIQL8e8oI5DnXh+kDZ9rdt5WyP/FqKK6dLRjqKyU9RxY0u9OFP9HC4iXpkwrgcvvMoXkOfIU9/tHaM2kOEjwy/jxEmZh+RLj91FFQk1F0l7lFbQqLc4SMHx0z4tgbhWGWJT5Rg2/7ia0yIAAAAANABwFFFI5N8jJJCqKKKUIUUUVjH/9k="/>
          <p:cNvSpPr>
            <a:spLocks noChangeAspect="1" noChangeArrowheads="1"/>
          </p:cNvSpPr>
          <p:nvPr/>
        </p:nvSpPr>
        <p:spPr bwMode="auto">
          <a:xfrm>
            <a:off x="460375" y="160337"/>
            <a:ext cx="304800" cy="304801"/>
          </a:xfrm>
          <a:prstGeom prst="rect">
            <a:avLst/>
          </a:prstGeom>
          <a:noFill/>
          <a:extLst>
            <a:ext uri="{909E8E84-426E-40DD-AFC4-6F175D3DCCD1}">
              <a14:hiddenFill xmlns=""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it-IT"/>
          </a:p>
        </p:txBody>
      </p:sp>
      <p:sp>
        <p:nvSpPr>
          <p:cNvPr id="12" name="CasellaDiTesto 11"/>
          <p:cNvSpPr txBox="1"/>
          <p:nvPr/>
        </p:nvSpPr>
        <p:spPr>
          <a:xfrm>
            <a:off x="467544" y="1547500"/>
            <a:ext cx="8208912" cy="369332"/>
          </a:xfrm>
          <a:prstGeom prst="rect">
            <a:avLst/>
          </a:prstGeom>
          <a:solidFill>
            <a:schemeClr val="tx1">
              <a:lumMod val="65000"/>
              <a:lumOff val="35000"/>
            </a:schemeClr>
          </a:solidFill>
          <a:ln>
            <a:solidFill>
              <a:srgbClr val="CC9900"/>
            </a:solidFill>
          </a:ln>
        </p:spPr>
        <p:txBody>
          <a:bodyPr wrap="square" rtlCol="0">
            <a:spAutoFit/>
          </a:bodyPr>
          <a:lstStyle/>
          <a:p>
            <a:pPr algn="ctr"/>
            <a:r>
              <a:rPr lang="it-IT" b="1" dirty="0" smtClean="0">
                <a:solidFill>
                  <a:srgbClr val="CC9900"/>
                </a:solidFill>
              </a:rPr>
              <a:t>4° FASE: INTERVENTO </a:t>
            </a:r>
          </a:p>
        </p:txBody>
      </p:sp>
      <p:sp>
        <p:nvSpPr>
          <p:cNvPr id="14" name="Rettangolo 13"/>
          <p:cNvSpPr/>
          <p:nvPr/>
        </p:nvSpPr>
        <p:spPr>
          <a:xfrm>
            <a:off x="467544" y="2276872"/>
            <a:ext cx="8208912" cy="923330"/>
          </a:xfrm>
          <a:prstGeom prst="rect">
            <a:avLst/>
          </a:prstGeom>
          <a:noFill/>
          <a:ln>
            <a:solidFill>
              <a:srgbClr val="CC9900"/>
            </a:solidFill>
          </a:ln>
        </p:spPr>
        <p:txBody>
          <a:bodyPr wrap="square">
            <a:spAutoFit/>
          </a:bodyPr>
          <a:lstStyle/>
          <a:p>
            <a:pPr algn="ctr"/>
            <a:r>
              <a:rPr lang="it-IT" dirty="0" smtClean="0">
                <a:solidFill>
                  <a:schemeClr val="bg2">
                    <a:lumMod val="90000"/>
                  </a:schemeClr>
                </a:solidFill>
              </a:rPr>
              <a:t> OBIETTIVO</a:t>
            </a:r>
          </a:p>
          <a:p>
            <a:pPr algn="ctr"/>
            <a:r>
              <a:rPr lang="it-IT" dirty="0" smtClean="0">
                <a:solidFill>
                  <a:schemeClr val="bg2">
                    <a:lumMod val="90000"/>
                  </a:schemeClr>
                </a:solidFill>
              </a:rPr>
              <a:t>In base all’età e ai bisogni del Bambino individuati nelle fasi di valutazione, la tipologia di intervento e la presa in carico previsti possono essere</a:t>
            </a:r>
          </a:p>
        </p:txBody>
      </p:sp>
      <p:sp>
        <p:nvSpPr>
          <p:cNvPr id="15" name="Rettangolo 14"/>
          <p:cNvSpPr/>
          <p:nvPr/>
        </p:nvSpPr>
        <p:spPr>
          <a:xfrm>
            <a:off x="467544" y="3827949"/>
            <a:ext cx="8208912" cy="646331"/>
          </a:xfrm>
          <a:prstGeom prst="rect">
            <a:avLst/>
          </a:prstGeom>
          <a:solidFill>
            <a:srgbClr val="CC9900"/>
          </a:solidFill>
        </p:spPr>
        <p:txBody>
          <a:bodyPr wrap="square">
            <a:spAutoFit/>
          </a:bodyPr>
          <a:lstStyle/>
          <a:p>
            <a:pPr algn="ctr"/>
            <a:r>
              <a:rPr lang="it-IT" dirty="0" smtClean="0">
                <a:solidFill>
                  <a:schemeClr val="bg2"/>
                </a:solidFill>
              </a:rPr>
              <a:t>PRESA IN CARICO</a:t>
            </a:r>
          </a:p>
          <a:p>
            <a:pPr algn="ctr"/>
            <a:r>
              <a:rPr lang="it-IT" b="1" dirty="0" smtClean="0">
                <a:solidFill>
                  <a:schemeClr val="bg2"/>
                </a:solidFill>
              </a:rPr>
              <a:t>Individuale      Gruppo   Relazione madre- bambino  Interazione familiare</a:t>
            </a:r>
          </a:p>
        </p:txBody>
      </p:sp>
    </p:spTree>
    <p:extLst>
      <p:ext uri="{BB962C8B-B14F-4D97-AF65-F5344CB8AC3E}">
        <p14:creationId xmlns="" xmlns:p14="http://schemas.microsoft.com/office/powerpoint/2010/main" val="393055235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ttangolo 6"/>
          <p:cNvSpPr/>
          <p:nvPr/>
        </p:nvSpPr>
        <p:spPr>
          <a:xfrm>
            <a:off x="-15774" y="10061"/>
            <a:ext cx="5580112" cy="457200"/>
          </a:xfrm>
          <a:prstGeom prst="rect">
            <a:avLst/>
          </a:prstGeom>
          <a:solidFill>
            <a:srgbClr val="CC9900">
              <a:alpha val="51000"/>
            </a:srgbClr>
          </a:solidFill>
          <a:ln>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0" name="Rettangolo 9"/>
          <p:cNvSpPr/>
          <p:nvPr/>
        </p:nvSpPr>
        <p:spPr>
          <a:xfrm>
            <a:off x="5539894" y="467172"/>
            <a:ext cx="3604105" cy="228600"/>
          </a:xfrm>
          <a:prstGeom prst="rect">
            <a:avLst/>
          </a:prstGeom>
          <a:solidFill>
            <a:schemeClr val="bg2">
              <a:lumMod val="90000"/>
            </a:schemeClr>
          </a:solidFill>
          <a:ln>
            <a:solidFill>
              <a:srgbClr val="CC99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1" name="CasellaDiTesto 10"/>
          <p:cNvSpPr txBox="1"/>
          <p:nvPr/>
        </p:nvSpPr>
        <p:spPr>
          <a:xfrm>
            <a:off x="6656655" y="10061"/>
            <a:ext cx="939681" cy="461665"/>
          </a:xfrm>
          <a:prstGeom prst="rect">
            <a:avLst/>
          </a:prstGeom>
          <a:noFill/>
        </p:spPr>
        <p:txBody>
          <a:bodyPr wrap="none" rtlCol="0">
            <a:spAutoFit/>
          </a:bodyPr>
          <a:lstStyle/>
          <a:p>
            <a:r>
              <a:rPr lang="it-IT" sz="2400" dirty="0" smtClean="0">
                <a:solidFill>
                  <a:srgbClr val="CC9900"/>
                </a:solidFill>
                <a:effectLst>
                  <a:outerShdw blurRad="60007" dist="310007" dir="7680000" sy="30000" kx="1300200" algn="ctr" rotWithShape="0">
                    <a:prstClr val="black">
                      <a:alpha val="32000"/>
                    </a:prstClr>
                  </a:outerShdw>
                </a:effectLst>
              </a:rPr>
              <a:t>CASO </a:t>
            </a:r>
            <a:endParaRPr lang="it-IT" sz="2400" dirty="0">
              <a:solidFill>
                <a:srgbClr val="CC9900"/>
              </a:solidFill>
              <a:effectLst>
                <a:outerShdw blurRad="60007" dist="310007" dir="7680000" sy="30000" kx="1300200" algn="ctr" rotWithShape="0">
                  <a:prstClr val="black">
                    <a:alpha val="32000"/>
                  </a:prstClr>
                </a:outerShdw>
              </a:effectLst>
            </a:endParaRPr>
          </a:p>
        </p:txBody>
      </p:sp>
      <p:cxnSp>
        <p:nvCxnSpPr>
          <p:cNvPr id="13" name="Connettore 1 12"/>
          <p:cNvCxnSpPr/>
          <p:nvPr/>
        </p:nvCxnSpPr>
        <p:spPr>
          <a:xfrm>
            <a:off x="1979712" y="6453336"/>
            <a:ext cx="4752528" cy="0"/>
          </a:xfrm>
          <a:prstGeom prst="line">
            <a:avLst/>
          </a:prstGeom>
          <a:ln>
            <a:solidFill>
              <a:srgbClr val="CC9900"/>
            </a:solidFill>
          </a:ln>
        </p:spPr>
        <p:style>
          <a:lnRef idx="1">
            <a:schemeClr val="accent1"/>
          </a:lnRef>
          <a:fillRef idx="0">
            <a:schemeClr val="accent1"/>
          </a:fillRef>
          <a:effectRef idx="0">
            <a:schemeClr val="accent1"/>
          </a:effectRef>
          <a:fontRef idx="minor">
            <a:schemeClr val="tx1"/>
          </a:fontRef>
        </p:style>
      </p:cxnSp>
      <p:sp>
        <p:nvSpPr>
          <p:cNvPr id="17" name="Segnaposto numero diapositiva 16"/>
          <p:cNvSpPr>
            <a:spLocks noGrp="1"/>
          </p:cNvSpPr>
          <p:nvPr>
            <p:ph type="sldNum" sz="quarter" idx="12"/>
          </p:nvPr>
        </p:nvSpPr>
        <p:spPr/>
        <p:txBody>
          <a:bodyPr/>
          <a:lstStyle/>
          <a:p>
            <a:fld id="{DA05E554-F321-49FD-B832-1DAD2B0B5875}" type="slidenum">
              <a:rPr lang="it-IT" smtClean="0"/>
              <a:pPr/>
              <a:t>12</a:t>
            </a:fld>
            <a:endParaRPr lang="it-IT"/>
          </a:p>
        </p:txBody>
      </p:sp>
      <p:sp>
        <p:nvSpPr>
          <p:cNvPr id="18" name="Rettangolo 17"/>
          <p:cNvSpPr/>
          <p:nvPr/>
        </p:nvSpPr>
        <p:spPr>
          <a:xfrm>
            <a:off x="2054234" y="6453336"/>
            <a:ext cx="4572000" cy="430887"/>
          </a:xfrm>
          <a:prstGeom prst="rect">
            <a:avLst/>
          </a:prstGeom>
        </p:spPr>
        <p:txBody>
          <a:bodyPr>
            <a:spAutoFit/>
          </a:bodyPr>
          <a:lstStyle/>
          <a:p>
            <a:pPr algn="ctr"/>
            <a:r>
              <a:rPr lang="it-IT" sz="1100" b="1" i="1" dirty="0" smtClean="0">
                <a:solidFill>
                  <a:schemeClr val="bg2">
                    <a:lumMod val="75000"/>
                  </a:schemeClr>
                </a:solidFill>
              </a:rPr>
              <a:t>«La </a:t>
            </a:r>
            <a:r>
              <a:rPr lang="it-IT" sz="1100" b="1" i="1" dirty="0">
                <a:solidFill>
                  <a:schemeClr val="bg2">
                    <a:lumMod val="75000"/>
                  </a:schemeClr>
                </a:solidFill>
              </a:rPr>
              <a:t>violenza famigliare davanti ai </a:t>
            </a:r>
            <a:r>
              <a:rPr lang="it-IT" sz="1100" b="1" i="1" dirty="0" smtClean="0">
                <a:solidFill>
                  <a:schemeClr val="bg2">
                    <a:lumMod val="75000"/>
                  </a:schemeClr>
                </a:solidFill>
              </a:rPr>
              <a:t>bambini» </a:t>
            </a:r>
          </a:p>
          <a:p>
            <a:pPr algn="ctr"/>
            <a:r>
              <a:rPr lang="it-IT" sz="1100" b="1" i="1" dirty="0" smtClean="0">
                <a:solidFill>
                  <a:schemeClr val="bg2">
                    <a:lumMod val="75000"/>
                  </a:schemeClr>
                </a:solidFill>
              </a:rPr>
              <a:t>Ferrara 10 ottobre 2014</a:t>
            </a:r>
            <a:endParaRPr lang="it-IT" sz="1100" b="1" i="1" dirty="0">
              <a:solidFill>
                <a:schemeClr val="bg2">
                  <a:lumMod val="75000"/>
                </a:schemeClr>
              </a:solidFill>
            </a:endParaRPr>
          </a:p>
        </p:txBody>
      </p:sp>
      <p:sp>
        <p:nvSpPr>
          <p:cNvPr id="3" name="AutoShape 2" descr="data:image/jpeg;base64,/9j/4AAQSkZJRgABAQAAAQABAAD/2wCEAAkGBxQTEhQTExQVFhUWFyAaGRgXGBggHRseHhsfGyEjHiAjHCghHx8lIR0ZIz0iJiksLzIuHx80PDMsNyktLisBCgoKDg0OGxAQGzcmICYsLCwsLC8vLy80LywsLCwsNS8sLC8sLCwsLCwsLC8sLCwsLCwsLC8sNCwsLCw0LDQ3LP/AABEIAHgAeAMBIgACEQEDEQH/xAAcAAABBQEBAQAAAAAAAAAAAAAAAgMEBQYHAQj/xAA+EAACAQIDBQYCCQMBCQAAAAABAgMAEQQSIQUGMUFREyIyYXGBkcEHFCNCUoKhorEzctFDFRYkc4OS4vDx/8QAGAEAAwEBAAAAAAAAAAAAAAAAAQIDAAT/xAAoEQACAgEDAwIHAQAAAAAAAAAAAQIRIQMSMUFRYTKREyJxsdHh8IH/2gAMAwEAAhEDEQA/AO40UUVjBSXcAEkgAakngKrN4NvRYRAXuzubRxILvI3RR8+Aqgl2PLiR220iSijMuDiuVAHN7aysNOVh0p4wvL4FcuxMl3xEjFMDC+LYGxZTliU+chFvZQaYnw+PexxGNhwqngkCAt7O51PopqfhNpRSkRQyIsTJlCoMrxsRcXHEAi9tB730hoM+GzqubFQOgky6szRNb17y5iL/AIqfjhC8jJ3Ywp7ITYnFTGbwZ8RIA2mbgpC8NeFN/wC5mzhC07YdlCqzNdmzALe58WvC9Wm8GFMmZ2bsQiAxOzKB2mbN3r6gXVP3VD2zvLhpsNJCMVhhK6FT9r3QSLHW2o9qKcnVNgaXUag3aw18sM+MgfLnCiaXVeoViVNrjlzFO4bDY9VEmGxsWLjI0EyAE/8AUQ2/bUjF5ph9ZhyOYoZEiWNw13kC6k8ABlGnmfKpe1I+w2dIqEr2eGIU8CCqaHyN7Gg5MNEKLfERsEx0L4RibBmOaJj5SAW9mArTI4IBBBB1BHA1Tz4sCJ3kAbDrHqGF2kPlfSx0GoNz050kWx5MNml2ae6D9pg5SQt+PcPGJtfMGhtT8fb9Bto2tFVW7+3osWhKXV0NpInFnjbow+fA1a1Npp0xk7CiiigEKqt49trhIs5Bd2OWONfFI54KP88hVm7gAkkAAXJPIVkd3EOMlbaUg7timERtAqc3PQyG3oAKeKXL4Fb6Id2LssxyGXESI+0JkJF/DGot3UF75QWFzxNP4faKllZsqYtSsckd9X15DmupYEDTXzqLju2mdI54ELo2jxS2YA6FlDAEcjoTwsa0mAwzKq9owkkAsXygG3tTSfV/36FXgirsZGP2qxuEfNF3e9GL30a/XpbTTWqXfHe5MH9lEqtO2tvuoD95rcSenOtFtjaAw8EkzaiNS1uvQe5sK4RO7SM0khu7nMx8z8hw9AKMI7ss05bcITj8S08naTM0r8i+tv7RwX2r1BemA4vYC5/ilmVr90Aj+7/xq+cIj5JGFlMRzRHs3vcSJo3oeo4aG9dJ3P3vGK/4bEhe0I0Nu7KOenJvLny6Vy5ZuR0Pn8qUuhDXKkG6sOIYag+xpZxVZGjJ2dx21s9pTG3jRDmMXDMw8Jzcip1t1sdLVXTYlgcOFLKizBHLE5nIRs1ybd0W4njpwA1sd2NrfWsNFNpdh3gOTDQ/qKkbUwKyqt1DmNs6KTYFgCBfQ6a9DXOnWGWq8ootrbLacri8N9ji0vkLcJkB8LjiVOlidRpVru5ttcXFnAKOpyyRt4o3HFT/AJ5iq3ZuGllk7aR1MgA8N7QG4LRhfvXHFjY8NLWtC27J9WlG04lYJ/TxaWsSgNg9vxJ+oJp6v5fb8C3WTaUUlHBAIIIIuCOYNFRKGY35kaQQ4FCQ2LcqxHFYlsZD8CF/NT+2FgUok0QfDBcgAUukbD8SgHlaxtpY9aY2UO22nipT4cPGkCeTN9o/6FPjT0OJYRthxDKkxBGdV7pY/wCpnGmvi115Wq3FL+yTJewsFGougORWPY5wbopAuFvqFve3l5U/tbbmHwwHbSqhPAE94+gGprOb/b4HC2ghsZmFyx4Rr1tzY8h7+vKmlLMWZizMbszG7H1NZQ3ZZnOsI3m+2+cGIwzRQiUkspLFCBYMCeOv6VhWzNZF4twoSXjYEnnbgPU1HWEg30C2Nhe9r+w6VZJKNIi3btj8cVtOnSim1a3OlspHlQ3dDULeC6XJFr2tzqMpOoPEU5mptoWY6C4I1HM2v+mtZcZZn4N19Hu9sGGgeKYuLyllIQkWIHTzvXR9l7XgxC5oZUkA45TqPUcRXBonB7vA9P8AFPYMssitGWWQeFlNiPfp5HSllpp5HjqNYOzbcwa5hM7OFtle0zoFF9G0YDqD6jpTGyjEzMkSTSwyg55JGYodLALmN2BFxcacKh7n7yDGxvBOAJQutuEi8My/MctOtSYJsS8pjikJRCBJLIigXF8yqthmJ01vYX58KnTqinkb3GkaMTYFyS2EcKpPFomuYz8AV/LXtebVHY7Twso0XERvA/my/aJ+gf4UUs+b7hj2Pfo/70M8vOXFTN7CQqv7VFaLF4gRo8jeFFLH0AvWW+jpnGzISihn72jNlF8x4mxt8KkbwtiDs7F9usYfs2t2RYgrbzAN+IppRub+oE6icZxmLkmkaWTxyHO3kTy9ALD2pEjEAAHU09KgDDW9KmlDOtlAsvx1Gv8AFUTbZJrArDuQhUaKeIpqVqUtTt38RHHiY2mQPHexB5X0vw1txtReFYOcMc2PsCSdXkF1RBfMFJLeSgWLH30qbjMQjKpSAvGotIzgh79bgkKOmnxpO3dnSq0kpnRiJDHkDguBci1hwFuQqRhIHgilKkrLEqObcVzMQVPkVy3B5gUj7jeCuw2GhRTNIC6ZssaHul2GpzEXsq3HDjccKm4TaqHjFhUHTJKP3Kag47HXWIOoYgEka6ZmJ5W5W005V6mKhXWKOQOeJaTRf7coBPufjWq+Ua64LZsBh3X+lFrrdcXYfAoWqnx+KSxSMKutmyZtfLM3eb9B5GvZttSkWJXoWCIGP5rXqpkmGdrC2g+dFWBkjZ21mw0scyn+k2Yjqv3h7i9fQUbAgEcDrpzvXzjOlwb8LV3jZjyjB4fs0V37JNHYqPCNSQpNLqLCH02V/wBIHdhgl5w4qFvYyBW/axoqJv6ZTsqbtggk0/pklfGLEXF/airaOkpxz0F1J7Xgl/R/3YZ4ucOKmX2MhZf2sK0WLw4kR428LqVPoRas5so9jtPFRHRcRGk6ebL9m/6BPhWprmn6r/0rHij55x2GaKRopPHGcjeZHP0Isfeost/EOX8V13f3dA4m08Fu3UWKnhIvIX5MOR9vTluMwfZgBjZ+DIQQynow5fOrxkuSMosRA0ZQksc3Kw099aQWsQabXDHiDb+KVgYy75SVAINmOgNvl5022rdgu6Rp8Pt92SbEvlMwZFjsq2QsGLPbrZfjVWMWYyWiZjnWz5hfNfjfrrrUFkN7efKnFU2tSbVdmt1RHB609h5FJsdPOkzRaZuVQy1joBa2rHlf/wCUWt2Eb05ZMlewJNR0XS54nWnEi5tr08qc7J2dY1RmdvCgBJPoPnwpV2C+5IwGzTiHjhU96VspA5L95vYXPwrvyIAAALACwHlWS3E3S+qAyy2M7i1hwjX8IPMnmfStfUpvoVgupl/pA70MEXObFQr7CQM37VNFebVPbbTwsQ1XDxvO/kzfZp+hf40U25xikjUm2e78xtGIccgJbCOWYDi0TWEg+ADflrSwyh1VlIKsAQRwIOor10BBBAIIsQeYNZPdiQ4OY7OkPcsXwrH70d9U/uTT1BFD1R+n2DwzXVXbW2Hh8SAJole3Akd4ehGoqxpqKdWNhxGtj0PA+lIm1lBZzffXcuDD4cyxGQWdQVLkixNjx1/WsbPGQAQPDyHTn/75V3DbuzhiMPLCTbOpAPQ8j7G1cUcMCVcZWUlWXow4iuvRnayc+rGngZYiwK868bMDroaTNDY3U2v8PhSXaVvEQehJP8Uzi7wKmqFlgRc2HU0iGG1yRbN/HKiFLkZze3Dp8KfeUgjKLk90KBe5OgA8yaEljBk85NTuHufDiYXkm7SwkKqqtYWAHlfjfnXRdk7FgwwIhjVL8SPEfUnU01uvsr6thYoTbMBdiObHU/qal4/FiNbk6ngOJPoPcfGuaUnJnRGKSJVImlVFLMQFUEkngANTSMLKWXW2YaEAg2NZfeeQ4yYbOjPcsHxTD7sd9I/7n19ADSxjbGbpDu40bSCbHOCGxbhlB4rEtxGPgS35q9rTIgAAAAAFgByAorSduzJUhVVW8exFxcWQko6nNHIvijccGH+OYq1ooJtO0ZqzL7F2qZn+rYoCLGwi914Op0zxnmptqvKpv+z37SxzEgEhyy5QTyy2vrYXvflT28GwYsWgD3V0N45UNnjbqp+XA1TRbwzYMiPaIGTguLQHs2/5g/02+INUXzen2/AvHJq41sAL3tWU3w3R7du3gyiYCzK3hkHK/Rh1+PK1rFstbCTDS5Mw0K95Dx1Iv3jrxv0qZHO6R5phdgeEYJvyHv8AAUvHAfqcM2hG8blJFMb/AIWFj7dR5i9NNJXbRtDDYn7Ngr3+46X8+BHTX0I61FTdXZ5Ith4bnW3kDbhfherfFrlEvh3wzkOHUyHso4y8pOgW5NvTl6muk7l7lmFhPiSDKPAg4R+ZPNv4rQYbG4SFcsZjQX4Rgan2GvEfEdanTTnKxRSWBtb4fxf9Km5PhdR1FdSQxtx0qt2jBmOUAlmsT0AUjifl60xLgCwL4qUZVJawOVANLXPtzNVcm8M2MJj2cBk4Ni3B7NeX2Y/1G+AFCMewzY/traxhb6rhFEmLmu1vupfjJJ0HQc6st3NiLhIsgJd2OaSRvFI54sf8chRu/sGLCIQl2dzeSVzd5G6sflwFWtCUsUjJdWFFFFIMFFFFYwUl0BBBAIOhB4GiisYzEu5wjYvgZnwjE3KqM0THzjJt7qRQNpbSh0lwseIUffw8mVj+R7D91FFPvfXIu3sePvlAP62HxURH48PIQL8e8oI5DnXh+kDZ9rdt5WyP/FqKK6dLRjqKyU9RxY0u9OFP9HC4iXpkwrgcvvMoXkOfIU9/tHaM2kOEjwy/jxEmZh+RLj91FFQk1F0l7lFbQqLc4SMHx0z4tgbhWGWJT5Rg2/7ia0yIAAAAANABwFFFI5N8jJJCqKKKUIUUUVjH/9k="/>
          <p:cNvSpPr>
            <a:spLocks noChangeAspect="1" noChangeArrowheads="1"/>
          </p:cNvSpPr>
          <p:nvPr/>
        </p:nvSpPr>
        <p:spPr bwMode="auto">
          <a:xfrm>
            <a:off x="155575" y="-144463"/>
            <a:ext cx="304800" cy="304801"/>
          </a:xfrm>
          <a:prstGeom prst="rect">
            <a:avLst/>
          </a:prstGeom>
          <a:noFill/>
          <a:extLst>
            <a:ext uri="{909E8E84-426E-40DD-AFC4-6F175D3DCCD1}">
              <a14:hiddenFill xmlns=""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it-IT"/>
          </a:p>
        </p:txBody>
      </p:sp>
      <p:sp>
        <p:nvSpPr>
          <p:cNvPr id="4" name="AutoShape 4" descr="data:image/jpeg;base64,/9j/4AAQSkZJRgABAQAAAQABAAD/2wCEAAkGBxQTEhQTExQVFhUWFyAaGRgXGBggHRseHhsfGyEjHiAjHCghHx8lIR0ZIz0iJiksLzIuHx80PDMsNyktLisBCgoKDg0OGxAQGzcmICYsLCwsLC8vLy80LywsLCwsNS8sLC8sLCwsLCwsLC8sLCwsLCwsLC8sNCwsLCw0LDQ3LP/AABEIAHgAeAMBIgACEQEDEQH/xAAcAAABBQEBAQAAAAAAAAAAAAAAAgMEBQYHAQj/xAA+EAACAQIDBQYCCQMBCQAAAAABAgMAEQQSIQUGMUFREyIyYXGBkcEHFCNCUoKhorEzctFDFRYkc4OS4vDx/8QAGAEAAwEBAAAAAAAAAAAAAAAAAQIDAAT/xAAoEQACAgEDAwIHAQAAAAAAAAAAAQIRIQMSMUFRYTKREyJxsdHh8IH/2gAMAwEAAhEDEQA/AO40UUVjBSXcAEkgAakngKrN4NvRYRAXuzubRxILvI3RR8+Aqgl2PLiR220iSijMuDiuVAHN7aysNOVh0p4wvL4FcuxMl3xEjFMDC+LYGxZTliU+chFvZQaYnw+PexxGNhwqngkCAt7O51PopqfhNpRSkRQyIsTJlCoMrxsRcXHEAi9tB730hoM+GzqubFQOgky6szRNb17y5iL/AIqfjhC8jJ3Ywp7ITYnFTGbwZ8RIA2mbgpC8NeFN/wC5mzhC07YdlCqzNdmzALe58WvC9Wm8GFMmZ2bsQiAxOzKB2mbN3r6gXVP3VD2zvLhpsNJCMVhhK6FT9r3QSLHW2o9qKcnVNgaXUag3aw18sM+MgfLnCiaXVeoViVNrjlzFO4bDY9VEmGxsWLjI0EyAE/8AUQ2/bUjF5ph9ZhyOYoZEiWNw13kC6k8ABlGnmfKpe1I+w2dIqEr2eGIU8CCqaHyN7Gg5MNEKLfERsEx0L4RibBmOaJj5SAW9mArTI4IBBBB1BHA1Tz4sCJ3kAbDrHqGF2kPlfSx0GoNz050kWx5MNml2ae6D9pg5SQt+PcPGJtfMGhtT8fb9Bto2tFVW7+3osWhKXV0NpInFnjbow+fA1a1Npp0xk7CiiigEKqt49trhIs5Bd2OWONfFI54KP88hVm7gAkkAAXJPIVkd3EOMlbaUg7timERtAqc3PQyG3oAKeKXL4Fb6Id2LssxyGXESI+0JkJF/DGot3UF75QWFzxNP4faKllZsqYtSsckd9X15DmupYEDTXzqLju2mdI54ELo2jxS2YA6FlDAEcjoTwsa0mAwzKq9owkkAsXygG3tTSfV/36FXgirsZGP2qxuEfNF3e9GL30a/XpbTTWqXfHe5MH9lEqtO2tvuoD95rcSenOtFtjaAw8EkzaiNS1uvQe5sK4RO7SM0khu7nMx8z8hw9AKMI7ss05bcITj8S08naTM0r8i+tv7RwX2r1BemA4vYC5/ilmVr90Aj+7/xq+cIj5JGFlMRzRHs3vcSJo3oeo4aG9dJ3P3vGK/4bEhe0I0Nu7KOenJvLny6Vy5ZuR0Pn8qUuhDXKkG6sOIYag+xpZxVZGjJ2dx21s9pTG3jRDmMXDMw8Jzcip1t1sdLVXTYlgcOFLKizBHLE5nIRs1ybd0W4njpwA1sd2NrfWsNFNpdh3gOTDQ/qKkbUwKyqt1DmNs6KTYFgCBfQ6a9DXOnWGWq8ootrbLacri8N9ji0vkLcJkB8LjiVOlidRpVru5ttcXFnAKOpyyRt4o3HFT/AJ5iq3ZuGllk7aR1MgA8N7QG4LRhfvXHFjY8NLWtC27J9WlG04lYJ/TxaWsSgNg9vxJ+oJp6v5fb8C3WTaUUlHBAIIIIuCOYNFRKGY35kaQQ4FCQ2LcqxHFYlsZD8CF/NT+2FgUok0QfDBcgAUukbD8SgHlaxtpY9aY2UO22nipT4cPGkCeTN9o/6FPjT0OJYRthxDKkxBGdV7pY/wCpnGmvi115Wq3FL+yTJewsFGougORWPY5wbopAuFvqFve3l5U/tbbmHwwHbSqhPAE94+gGprOb/b4HC2ghsZmFyx4Rr1tzY8h7+vKmlLMWZizMbszG7H1NZQ3ZZnOsI3m+2+cGIwzRQiUkspLFCBYMCeOv6VhWzNZF4twoSXjYEnnbgPU1HWEg30C2Nhe9r+w6VZJKNIi3btj8cVtOnSim1a3OlspHlQ3dDULeC6XJFr2tzqMpOoPEU5mptoWY6C4I1HM2v+mtZcZZn4N19Hu9sGGgeKYuLyllIQkWIHTzvXR9l7XgxC5oZUkA45TqPUcRXBonB7vA9P8AFPYMssitGWWQeFlNiPfp5HSllpp5HjqNYOzbcwa5hM7OFtle0zoFF9G0YDqD6jpTGyjEzMkSTSwyg55JGYodLALmN2BFxcacKh7n7yDGxvBOAJQutuEi8My/MctOtSYJsS8pjikJRCBJLIigXF8yqthmJ01vYX58KnTqinkb3GkaMTYFyS2EcKpPFomuYz8AV/LXtebVHY7Twso0XERvA/my/aJ+gf4UUs+b7hj2Pfo/70M8vOXFTN7CQqv7VFaLF4gRo8jeFFLH0AvWW+jpnGzISihn72jNlF8x4mxt8KkbwtiDs7F9usYfs2t2RYgrbzAN+IppRub+oE6icZxmLkmkaWTxyHO3kTy9ALD2pEjEAAHU09KgDDW9KmlDOtlAsvx1Gv8AFUTbZJrArDuQhUaKeIpqVqUtTt38RHHiY2mQPHexB5X0vw1txtReFYOcMc2PsCSdXkF1RBfMFJLeSgWLH30qbjMQjKpSAvGotIzgh79bgkKOmnxpO3dnSq0kpnRiJDHkDguBci1hwFuQqRhIHgilKkrLEqObcVzMQVPkVy3B5gUj7jeCuw2GhRTNIC6ZssaHul2GpzEXsq3HDjccKm4TaqHjFhUHTJKP3Kag47HXWIOoYgEka6ZmJ5W5W005V6mKhXWKOQOeJaTRf7coBPufjWq+Ua64LZsBh3X+lFrrdcXYfAoWqnx+KSxSMKutmyZtfLM3eb9B5GvZttSkWJXoWCIGP5rXqpkmGdrC2g+dFWBkjZ21mw0scyn+k2Yjqv3h7i9fQUbAgEcDrpzvXzjOlwb8LV3jZjyjB4fs0V37JNHYqPCNSQpNLqLCH02V/wBIHdhgl5w4qFvYyBW/axoqJv6ZTsqbtggk0/pklfGLEXF/airaOkpxz0F1J7Xgl/R/3YZ4ucOKmX2MhZf2sK0WLw4kR428LqVPoRas5so9jtPFRHRcRGk6ebL9m/6BPhWprmn6r/0rHij55x2GaKRopPHGcjeZHP0Isfeost/EOX8V13f3dA4m08Fu3UWKnhIvIX5MOR9vTluMwfZgBjZ+DIQQynow5fOrxkuSMosRA0ZQksc3Kw099aQWsQabXDHiDb+KVgYy75SVAINmOgNvl5022rdgu6Rp8Pt92SbEvlMwZFjsq2QsGLPbrZfjVWMWYyWiZjnWz5hfNfjfrrrUFkN7efKnFU2tSbVdmt1RHB609h5FJsdPOkzRaZuVQy1joBa2rHlf/wCUWt2Eb05ZMlewJNR0XS54nWnEi5tr08qc7J2dY1RmdvCgBJPoPnwpV2C+5IwGzTiHjhU96VspA5L95vYXPwrvyIAAALACwHlWS3E3S+qAyy2M7i1hwjX8IPMnmfStfUpvoVgupl/pA70MEXObFQr7CQM37VNFebVPbbTwsQ1XDxvO/kzfZp+hf40U25xikjUm2e78xtGIccgJbCOWYDi0TWEg+ADflrSwyh1VlIKsAQRwIOor10BBBAIIsQeYNZPdiQ4OY7OkPcsXwrH70d9U/uTT1BFD1R+n2DwzXVXbW2Hh8SAJole3Akd4ehGoqxpqKdWNhxGtj0PA+lIm1lBZzffXcuDD4cyxGQWdQVLkixNjx1/WsbPGQAQPDyHTn/75V3DbuzhiMPLCTbOpAPQ8j7G1cUcMCVcZWUlWXow4iuvRnayc+rGngZYiwK868bMDroaTNDY3U2v8PhSXaVvEQehJP8Uzi7wKmqFlgRc2HU0iGG1yRbN/HKiFLkZze3Dp8KfeUgjKLk90KBe5OgA8yaEljBk85NTuHufDiYXkm7SwkKqqtYWAHlfjfnXRdk7FgwwIhjVL8SPEfUnU01uvsr6thYoTbMBdiObHU/qal4/FiNbk6ngOJPoPcfGuaUnJnRGKSJVImlVFLMQFUEkngANTSMLKWXW2YaEAg2NZfeeQ4yYbOjPcsHxTD7sd9I/7n19ADSxjbGbpDu40bSCbHOCGxbhlB4rEtxGPgS35q9rTIgAAAAAFgByAorSduzJUhVVW8exFxcWQko6nNHIvijccGH+OYq1ooJtO0ZqzL7F2qZn+rYoCLGwi914Op0zxnmptqvKpv+z37SxzEgEhyy5QTyy2vrYXvflT28GwYsWgD3V0N45UNnjbqp+XA1TRbwzYMiPaIGTguLQHs2/5g/02+INUXzen2/AvHJq41sAL3tWU3w3R7du3gyiYCzK3hkHK/Rh1+PK1rFstbCTDS5Mw0K95Dx1Iv3jrxv0qZHO6R5phdgeEYJvyHv8AAUvHAfqcM2hG8blJFMb/AIWFj7dR5i9NNJXbRtDDYn7Ngr3+46X8+BHTX0I61FTdXZ5Ith4bnW3kDbhfherfFrlEvh3wzkOHUyHso4y8pOgW5NvTl6muk7l7lmFhPiSDKPAg4R+ZPNv4rQYbG4SFcsZjQX4Rgan2GvEfEdanTTnKxRSWBtb4fxf9Km5PhdR1FdSQxtx0qt2jBmOUAlmsT0AUjifl60xLgCwL4qUZVJawOVANLXPtzNVcm8M2MJj2cBk4Ni3B7NeX2Y/1G+AFCMewzY/traxhb6rhFEmLmu1vupfjJJ0HQc6st3NiLhIsgJd2OaSRvFI54sf8chRu/sGLCIQl2dzeSVzd5G6sflwFWtCUsUjJdWFFFFIMFFFFYwUl0BBBAIOhB4GiisYzEu5wjYvgZnwjE3KqM0THzjJt7qRQNpbSh0lwseIUffw8mVj+R7D91FFPvfXIu3sePvlAP62HxURH48PIQL8e8oI5DnXh+kDZ9rdt5WyP/FqKK6dLRjqKyU9RxY0u9OFP9HC4iXpkwrgcvvMoXkOfIU9/tHaM2kOEjwy/jxEmZh+RLj91FFQk1F0l7lFbQqLc4SMHx0z4tgbhWGWJT5Rg2/7ia0yIAAAAANABwFFFI5N8jJJCqKKKUIUUUVjH/9k="/>
          <p:cNvSpPr>
            <a:spLocks noChangeAspect="1" noChangeArrowheads="1"/>
          </p:cNvSpPr>
          <p:nvPr/>
        </p:nvSpPr>
        <p:spPr bwMode="auto">
          <a:xfrm>
            <a:off x="307975" y="7937"/>
            <a:ext cx="304800" cy="304801"/>
          </a:xfrm>
          <a:prstGeom prst="rect">
            <a:avLst/>
          </a:prstGeom>
          <a:noFill/>
          <a:extLst>
            <a:ext uri="{909E8E84-426E-40DD-AFC4-6F175D3DCCD1}">
              <a14:hiddenFill xmlns=""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it-IT"/>
          </a:p>
        </p:txBody>
      </p:sp>
      <p:sp>
        <p:nvSpPr>
          <p:cNvPr id="5" name="AutoShape 6" descr="data:image/jpeg;base64,/9j/4AAQSkZJRgABAQAAAQABAAD/2wCEAAkGBxQTEhQTExQVFhUWFyAaGRgXGBggHRseHhsfGyEjHiAjHCghHx8lIR0ZIz0iJiksLzIuHx80PDMsNyktLisBCgoKDg0OGxAQGzcmICYsLCwsLC8vLy80LywsLCwsNS8sLC8sLCwsLCwsLC8sLCwsLCwsLC8sNCwsLCw0LDQ3LP/AABEIAHgAeAMBIgACEQEDEQH/xAAcAAABBQEBAQAAAAAAAAAAAAAAAgMEBQYHAQj/xAA+EAACAQIDBQYCCQMBCQAAAAABAgMAEQQSIQUGMUFREyIyYXGBkcEHFCNCUoKhorEzctFDFRYkc4OS4vDx/8QAGAEAAwEBAAAAAAAAAAAAAAAAAQIDAAT/xAAoEQACAgEDAwIHAQAAAAAAAAAAAQIRIQMSMUFRYTKREyJxsdHh8IH/2gAMAwEAAhEDEQA/AO40UUVjBSXcAEkgAakngKrN4NvRYRAXuzubRxILvI3RR8+Aqgl2PLiR220iSijMuDiuVAHN7aysNOVh0p4wvL4FcuxMl3xEjFMDC+LYGxZTliU+chFvZQaYnw+PexxGNhwqngkCAt7O51PopqfhNpRSkRQyIsTJlCoMrxsRcXHEAi9tB730hoM+GzqubFQOgky6szRNb17y5iL/AIqfjhC8jJ3Ywp7ITYnFTGbwZ8RIA2mbgpC8NeFN/wC5mzhC07YdlCqzNdmzALe58WvC9Wm8GFMmZ2bsQiAxOzKB2mbN3r6gXVP3VD2zvLhpsNJCMVhhK6FT9r3QSLHW2o9qKcnVNgaXUag3aw18sM+MgfLnCiaXVeoViVNrjlzFO4bDY9VEmGxsWLjI0EyAE/8AUQ2/bUjF5ph9ZhyOYoZEiWNw13kC6k8ABlGnmfKpe1I+w2dIqEr2eGIU8CCqaHyN7Gg5MNEKLfERsEx0L4RibBmOaJj5SAW9mArTI4IBBBB1BHA1Tz4sCJ3kAbDrHqGF2kPlfSx0GoNz050kWx5MNml2ae6D9pg5SQt+PcPGJtfMGhtT8fb9Bto2tFVW7+3osWhKXV0NpInFnjbow+fA1a1Npp0xk7CiiigEKqt49trhIs5Bd2OWONfFI54KP88hVm7gAkkAAXJPIVkd3EOMlbaUg7timERtAqc3PQyG3oAKeKXL4Fb6Id2LssxyGXESI+0JkJF/DGot3UF75QWFzxNP4faKllZsqYtSsckd9X15DmupYEDTXzqLju2mdI54ELo2jxS2YA6FlDAEcjoTwsa0mAwzKq9owkkAsXygG3tTSfV/36FXgirsZGP2qxuEfNF3e9GL30a/XpbTTWqXfHe5MH9lEqtO2tvuoD95rcSenOtFtjaAw8EkzaiNS1uvQe5sK4RO7SM0khu7nMx8z8hw9AKMI7ss05bcITj8S08naTM0r8i+tv7RwX2r1BemA4vYC5/ilmVr90Aj+7/xq+cIj5JGFlMRzRHs3vcSJo3oeo4aG9dJ3P3vGK/4bEhe0I0Nu7KOenJvLny6Vy5ZuR0Pn8qUuhDXKkG6sOIYag+xpZxVZGjJ2dx21s9pTG3jRDmMXDMw8Jzcip1t1sdLVXTYlgcOFLKizBHLE5nIRs1ybd0W4njpwA1sd2NrfWsNFNpdh3gOTDQ/qKkbUwKyqt1DmNs6KTYFgCBfQ6a9DXOnWGWq8ootrbLacri8N9ji0vkLcJkB8LjiVOlidRpVru5ttcXFnAKOpyyRt4o3HFT/AJ5iq3ZuGllk7aR1MgA8N7QG4LRhfvXHFjY8NLWtC27J9WlG04lYJ/TxaWsSgNg9vxJ+oJp6v5fb8C3WTaUUlHBAIIIIuCOYNFRKGY35kaQQ4FCQ2LcqxHFYlsZD8CF/NT+2FgUok0QfDBcgAUukbD8SgHlaxtpY9aY2UO22nipT4cPGkCeTN9o/6FPjT0OJYRthxDKkxBGdV7pY/wCpnGmvi115Wq3FL+yTJewsFGougORWPY5wbopAuFvqFve3l5U/tbbmHwwHbSqhPAE94+gGprOb/b4HC2ghsZmFyx4Rr1tzY8h7+vKmlLMWZizMbszG7H1NZQ3ZZnOsI3m+2+cGIwzRQiUkspLFCBYMCeOv6VhWzNZF4twoSXjYEnnbgPU1HWEg30C2Nhe9r+w6VZJKNIi3btj8cVtOnSim1a3OlspHlQ3dDULeC6XJFr2tzqMpOoPEU5mptoWY6C4I1HM2v+mtZcZZn4N19Hu9sGGgeKYuLyllIQkWIHTzvXR9l7XgxC5oZUkA45TqPUcRXBonB7vA9P8AFPYMssitGWWQeFlNiPfp5HSllpp5HjqNYOzbcwa5hM7OFtle0zoFF9G0YDqD6jpTGyjEzMkSTSwyg55JGYodLALmN2BFxcacKh7n7yDGxvBOAJQutuEi8My/MctOtSYJsS8pjikJRCBJLIigXF8yqthmJ01vYX58KnTqinkb3GkaMTYFyS2EcKpPFomuYz8AV/LXtebVHY7Twso0XERvA/my/aJ+gf4UUs+b7hj2Pfo/70M8vOXFTN7CQqv7VFaLF4gRo8jeFFLH0AvWW+jpnGzISihn72jNlF8x4mxt8KkbwtiDs7F9usYfs2t2RYgrbzAN+IppRub+oE6icZxmLkmkaWTxyHO3kTy9ALD2pEjEAAHU09KgDDW9KmlDOtlAsvx1Gv8AFUTbZJrArDuQhUaKeIpqVqUtTt38RHHiY2mQPHexB5X0vw1txtReFYOcMc2PsCSdXkF1RBfMFJLeSgWLH30qbjMQjKpSAvGotIzgh79bgkKOmnxpO3dnSq0kpnRiJDHkDguBci1hwFuQqRhIHgilKkrLEqObcVzMQVPkVy3B5gUj7jeCuw2GhRTNIC6ZssaHul2GpzEXsq3HDjccKm4TaqHjFhUHTJKP3Kag47HXWIOoYgEka6ZmJ5W5W005V6mKhXWKOQOeJaTRf7coBPufjWq+Ua64LZsBh3X+lFrrdcXYfAoWqnx+KSxSMKutmyZtfLM3eb9B5GvZttSkWJXoWCIGP5rXqpkmGdrC2g+dFWBkjZ21mw0scyn+k2Yjqv3h7i9fQUbAgEcDrpzvXzjOlwb8LV3jZjyjB4fs0V37JNHYqPCNSQpNLqLCH02V/wBIHdhgl5w4qFvYyBW/axoqJv6ZTsqbtggk0/pklfGLEXF/airaOkpxz0F1J7Xgl/R/3YZ4ucOKmX2MhZf2sK0WLw4kR428LqVPoRas5so9jtPFRHRcRGk6ebL9m/6BPhWprmn6r/0rHij55x2GaKRopPHGcjeZHP0Isfeost/EOX8V13f3dA4m08Fu3UWKnhIvIX5MOR9vTluMwfZgBjZ+DIQQynow5fOrxkuSMosRA0ZQksc3Kw099aQWsQabXDHiDb+KVgYy75SVAINmOgNvl5022rdgu6Rp8Pt92SbEvlMwZFjsq2QsGLPbrZfjVWMWYyWiZjnWz5hfNfjfrrrUFkN7efKnFU2tSbVdmt1RHB609h5FJsdPOkzRaZuVQy1joBa2rHlf/wCUWt2Eb05ZMlewJNR0XS54nWnEi5tr08qc7J2dY1RmdvCgBJPoPnwpV2C+5IwGzTiHjhU96VspA5L95vYXPwrvyIAAALACwHlWS3E3S+qAyy2M7i1hwjX8IPMnmfStfUpvoVgupl/pA70MEXObFQr7CQM37VNFebVPbbTwsQ1XDxvO/kzfZp+hf40U25xikjUm2e78xtGIccgJbCOWYDi0TWEg+ADflrSwyh1VlIKsAQRwIOor10BBBAIIsQeYNZPdiQ4OY7OkPcsXwrH70d9U/uTT1BFD1R+n2DwzXVXbW2Hh8SAJole3Akd4ehGoqxpqKdWNhxGtj0PA+lIm1lBZzffXcuDD4cyxGQWdQVLkixNjx1/WsbPGQAQPDyHTn/75V3DbuzhiMPLCTbOpAPQ8j7G1cUcMCVcZWUlWXow4iuvRnayc+rGngZYiwK868bMDroaTNDY3U2v8PhSXaVvEQehJP8Uzi7wKmqFlgRc2HU0iGG1yRbN/HKiFLkZze3Dp8KfeUgjKLk90KBe5OgA8yaEljBk85NTuHufDiYXkm7SwkKqqtYWAHlfjfnXRdk7FgwwIhjVL8SPEfUnU01uvsr6thYoTbMBdiObHU/qal4/FiNbk6ngOJPoPcfGuaUnJnRGKSJVImlVFLMQFUEkngANTSMLKWXW2YaEAg2NZfeeQ4yYbOjPcsHxTD7sd9I/7n19ADSxjbGbpDu40bSCbHOCGxbhlB4rEtxGPgS35q9rTIgAAAAAFgByAorSduzJUhVVW8exFxcWQko6nNHIvijccGH+OYq1ooJtO0ZqzL7F2qZn+rYoCLGwi914Op0zxnmptqvKpv+z37SxzEgEhyy5QTyy2vrYXvflT28GwYsWgD3V0N45UNnjbqp+XA1TRbwzYMiPaIGTguLQHs2/5g/02+INUXzen2/AvHJq41sAL3tWU3w3R7du3gyiYCzK3hkHK/Rh1+PK1rFstbCTDS5Mw0K95Dx1Iv3jrxv0qZHO6R5phdgeEYJvyHv8AAUvHAfqcM2hG8blJFMb/AIWFj7dR5i9NNJXbRtDDYn7Ngr3+46X8+BHTX0I61FTdXZ5Ith4bnW3kDbhfherfFrlEvh3wzkOHUyHso4y8pOgW5NvTl6muk7l7lmFhPiSDKPAg4R+ZPNv4rQYbG4SFcsZjQX4Rgan2GvEfEdanTTnKxRSWBtb4fxf9Km5PhdR1FdSQxtx0qt2jBmOUAlmsT0AUjifl60xLgCwL4qUZVJawOVANLXPtzNVcm8M2MJj2cBk4Ni3B7NeX2Y/1G+AFCMewzY/traxhb6rhFEmLmu1vupfjJJ0HQc6st3NiLhIsgJd2OaSRvFI54sf8chRu/sGLCIQl2dzeSVzd5G6sflwFWtCUsUjJdWFFFFIMFFFFYwUl0BBBAIOhB4GiisYzEu5wjYvgZnwjE3KqM0THzjJt7qRQNpbSh0lwseIUffw8mVj+R7D91FFPvfXIu3sePvlAP62HxURH48PIQL8e8oI5DnXh+kDZ9rdt5WyP/FqKK6dLRjqKyU9RxY0u9OFP9HC4iXpkwrgcvvMoXkOfIU9/tHaM2kOEjwy/jxEmZh+RLj91FFQk1F0l7lFbQqLc4SMHx0z4tgbhWGWJT5Rg2/7ia0yIAAAAANABwFFFI5N8jJJCqKKKUIUUUVjH/9k="/>
          <p:cNvSpPr>
            <a:spLocks noChangeAspect="1" noChangeArrowheads="1"/>
          </p:cNvSpPr>
          <p:nvPr/>
        </p:nvSpPr>
        <p:spPr bwMode="auto">
          <a:xfrm>
            <a:off x="460375" y="160337"/>
            <a:ext cx="304800" cy="304801"/>
          </a:xfrm>
          <a:prstGeom prst="rect">
            <a:avLst/>
          </a:prstGeom>
          <a:noFill/>
          <a:extLst>
            <a:ext uri="{909E8E84-426E-40DD-AFC4-6F175D3DCCD1}">
              <a14:hiddenFill xmlns=""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it-IT"/>
          </a:p>
        </p:txBody>
      </p:sp>
      <p:sp>
        <p:nvSpPr>
          <p:cNvPr id="12" name="Ovale 11"/>
          <p:cNvSpPr/>
          <p:nvPr/>
        </p:nvSpPr>
        <p:spPr>
          <a:xfrm>
            <a:off x="4148336" y="1700808"/>
            <a:ext cx="3736032" cy="3104728"/>
          </a:xfrm>
          <a:prstGeom prst="ellipse">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solidFill>
                <a:srgbClr val="7030A0"/>
              </a:solidFill>
            </a:endParaRPr>
          </a:p>
        </p:txBody>
      </p:sp>
      <p:sp>
        <p:nvSpPr>
          <p:cNvPr id="16" name="Rettangolo 31"/>
          <p:cNvSpPr>
            <a:spLocks noChangeArrowheads="1"/>
          </p:cNvSpPr>
          <p:nvPr/>
        </p:nvSpPr>
        <p:spPr bwMode="auto">
          <a:xfrm>
            <a:off x="307975" y="1032062"/>
            <a:ext cx="8593138" cy="400110"/>
          </a:xfrm>
          <a:prstGeom prst="rect">
            <a:avLst/>
          </a:prstGeom>
          <a:solidFill>
            <a:srgbClr val="CC9900"/>
          </a:solidFill>
          <a:ln>
            <a:noFill/>
            <a:headEnd/>
            <a:tailEnd/>
          </a:ln>
        </p:spPr>
        <p:style>
          <a:lnRef idx="1">
            <a:schemeClr val="accent4"/>
          </a:lnRef>
          <a:fillRef idx="2">
            <a:schemeClr val="accent4"/>
          </a:fillRef>
          <a:effectRef idx="1">
            <a:schemeClr val="accent4"/>
          </a:effectRef>
          <a:fontRef idx="minor">
            <a:schemeClr val="dk1"/>
          </a:fontRef>
        </p:style>
        <p:txBody>
          <a:bodyPr wrap="square">
            <a:spAutoFit/>
          </a:bodyPr>
          <a:lstStyle/>
          <a:p>
            <a:pPr algn="ctr">
              <a:defRPr/>
            </a:pPr>
            <a:r>
              <a:rPr lang="it-IT" sz="2000" dirty="0" smtClean="0">
                <a:solidFill>
                  <a:schemeClr val="bg2">
                    <a:lumMod val="90000"/>
                  </a:schemeClr>
                </a:solidFill>
              </a:rPr>
              <a:t>UN’ESPLICAZIONE DEL MODELLO PROPOSTO : IL CASO </a:t>
            </a:r>
            <a:r>
              <a:rPr lang="it-IT" sz="2000" dirty="0" err="1" smtClean="0">
                <a:solidFill>
                  <a:schemeClr val="bg2">
                    <a:lumMod val="90000"/>
                  </a:schemeClr>
                </a:solidFill>
              </a:rPr>
              <a:t>DI</a:t>
            </a:r>
            <a:r>
              <a:rPr lang="it-IT" sz="2000" dirty="0" smtClean="0">
                <a:solidFill>
                  <a:schemeClr val="bg2">
                    <a:lumMod val="90000"/>
                  </a:schemeClr>
                </a:solidFill>
              </a:rPr>
              <a:t> MARTA E LUCIA </a:t>
            </a:r>
            <a:endParaRPr lang="it-IT" sz="2000" dirty="0">
              <a:solidFill>
                <a:schemeClr val="bg2">
                  <a:lumMod val="90000"/>
                </a:schemeClr>
              </a:solidFill>
            </a:endParaRPr>
          </a:p>
        </p:txBody>
      </p:sp>
      <p:sp>
        <p:nvSpPr>
          <p:cNvPr id="19" name="Ovale 18"/>
          <p:cNvSpPr/>
          <p:nvPr/>
        </p:nvSpPr>
        <p:spPr>
          <a:xfrm>
            <a:off x="971600" y="1628800"/>
            <a:ext cx="3752800" cy="3104728"/>
          </a:xfrm>
          <a:prstGeom prst="ellipse">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solidFill>
                <a:srgbClr val="7030A0"/>
              </a:solidFill>
            </a:endParaRPr>
          </a:p>
        </p:txBody>
      </p:sp>
      <p:sp>
        <p:nvSpPr>
          <p:cNvPr id="20" name="CasellaDiTesto 19"/>
          <p:cNvSpPr txBox="1"/>
          <p:nvPr/>
        </p:nvSpPr>
        <p:spPr>
          <a:xfrm>
            <a:off x="1259632" y="1916832"/>
            <a:ext cx="3024336" cy="1791211"/>
          </a:xfrm>
          <a:prstGeom prst="rect">
            <a:avLst/>
          </a:prstGeom>
          <a:noFill/>
        </p:spPr>
        <p:txBody>
          <a:bodyPr wrap="square" lIns="21287" tIns="10644" rIns="21287" bIns="10644" rtlCol="0">
            <a:spAutoFit/>
          </a:bodyPr>
          <a:lstStyle/>
          <a:p>
            <a:pPr algn="ctr"/>
            <a:r>
              <a:rPr lang="it-IT" sz="2300" dirty="0" smtClean="0">
                <a:solidFill>
                  <a:schemeClr val="bg2">
                    <a:lumMod val="90000"/>
                  </a:schemeClr>
                </a:solidFill>
              </a:rPr>
              <a:t>MAMMA  Marta</a:t>
            </a:r>
          </a:p>
          <a:p>
            <a:pPr algn="ctr"/>
            <a:r>
              <a:rPr lang="it-IT" sz="2300" dirty="0" smtClean="0">
                <a:solidFill>
                  <a:schemeClr val="bg2">
                    <a:lumMod val="90000"/>
                  </a:schemeClr>
                </a:solidFill>
              </a:rPr>
              <a:t> - Età: 23 anni </a:t>
            </a:r>
          </a:p>
          <a:p>
            <a:pPr marL="22544" indent="-22544" algn="ctr">
              <a:buFontTx/>
              <a:buChar char="-"/>
            </a:pPr>
            <a:r>
              <a:rPr lang="it-IT" sz="2300" dirty="0" smtClean="0">
                <a:solidFill>
                  <a:schemeClr val="bg2">
                    <a:lumMod val="90000"/>
                  </a:schemeClr>
                </a:solidFill>
              </a:rPr>
              <a:t>Alcool dipendenza  e farmaco dipendenza</a:t>
            </a:r>
          </a:p>
          <a:p>
            <a:pPr marL="22544" indent="-22544" algn="ctr">
              <a:buFontTx/>
              <a:buChar char="-"/>
            </a:pPr>
            <a:r>
              <a:rPr lang="it-IT" sz="2300" dirty="0" smtClean="0">
                <a:solidFill>
                  <a:schemeClr val="bg2">
                    <a:lumMod val="90000"/>
                  </a:schemeClr>
                </a:solidFill>
              </a:rPr>
              <a:t>Professione: Nessuna</a:t>
            </a:r>
          </a:p>
        </p:txBody>
      </p:sp>
      <p:sp>
        <p:nvSpPr>
          <p:cNvPr id="21" name="CasellaDiTesto 20"/>
          <p:cNvSpPr txBox="1"/>
          <p:nvPr/>
        </p:nvSpPr>
        <p:spPr>
          <a:xfrm>
            <a:off x="3203848" y="4581128"/>
            <a:ext cx="2439888" cy="1437268"/>
          </a:xfrm>
          <a:prstGeom prst="rect">
            <a:avLst/>
          </a:prstGeom>
          <a:noFill/>
        </p:spPr>
        <p:txBody>
          <a:bodyPr wrap="square" lIns="21287" tIns="10644" rIns="21287" bIns="10644" rtlCol="0">
            <a:spAutoFit/>
          </a:bodyPr>
          <a:lstStyle/>
          <a:p>
            <a:pPr algn="ctr"/>
            <a:r>
              <a:rPr lang="it-IT" sz="2300" dirty="0" smtClean="0">
                <a:solidFill>
                  <a:schemeClr val="bg2">
                    <a:lumMod val="90000"/>
                  </a:schemeClr>
                </a:solidFill>
              </a:rPr>
              <a:t>BIMBA LUCIA</a:t>
            </a:r>
          </a:p>
          <a:p>
            <a:pPr marL="22544" indent="-22544" algn="ctr">
              <a:buFontTx/>
              <a:buChar char="-"/>
            </a:pPr>
            <a:r>
              <a:rPr lang="it-IT" sz="2300" dirty="0" smtClean="0">
                <a:solidFill>
                  <a:schemeClr val="bg2">
                    <a:lumMod val="90000"/>
                  </a:schemeClr>
                </a:solidFill>
              </a:rPr>
              <a:t>Età inserimento in comunità: 3 anni e mezzo</a:t>
            </a:r>
          </a:p>
        </p:txBody>
      </p:sp>
      <p:sp>
        <p:nvSpPr>
          <p:cNvPr id="22" name="Segnaposto numero diapositiva 1"/>
          <p:cNvSpPr txBox="1">
            <a:spLocks/>
          </p:cNvSpPr>
          <p:nvPr/>
        </p:nvSpPr>
        <p:spPr>
          <a:xfrm>
            <a:off x="6705600" y="6508750"/>
            <a:ext cx="2133600" cy="365125"/>
          </a:xfrm>
          <a:prstGeom prst="rect">
            <a:avLst/>
          </a:prstGeom>
        </p:spPr>
        <p:txBody>
          <a:bodyPr vert="horz" lIns="91440" tIns="45720" rIns="91440" bIns="45720" rtlCol="0" anchor="ctr"/>
          <a:lstStyle>
            <a:defPPr>
              <a:defRPr lang="it-IT"/>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DA05E554-F321-49FD-B832-1DAD2B0B5875}" type="slidenum">
              <a:rPr lang="it-IT" smtClean="0"/>
              <a:pPr/>
              <a:t>12</a:t>
            </a:fld>
            <a:endParaRPr lang="it-IT"/>
          </a:p>
        </p:txBody>
      </p:sp>
      <p:sp>
        <p:nvSpPr>
          <p:cNvPr id="23" name="Ovale 22"/>
          <p:cNvSpPr/>
          <p:nvPr/>
        </p:nvSpPr>
        <p:spPr>
          <a:xfrm>
            <a:off x="2987824" y="3933056"/>
            <a:ext cx="3024336" cy="2376264"/>
          </a:xfrm>
          <a:prstGeom prst="ellipse">
            <a:avLst/>
          </a:prstGeom>
          <a:noFill/>
          <a:ln>
            <a:solidFill>
              <a:srgbClr val="CC99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4" name="CasellaDiTesto 23"/>
          <p:cNvSpPr txBox="1"/>
          <p:nvPr/>
        </p:nvSpPr>
        <p:spPr>
          <a:xfrm>
            <a:off x="4644008" y="1916832"/>
            <a:ext cx="2968413" cy="1846659"/>
          </a:xfrm>
          <a:prstGeom prst="rect">
            <a:avLst/>
          </a:prstGeom>
          <a:noFill/>
        </p:spPr>
        <p:txBody>
          <a:bodyPr wrap="square" rtlCol="0">
            <a:spAutoFit/>
          </a:bodyPr>
          <a:lstStyle/>
          <a:p>
            <a:pPr algn="ctr"/>
            <a:r>
              <a:rPr lang="it-IT" sz="2400" dirty="0" smtClean="0">
                <a:solidFill>
                  <a:schemeClr val="bg2"/>
                </a:solidFill>
              </a:rPr>
              <a:t>PAPA LUCA</a:t>
            </a:r>
          </a:p>
          <a:p>
            <a:pPr algn="ctr">
              <a:buFontTx/>
              <a:buChar char="-"/>
            </a:pPr>
            <a:r>
              <a:rPr lang="it-IT" sz="2400" dirty="0" err="1" smtClean="0">
                <a:solidFill>
                  <a:schemeClr val="bg2"/>
                </a:solidFill>
              </a:rPr>
              <a:t>Eta’</a:t>
            </a:r>
            <a:r>
              <a:rPr lang="it-IT" sz="2400" dirty="0" smtClean="0">
                <a:solidFill>
                  <a:schemeClr val="bg2"/>
                </a:solidFill>
              </a:rPr>
              <a:t>: 24 Anni</a:t>
            </a:r>
          </a:p>
          <a:p>
            <a:pPr algn="ctr">
              <a:buFontTx/>
              <a:buChar char="-"/>
            </a:pPr>
            <a:r>
              <a:rPr lang="it-IT" sz="2400" dirty="0" smtClean="0">
                <a:solidFill>
                  <a:schemeClr val="bg2"/>
                </a:solidFill>
              </a:rPr>
              <a:t> Alcool dipendenza  </a:t>
            </a:r>
          </a:p>
          <a:p>
            <a:pPr algn="ctr">
              <a:buFontTx/>
              <a:buChar char="-"/>
            </a:pPr>
            <a:r>
              <a:rPr lang="it-IT" sz="2400" dirty="0" smtClean="0">
                <a:solidFill>
                  <a:schemeClr val="bg2"/>
                </a:solidFill>
              </a:rPr>
              <a:t>Professione: operaio</a:t>
            </a:r>
          </a:p>
          <a:p>
            <a:pPr>
              <a:buFontTx/>
              <a:buChar char="-"/>
            </a:pPr>
            <a:endParaRPr lang="it-IT" dirty="0">
              <a:solidFill>
                <a:schemeClr val="bg2"/>
              </a:solidFill>
            </a:endParaRPr>
          </a:p>
        </p:txBody>
      </p:sp>
    </p:spTree>
    <p:extLst>
      <p:ext uri="{BB962C8B-B14F-4D97-AF65-F5344CB8AC3E}">
        <p14:creationId xmlns="" xmlns:p14="http://schemas.microsoft.com/office/powerpoint/2010/main" val="393055235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ttangolo 6"/>
          <p:cNvSpPr/>
          <p:nvPr/>
        </p:nvSpPr>
        <p:spPr>
          <a:xfrm>
            <a:off x="-15774" y="10061"/>
            <a:ext cx="5580112" cy="457200"/>
          </a:xfrm>
          <a:prstGeom prst="rect">
            <a:avLst/>
          </a:prstGeom>
          <a:solidFill>
            <a:srgbClr val="CC9900">
              <a:alpha val="51000"/>
            </a:srgbClr>
          </a:solidFill>
          <a:ln>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0" name="Rettangolo 9"/>
          <p:cNvSpPr/>
          <p:nvPr/>
        </p:nvSpPr>
        <p:spPr>
          <a:xfrm>
            <a:off x="5539894" y="467172"/>
            <a:ext cx="3604105" cy="228600"/>
          </a:xfrm>
          <a:prstGeom prst="rect">
            <a:avLst/>
          </a:prstGeom>
          <a:solidFill>
            <a:schemeClr val="bg2">
              <a:lumMod val="90000"/>
            </a:schemeClr>
          </a:solidFill>
          <a:ln>
            <a:solidFill>
              <a:srgbClr val="CC99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1" name="CasellaDiTesto 10"/>
          <p:cNvSpPr txBox="1"/>
          <p:nvPr/>
        </p:nvSpPr>
        <p:spPr>
          <a:xfrm>
            <a:off x="6656655" y="10061"/>
            <a:ext cx="939681" cy="461665"/>
          </a:xfrm>
          <a:prstGeom prst="rect">
            <a:avLst/>
          </a:prstGeom>
          <a:noFill/>
        </p:spPr>
        <p:txBody>
          <a:bodyPr wrap="none" rtlCol="0">
            <a:spAutoFit/>
          </a:bodyPr>
          <a:lstStyle/>
          <a:p>
            <a:r>
              <a:rPr lang="it-IT" sz="2400" dirty="0" smtClean="0">
                <a:solidFill>
                  <a:srgbClr val="CC9900"/>
                </a:solidFill>
                <a:effectLst>
                  <a:outerShdw blurRad="60007" dist="310007" dir="7680000" sy="30000" kx="1300200" algn="ctr" rotWithShape="0">
                    <a:prstClr val="black">
                      <a:alpha val="32000"/>
                    </a:prstClr>
                  </a:outerShdw>
                </a:effectLst>
              </a:rPr>
              <a:t>CASO </a:t>
            </a:r>
            <a:endParaRPr lang="it-IT" sz="2400" dirty="0">
              <a:solidFill>
                <a:srgbClr val="CC9900"/>
              </a:solidFill>
              <a:effectLst>
                <a:outerShdw blurRad="60007" dist="310007" dir="7680000" sy="30000" kx="1300200" algn="ctr" rotWithShape="0">
                  <a:prstClr val="black">
                    <a:alpha val="32000"/>
                  </a:prstClr>
                </a:outerShdw>
              </a:effectLst>
            </a:endParaRPr>
          </a:p>
        </p:txBody>
      </p:sp>
      <p:cxnSp>
        <p:nvCxnSpPr>
          <p:cNvPr id="13" name="Connettore 1 12"/>
          <p:cNvCxnSpPr/>
          <p:nvPr/>
        </p:nvCxnSpPr>
        <p:spPr>
          <a:xfrm>
            <a:off x="1979712" y="6453336"/>
            <a:ext cx="4752528" cy="0"/>
          </a:xfrm>
          <a:prstGeom prst="line">
            <a:avLst/>
          </a:prstGeom>
          <a:ln>
            <a:solidFill>
              <a:srgbClr val="CC9900"/>
            </a:solidFill>
          </a:ln>
        </p:spPr>
        <p:style>
          <a:lnRef idx="1">
            <a:schemeClr val="accent1"/>
          </a:lnRef>
          <a:fillRef idx="0">
            <a:schemeClr val="accent1"/>
          </a:fillRef>
          <a:effectRef idx="0">
            <a:schemeClr val="accent1"/>
          </a:effectRef>
          <a:fontRef idx="minor">
            <a:schemeClr val="tx1"/>
          </a:fontRef>
        </p:style>
      </p:cxnSp>
      <p:sp>
        <p:nvSpPr>
          <p:cNvPr id="17" name="Segnaposto numero diapositiva 16"/>
          <p:cNvSpPr>
            <a:spLocks noGrp="1"/>
          </p:cNvSpPr>
          <p:nvPr>
            <p:ph type="sldNum" sz="quarter" idx="12"/>
          </p:nvPr>
        </p:nvSpPr>
        <p:spPr/>
        <p:txBody>
          <a:bodyPr/>
          <a:lstStyle/>
          <a:p>
            <a:fld id="{DA05E554-F321-49FD-B832-1DAD2B0B5875}" type="slidenum">
              <a:rPr lang="it-IT" smtClean="0"/>
              <a:pPr/>
              <a:t>13</a:t>
            </a:fld>
            <a:endParaRPr lang="it-IT"/>
          </a:p>
        </p:txBody>
      </p:sp>
      <p:sp>
        <p:nvSpPr>
          <p:cNvPr id="18" name="Rettangolo 17"/>
          <p:cNvSpPr/>
          <p:nvPr/>
        </p:nvSpPr>
        <p:spPr>
          <a:xfrm>
            <a:off x="2054234" y="6453336"/>
            <a:ext cx="4572000" cy="430887"/>
          </a:xfrm>
          <a:prstGeom prst="rect">
            <a:avLst/>
          </a:prstGeom>
        </p:spPr>
        <p:txBody>
          <a:bodyPr>
            <a:spAutoFit/>
          </a:bodyPr>
          <a:lstStyle/>
          <a:p>
            <a:pPr algn="ctr"/>
            <a:r>
              <a:rPr lang="it-IT" sz="1100" b="1" i="1" dirty="0" smtClean="0">
                <a:solidFill>
                  <a:schemeClr val="bg2">
                    <a:lumMod val="75000"/>
                  </a:schemeClr>
                </a:solidFill>
              </a:rPr>
              <a:t>«La </a:t>
            </a:r>
            <a:r>
              <a:rPr lang="it-IT" sz="1100" b="1" i="1" dirty="0">
                <a:solidFill>
                  <a:schemeClr val="bg2">
                    <a:lumMod val="75000"/>
                  </a:schemeClr>
                </a:solidFill>
              </a:rPr>
              <a:t>violenza famigliare davanti ai </a:t>
            </a:r>
            <a:r>
              <a:rPr lang="it-IT" sz="1100" b="1" i="1" dirty="0" smtClean="0">
                <a:solidFill>
                  <a:schemeClr val="bg2">
                    <a:lumMod val="75000"/>
                  </a:schemeClr>
                </a:solidFill>
              </a:rPr>
              <a:t>bambini» </a:t>
            </a:r>
          </a:p>
          <a:p>
            <a:pPr algn="ctr"/>
            <a:r>
              <a:rPr lang="it-IT" sz="1100" b="1" i="1" dirty="0" smtClean="0">
                <a:solidFill>
                  <a:schemeClr val="bg2">
                    <a:lumMod val="75000"/>
                  </a:schemeClr>
                </a:solidFill>
              </a:rPr>
              <a:t>Ferrara 10 ottobre 2014</a:t>
            </a:r>
            <a:endParaRPr lang="it-IT" sz="1100" b="1" i="1" dirty="0">
              <a:solidFill>
                <a:schemeClr val="bg2">
                  <a:lumMod val="75000"/>
                </a:schemeClr>
              </a:solidFill>
            </a:endParaRPr>
          </a:p>
        </p:txBody>
      </p:sp>
      <p:sp>
        <p:nvSpPr>
          <p:cNvPr id="3" name="AutoShape 2" descr="data:image/jpeg;base64,/9j/4AAQSkZJRgABAQAAAQABAAD/2wCEAAkGBxQTEhQTExQVFhUWFyAaGRgXGBggHRseHhsfGyEjHiAjHCghHx8lIR0ZIz0iJiksLzIuHx80PDMsNyktLisBCgoKDg0OGxAQGzcmICYsLCwsLC8vLy80LywsLCwsNS8sLC8sLCwsLCwsLC8sLCwsLCwsLC8sNCwsLCw0LDQ3LP/AABEIAHgAeAMBIgACEQEDEQH/xAAcAAABBQEBAQAAAAAAAAAAAAAAAgMEBQYHAQj/xAA+EAACAQIDBQYCCQMBCQAAAAABAgMAEQQSIQUGMUFREyIyYXGBkcEHFCNCUoKhorEzctFDFRYkc4OS4vDx/8QAGAEAAwEBAAAAAAAAAAAAAAAAAQIDAAT/xAAoEQACAgEDAwIHAQAAAAAAAAAAAQIRIQMSMUFRYTKREyJxsdHh8IH/2gAMAwEAAhEDEQA/AO40UUVjBSXcAEkgAakngKrN4NvRYRAXuzubRxILvI3RR8+Aqgl2PLiR220iSijMuDiuVAHN7aysNOVh0p4wvL4FcuxMl3xEjFMDC+LYGxZTliU+chFvZQaYnw+PexxGNhwqngkCAt7O51PopqfhNpRSkRQyIsTJlCoMrxsRcXHEAi9tB730hoM+GzqubFQOgky6szRNb17y5iL/AIqfjhC8jJ3Ywp7ITYnFTGbwZ8RIA2mbgpC8NeFN/wC5mzhC07YdlCqzNdmzALe58WvC9Wm8GFMmZ2bsQiAxOzKB2mbN3r6gXVP3VD2zvLhpsNJCMVhhK6FT9r3QSLHW2o9qKcnVNgaXUag3aw18sM+MgfLnCiaXVeoViVNrjlzFO4bDY9VEmGxsWLjI0EyAE/8AUQ2/bUjF5ph9ZhyOYoZEiWNw13kC6k8ABlGnmfKpe1I+w2dIqEr2eGIU8CCqaHyN7Gg5MNEKLfERsEx0L4RibBmOaJj5SAW9mArTI4IBBBB1BHA1Tz4sCJ3kAbDrHqGF2kPlfSx0GoNz050kWx5MNml2ae6D9pg5SQt+PcPGJtfMGhtT8fb9Bto2tFVW7+3osWhKXV0NpInFnjbow+fA1a1Npp0xk7CiiigEKqt49trhIs5Bd2OWONfFI54KP88hVm7gAkkAAXJPIVkd3EOMlbaUg7timERtAqc3PQyG3oAKeKXL4Fb6Id2LssxyGXESI+0JkJF/DGot3UF75QWFzxNP4faKllZsqYtSsckd9X15DmupYEDTXzqLju2mdI54ELo2jxS2YA6FlDAEcjoTwsa0mAwzKq9owkkAsXygG3tTSfV/36FXgirsZGP2qxuEfNF3e9GL30a/XpbTTWqXfHe5MH9lEqtO2tvuoD95rcSenOtFtjaAw8EkzaiNS1uvQe5sK4RO7SM0khu7nMx8z8hw9AKMI7ss05bcITj8S08naTM0r8i+tv7RwX2r1BemA4vYC5/ilmVr90Aj+7/xq+cIj5JGFlMRzRHs3vcSJo3oeo4aG9dJ3P3vGK/4bEhe0I0Nu7KOenJvLny6Vy5ZuR0Pn8qUuhDXKkG6sOIYag+xpZxVZGjJ2dx21s9pTG3jRDmMXDMw8Jzcip1t1sdLVXTYlgcOFLKizBHLE5nIRs1ybd0W4njpwA1sd2NrfWsNFNpdh3gOTDQ/qKkbUwKyqt1DmNs6KTYFgCBfQ6a9DXOnWGWq8ootrbLacri8N9ji0vkLcJkB8LjiVOlidRpVru5ttcXFnAKOpyyRt4o3HFT/AJ5iq3ZuGllk7aR1MgA8N7QG4LRhfvXHFjY8NLWtC27J9WlG04lYJ/TxaWsSgNg9vxJ+oJp6v5fb8C3WTaUUlHBAIIIIuCOYNFRKGY35kaQQ4FCQ2LcqxHFYlsZD8CF/NT+2FgUok0QfDBcgAUukbD8SgHlaxtpY9aY2UO22nipT4cPGkCeTN9o/6FPjT0OJYRthxDKkxBGdV7pY/wCpnGmvi115Wq3FL+yTJewsFGougORWPY5wbopAuFvqFve3l5U/tbbmHwwHbSqhPAE94+gGprOb/b4HC2ghsZmFyx4Rr1tzY8h7+vKmlLMWZizMbszG7H1NZQ3ZZnOsI3m+2+cGIwzRQiUkspLFCBYMCeOv6VhWzNZF4twoSXjYEnnbgPU1HWEg30C2Nhe9r+w6VZJKNIi3btj8cVtOnSim1a3OlspHlQ3dDULeC6XJFr2tzqMpOoPEU5mptoWY6C4I1HM2v+mtZcZZn4N19Hu9sGGgeKYuLyllIQkWIHTzvXR9l7XgxC5oZUkA45TqPUcRXBonB7vA9P8AFPYMssitGWWQeFlNiPfp5HSllpp5HjqNYOzbcwa5hM7OFtle0zoFF9G0YDqD6jpTGyjEzMkSTSwyg55JGYodLALmN2BFxcacKh7n7yDGxvBOAJQutuEi8My/MctOtSYJsS8pjikJRCBJLIigXF8yqthmJ01vYX58KnTqinkb3GkaMTYFyS2EcKpPFomuYz8AV/LXtebVHY7Twso0XERvA/my/aJ+gf4UUs+b7hj2Pfo/70M8vOXFTN7CQqv7VFaLF4gRo8jeFFLH0AvWW+jpnGzISihn72jNlF8x4mxt8KkbwtiDs7F9usYfs2t2RYgrbzAN+IppRub+oE6icZxmLkmkaWTxyHO3kTy9ALD2pEjEAAHU09KgDDW9KmlDOtlAsvx1Gv8AFUTbZJrArDuQhUaKeIpqVqUtTt38RHHiY2mQPHexB5X0vw1txtReFYOcMc2PsCSdXkF1RBfMFJLeSgWLH30qbjMQjKpSAvGotIzgh79bgkKOmnxpO3dnSq0kpnRiJDHkDguBci1hwFuQqRhIHgilKkrLEqObcVzMQVPkVy3B5gUj7jeCuw2GhRTNIC6ZssaHul2GpzEXsq3HDjccKm4TaqHjFhUHTJKP3Kag47HXWIOoYgEka6ZmJ5W5W005V6mKhXWKOQOeJaTRf7coBPufjWq+Ua64LZsBh3X+lFrrdcXYfAoWqnx+KSxSMKutmyZtfLM3eb9B5GvZttSkWJXoWCIGP5rXqpkmGdrC2g+dFWBkjZ21mw0scyn+k2Yjqv3h7i9fQUbAgEcDrpzvXzjOlwb8LV3jZjyjB4fs0V37JNHYqPCNSQpNLqLCH02V/wBIHdhgl5w4qFvYyBW/axoqJv6ZTsqbtggk0/pklfGLEXF/airaOkpxz0F1J7Xgl/R/3YZ4ucOKmX2MhZf2sK0WLw4kR428LqVPoRas5so9jtPFRHRcRGk6ebL9m/6BPhWprmn6r/0rHij55x2GaKRopPHGcjeZHP0Isfeost/EOX8V13f3dA4m08Fu3UWKnhIvIX5MOR9vTluMwfZgBjZ+DIQQynow5fOrxkuSMosRA0ZQksc3Kw099aQWsQabXDHiDb+KVgYy75SVAINmOgNvl5022rdgu6Rp8Pt92SbEvlMwZFjsq2QsGLPbrZfjVWMWYyWiZjnWz5hfNfjfrrrUFkN7efKnFU2tSbVdmt1RHB609h5FJsdPOkzRaZuVQy1joBa2rHlf/wCUWt2Eb05ZMlewJNR0XS54nWnEi5tr08qc7J2dY1RmdvCgBJPoPnwpV2C+5IwGzTiHjhU96VspA5L95vYXPwrvyIAAALACwHlWS3E3S+qAyy2M7i1hwjX8IPMnmfStfUpvoVgupl/pA70MEXObFQr7CQM37VNFebVPbbTwsQ1XDxvO/kzfZp+hf40U25xikjUm2e78xtGIccgJbCOWYDi0TWEg+ADflrSwyh1VlIKsAQRwIOor10BBBAIIsQeYNZPdiQ4OY7OkPcsXwrH70d9U/uTT1BFD1R+n2DwzXVXbW2Hh8SAJole3Akd4ehGoqxpqKdWNhxGtj0PA+lIm1lBZzffXcuDD4cyxGQWdQVLkixNjx1/WsbPGQAQPDyHTn/75V3DbuzhiMPLCTbOpAPQ8j7G1cUcMCVcZWUlWXow4iuvRnayc+rGngZYiwK868bMDroaTNDY3U2v8PhSXaVvEQehJP8Uzi7wKmqFlgRc2HU0iGG1yRbN/HKiFLkZze3Dp8KfeUgjKLk90KBe5OgA8yaEljBk85NTuHufDiYXkm7SwkKqqtYWAHlfjfnXRdk7FgwwIhjVL8SPEfUnU01uvsr6thYoTbMBdiObHU/qal4/FiNbk6ngOJPoPcfGuaUnJnRGKSJVImlVFLMQFUEkngANTSMLKWXW2YaEAg2NZfeeQ4yYbOjPcsHxTD7sd9I/7n19ADSxjbGbpDu40bSCbHOCGxbhlB4rEtxGPgS35q9rTIgAAAAAFgByAorSduzJUhVVW8exFxcWQko6nNHIvijccGH+OYq1ooJtO0ZqzL7F2qZn+rYoCLGwi914Op0zxnmptqvKpv+z37SxzEgEhyy5QTyy2vrYXvflT28GwYsWgD3V0N45UNnjbqp+XA1TRbwzYMiPaIGTguLQHs2/5g/02+INUXzen2/AvHJq41sAL3tWU3w3R7du3gyiYCzK3hkHK/Rh1+PK1rFstbCTDS5Mw0K95Dx1Iv3jrxv0qZHO6R5phdgeEYJvyHv8AAUvHAfqcM2hG8blJFMb/AIWFj7dR5i9NNJXbRtDDYn7Ngr3+46X8+BHTX0I61FTdXZ5Ith4bnW3kDbhfherfFrlEvh3wzkOHUyHso4y8pOgW5NvTl6muk7l7lmFhPiSDKPAg4R+ZPNv4rQYbG4SFcsZjQX4Rgan2GvEfEdanTTnKxRSWBtb4fxf9Km5PhdR1FdSQxtx0qt2jBmOUAlmsT0AUjifl60xLgCwL4qUZVJawOVANLXPtzNVcm8M2MJj2cBk4Ni3B7NeX2Y/1G+AFCMewzY/traxhb6rhFEmLmu1vupfjJJ0HQc6st3NiLhIsgJd2OaSRvFI54sf8chRu/sGLCIQl2dzeSVzd5G6sflwFWtCUsUjJdWFFFFIMFFFFYwUl0BBBAIOhB4GiisYzEu5wjYvgZnwjE3KqM0THzjJt7qRQNpbSh0lwseIUffw8mVj+R7D91FFPvfXIu3sePvlAP62HxURH48PIQL8e8oI5DnXh+kDZ9rdt5WyP/FqKK6dLRjqKyU9RxY0u9OFP9HC4iXpkwrgcvvMoXkOfIU9/tHaM2kOEjwy/jxEmZh+RLj91FFQk1F0l7lFbQqLc4SMHx0z4tgbhWGWJT5Rg2/7ia0yIAAAAANABwFFFI5N8jJJCqKKKUIUUUVjH/9k="/>
          <p:cNvSpPr>
            <a:spLocks noChangeAspect="1" noChangeArrowheads="1"/>
          </p:cNvSpPr>
          <p:nvPr/>
        </p:nvSpPr>
        <p:spPr bwMode="auto">
          <a:xfrm>
            <a:off x="155575" y="-144463"/>
            <a:ext cx="304800" cy="304801"/>
          </a:xfrm>
          <a:prstGeom prst="rect">
            <a:avLst/>
          </a:prstGeom>
          <a:noFill/>
          <a:extLst>
            <a:ext uri="{909E8E84-426E-40DD-AFC4-6F175D3DCCD1}">
              <a14:hiddenFill xmlns=""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it-IT"/>
          </a:p>
        </p:txBody>
      </p:sp>
      <p:sp>
        <p:nvSpPr>
          <p:cNvPr id="4" name="AutoShape 4" descr="data:image/jpeg;base64,/9j/4AAQSkZJRgABAQAAAQABAAD/2wCEAAkGBxQTEhQTExQVFhUWFyAaGRgXGBggHRseHhsfGyEjHiAjHCghHx8lIR0ZIz0iJiksLzIuHx80PDMsNyktLisBCgoKDg0OGxAQGzcmICYsLCwsLC8vLy80LywsLCwsNS8sLC8sLCwsLCwsLC8sLCwsLCwsLC8sNCwsLCw0LDQ3LP/AABEIAHgAeAMBIgACEQEDEQH/xAAcAAABBQEBAQAAAAAAAAAAAAAAAgMEBQYHAQj/xAA+EAACAQIDBQYCCQMBCQAAAAABAgMAEQQSIQUGMUFREyIyYXGBkcEHFCNCUoKhorEzctFDFRYkc4OS4vDx/8QAGAEAAwEBAAAAAAAAAAAAAAAAAQIDAAT/xAAoEQACAgEDAwIHAQAAAAAAAAAAAQIRIQMSMUFRYTKREyJxsdHh8IH/2gAMAwEAAhEDEQA/AO40UUVjBSXcAEkgAakngKrN4NvRYRAXuzubRxILvI3RR8+Aqgl2PLiR220iSijMuDiuVAHN7aysNOVh0p4wvL4FcuxMl3xEjFMDC+LYGxZTliU+chFvZQaYnw+PexxGNhwqngkCAt7O51PopqfhNpRSkRQyIsTJlCoMrxsRcXHEAi9tB730hoM+GzqubFQOgky6szRNb17y5iL/AIqfjhC8jJ3Ywp7ITYnFTGbwZ8RIA2mbgpC8NeFN/wC5mzhC07YdlCqzNdmzALe58WvC9Wm8GFMmZ2bsQiAxOzKB2mbN3r6gXVP3VD2zvLhpsNJCMVhhK6FT9r3QSLHW2o9qKcnVNgaXUag3aw18sM+MgfLnCiaXVeoViVNrjlzFO4bDY9VEmGxsWLjI0EyAE/8AUQ2/bUjF5ph9ZhyOYoZEiWNw13kC6k8ABlGnmfKpe1I+w2dIqEr2eGIU8CCqaHyN7Gg5MNEKLfERsEx0L4RibBmOaJj5SAW9mArTI4IBBBB1BHA1Tz4sCJ3kAbDrHqGF2kPlfSx0GoNz050kWx5MNml2ae6D9pg5SQt+PcPGJtfMGhtT8fb9Bto2tFVW7+3osWhKXV0NpInFnjbow+fA1a1Npp0xk7CiiigEKqt49trhIs5Bd2OWONfFI54KP88hVm7gAkkAAXJPIVkd3EOMlbaUg7timERtAqc3PQyG3oAKeKXL4Fb6Id2LssxyGXESI+0JkJF/DGot3UF75QWFzxNP4faKllZsqYtSsckd9X15DmupYEDTXzqLju2mdI54ELo2jxS2YA6FlDAEcjoTwsa0mAwzKq9owkkAsXygG3tTSfV/36FXgirsZGP2qxuEfNF3e9GL30a/XpbTTWqXfHe5MH9lEqtO2tvuoD95rcSenOtFtjaAw8EkzaiNS1uvQe5sK4RO7SM0khu7nMx8z8hw9AKMI7ss05bcITj8S08naTM0r8i+tv7RwX2r1BemA4vYC5/ilmVr90Aj+7/xq+cIj5JGFlMRzRHs3vcSJo3oeo4aG9dJ3P3vGK/4bEhe0I0Nu7KOenJvLny6Vy5ZuR0Pn8qUuhDXKkG6sOIYag+xpZxVZGjJ2dx21s9pTG3jRDmMXDMw8Jzcip1t1sdLVXTYlgcOFLKizBHLE5nIRs1ybd0W4njpwA1sd2NrfWsNFNpdh3gOTDQ/qKkbUwKyqt1DmNs6KTYFgCBfQ6a9DXOnWGWq8ootrbLacri8N9ji0vkLcJkB8LjiVOlidRpVru5ttcXFnAKOpyyRt4o3HFT/AJ5iq3ZuGllk7aR1MgA8N7QG4LRhfvXHFjY8NLWtC27J9WlG04lYJ/TxaWsSgNg9vxJ+oJp6v5fb8C3WTaUUlHBAIIIIuCOYNFRKGY35kaQQ4FCQ2LcqxHFYlsZD8CF/NT+2FgUok0QfDBcgAUukbD8SgHlaxtpY9aY2UO22nipT4cPGkCeTN9o/6FPjT0OJYRthxDKkxBGdV7pY/wCpnGmvi115Wq3FL+yTJewsFGougORWPY5wbopAuFvqFve3l5U/tbbmHwwHbSqhPAE94+gGprOb/b4HC2ghsZmFyx4Rr1tzY8h7+vKmlLMWZizMbszG7H1NZQ3ZZnOsI3m+2+cGIwzRQiUkspLFCBYMCeOv6VhWzNZF4twoSXjYEnnbgPU1HWEg30C2Nhe9r+w6VZJKNIi3btj8cVtOnSim1a3OlspHlQ3dDULeC6XJFr2tzqMpOoPEU5mptoWY6C4I1HM2v+mtZcZZn4N19Hu9sGGgeKYuLyllIQkWIHTzvXR9l7XgxC5oZUkA45TqPUcRXBonB7vA9P8AFPYMssitGWWQeFlNiPfp5HSllpp5HjqNYOzbcwa5hM7OFtle0zoFF9G0YDqD6jpTGyjEzMkSTSwyg55JGYodLALmN2BFxcacKh7n7yDGxvBOAJQutuEi8My/MctOtSYJsS8pjikJRCBJLIigXF8yqthmJ01vYX58KnTqinkb3GkaMTYFyS2EcKpPFomuYz8AV/LXtebVHY7Twso0XERvA/my/aJ+gf4UUs+b7hj2Pfo/70M8vOXFTN7CQqv7VFaLF4gRo8jeFFLH0AvWW+jpnGzISihn72jNlF8x4mxt8KkbwtiDs7F9usYfs2t2RYgrbzAN+IppRub+oE6icZxmLkmkaWTxyHO3kTy9ALD2pEjEAAHU09KgDDW9KmlDOtlAsvx1Gv8AFUTbZJrArDuQhUaKeIpqVqUtTt38RHHiY2mQPHexB5X0vw1txtReFYOcMc2PsCSdXkF1RBfMFJLeSgWLH30qbjMQjKpSAvGotIzgh79bgkKOmnxpO3dnSq0kpnRiJDHkDguBci1hwFuQqRhIHgilKkrLEqObcVzMQVPkVy3B5gUj7jeCuw2GhRTNIC6ZssaHul2GpzEXsq3HDjccKm4TaqHjFhUHTJKP3Kag47HXWIOoYgEka6ZmJ5W5W005V6mKhXWKOQOeJaTRf7coBPufjWq+Ua64LZsBh3X+lFrrdcXYfAoWqnx+KSxSMKutmyZtfLM3eb9B5GvZttSkWJXoWCIGP5rXqpkmGdrC2g+dFWBkjZ21mw0scyn+k2Yjqv3h7i9fQUbAgEcDrpzvXzjOlwb8LV3jZjyjB4fs0V37JNHYqPCNSQpNLqLCH02V/wBIHdhgl5w4qFvYyBW/axoqJv6ZTsqbtggk0/pklfGLEXF/airaOkpxz0F1J7Xgl/R/3YZ4ucOKmX2MhZf2sK0WLw4kR428LqVPoRas5so9jtPFRHRcRGk6ebL9m/6BPhWprmn6r/0rHij55x2GaKRopPHGcjeZHP0Isfeost/EOX8V13f3dA4m08Fu3UWKnhIvIX5MOR9vTluMwfZgBjZ+DIQQynow5fOrxkuSMosRA0ZQksc3Kw099aQWsQabXDHiDb+KVgYy75SVAINmOgNvl5022rdgu6Rp8Pt92SbEvlMwZFjsq2QsGLPbrZfjVWMWYyWiZjnWz5hfNfjfrrrUFkN7efKnFU2tSbVdmt1RHB609h5FJsdPOkzRaZuVQy1joBa2rHlf/wCUWt2Eb05ZMlewJNR0XS54nWnEi5tr08qc7J2dY1RmdvCgBJPoPnwpV2C+5IwGzTiHjhU96VspA5L95vYXPwrvyIAAALACwHlWS3E3S+qAyy2M7i1hwjX8IPMnmfStfUpvoVgupl/pA70MEXObFQr7CQM37VNFebVPbbTwsQ1XDxvO/kzfZp+hf40U25xikjUm2e78xtGIccgJbCOWYDi0TWEg+ADflrSwyh1VlIKsAQRwIOor10BBBAIIsQeYNZPdiQ4OY7OkPcsXwrH70d9U/uTT1BFD1R+n2DwzXVXbW2Hh8SAJole3Akd4ehGoqxpqKdWNhxGtj0PA+lIm1lBZzffXcuDD4cyxGQWdQVLkixNjx1/WsbPGQAQPDyHTn/75V3DbuzhiMPLCTbOpAPQ8j7G1cUcMCVcZWUlWXow4iuvRnayc+rGngZYiwK868bMDroaTNDY3U2v8PhSXaVvEQehJP8Uzi7wKmqFlgRc2HU0iGG1yRbN/HKiFLkZze3Dp8KfeUgjKLk90KBe5OgA8yaEljBk85NTuHufDiYXkm7SwkKqqtYWAHlfjfnXRdk7FgwwIhjVL8SPEfUnU01uvsr6thYoTbMBdiObHU/qal4/FiNbk6ngOJPoPcfGuaUnJnRGKSJVImlVFLMQFUEkngANTSMLKWXW2YaEAg2NZfeeQ4yYbOjPcsHxTD7sd9I/7n19ADSxjbGbpDu40bSCbHOCGxbhlB4rEtxGPgS35q9rTIgAAAAAFgByAorSduzJUhVVW8exFxcWQko6nNHIvijccGH+OYq1ooJtO0ZqzL7F2qZn+rYoCLGwi914Op0zxnmptqvKpv+z37SxzEgEhyy5QTyy2vrYXvflT28GwYsWgD3V0N45UNnjbqp+XA1TRbwzYMiPaIGTguLQHs2/5g/02+INUXzen2/AvHJq41sAL3tWU3w3R7du3gyiYCzK3hkHK/Rh1+PK1rFstbCTDS5Mw0K95Dx1Iv3jrxv0qZHO6R5phdgeEYJvyHv8AAUvHAfqcM2hG8blJFMb/AIWFj7dR5i9NNJXbRtDDYn7Ngr3+46X8+BHTX0I61FTdXZ5Ith4bnW3kDbhfherfFrlEvh3wzkOHUyHso4y8pOgW5NvTl6muk7l7lmFhPiSDKPAg4R+ZPNv4rQYbG4SFcsZjQX4Rgan2GvEfEdanTTnKxRSWBtb4fxf9Km5PhdR1FdSQxtx0qt2jBmOUAlmsT0AUjifl60xLgCwL4qUZVJawOVANLXPtzNVcm8M2MJj2cBk4Ni3B7NeX2Y/1G+AFCMewzY/traxhb6rhFEmLmu1vupfjJJ0HQc6st3NiLhIsgJd2OaSRvFI54sf8chRu/sGLCIQl2dzeSVzd5G6sflwFWtCUsUjJdWFFFFIMFFFFYwUl0BBBAIOhB4GiisYzEu5wjYvgZnwjE3KqM0THzjJt7qRQNpbSh0lwseIUffw8mVj+R7D91FFPvfXIu3sePvlAP62HxURH48PIQL8e8oI5DnXh+kDZ9rdt5WyP/FqKK6dLRjqKyU9RxY0u9OFP9HC4iXpkwrgcvvMoXkOfIU9/tHaM2kOEjwy/jxEmZh+RLj91FFQk1F0l7lFbQqLc4SMHx0z4tgbhWGWJT5Rg2/7ia0yIAAAAANABwFFFI5N8jJJCqKKKUIUUUVjH/9k="/>
          <p:cNvSpPr>
            <a:spLocks noChangeAspect="1" noChangeArrowheads="1"/>
          </p:cNvSpPr>
          <p:nvPr/>
        </p:nvSpPr>
        <p:spPr bwMode="auto">
          <a:xfrm>
            <a:off x="307975" y="7937"/>
            <a:ext cx="304800" cy="304801"/>
          </a:xfrm>
          <a:prstGeom prst="rect">
            <a:avLst/>
          </a:prstGeom>
          <a:noFill/>
          <a:extLst>
            <a:ext uri="{909E8E84-426E-40DD-AFC4-6F175D3DCCD1}">
              <a14:hiddenFill xmlns=""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it-IT"/>
          </a:p>
        </p:txBody>
      </p:sp>
      <p:sp>
        <p:nvSpPr>
          <p:cNvPr id="5" name="AutoShape 6" descr="data:image/jpeg;base64,/9j/4AAQSkZJRgABAQAAAQABAAD/2wCEAAkGBxQTEhQTExQVFhUWFyAaGRgXGBggHRseHhsfGyEjHiAjHCghHx8lIR0ZIz0iJiksLzIuHx80PDMsNyktLisBCgoKDg0OGxAQGzcmICYsLCwsLC8vLy80LywsLCwsNS8sLC8sLCwsLCwsLC8sLCwsLCwsLC8sNCwsLCw0LDQ3LP/AABEIAHgAeAMBIgACEQEDEQH/xAAcAAABBQEBAQAAAAAAAAAAAAAAAgMEBQYHAQj/xAA+EAACAQIDBQYCCQMBCQAAAAABAgMAEQQSIQUGMUFREyIyYXGBkcEHFCNCUoKhorEzctFDFRYkc4OS4vDx/8QAGAEAAwEBAAAAAAAAAAAAAAAAAQIDAAT/xAAoEQACAgEDAwIHAQAAAAAAAAAAAQIRIQMSMUFRYTKREyJxsdHh8IH/2gAMAwEAAhEDEQA/AO40UUVjBSXcAEkgAakngKrN4NvRYRAXuzubRxILvI3RR8+Aqgl2PLiR220iSijMuDiuVAHN7aysNOVh0p4wvL4FcuxMl3xEjFMDC+LYGxZTliU+chFvZQaYnw+PexxGNhwqngkCAt7O51PopqfhNpRSkRQyIsTJlCoMrxsRcXHEAi9tB730hoM+GzqubFQOgky6szRNb17y5iL/AIqfjhC8jJ3Ywp7ITYnFTGbwZ8RIA2mbgpC8NeFN/wC5mzhC07YdlCqzNdmzALe58WvC9Wm8GFMmZ2bsQiAxOzKB2mbN3r6gXVP3VD2zvLhpsNJCMVhhK6FT9r3QSLHW2o9qKcnVNgaXUag3aw18sM+MgfLnCiaXVeoViVNrjlzFO4bDY9VEmGxsWLjI0EyAE/8AUQ2/bUjF5ph9ZhyOYoZEiWNw13kC6k8ABlGnmfKpe1I+w2dIqEr2eGIU8CCqaHyN7Gg5MNEKLfERsEx0L4RibBmOaJj5SAW9mArTI4IBBBB1BHA1Tz4sCJ3kAbDrHqGF2kPlfSx0GoNz050kWx5MNml2ae6D9pg5SQt+PcPGJtfMGhtT8fb9Bto2tFVW7+3osWhKXV0NpInFnjbow+fA1a1Npp0xk7CiiigEKqt49trhIs5Bd2OWONfFI54KP88hVm7gAkkAAXJPIVkd3EOMlbaUg7timERtAqc3PQyG3oAKeKXL4Fb6Id2LssxyGXESI+0JkJF/DGot3UF75QWFzxNP4faKllZsqYtSsckd9X15DmupYEDTXzqLju2mdI54ELo2jxS2YA6FlDAEcjoTwsa0mAwzKq9owkkAsXygG3tTSfV/36FXgirsZGP2qxuEfNF3e9GL30a/XpbTTWqXfHe5MH9lEqtO2tvuoD95rcSenOtFtjaAw8EkzaiNS1uvQe5sK4RO7SM0khu7nMx8z8hw9AKMI7ss05bcITj8S08naTM0r8i+tv7RwX2r1BemA4vYC5/ilmVr90Aj+7/xq+cIj5JGFlMRzRHs3vcSJo3oeo4aG9dJ3P3vGK/4bEhe0I0Nu7KOenJvLny6Vy5ZuR0Pn8qUuhDXKkG6sOIYag+xpZxVZGjJ2dx21s9pTG3jRDmMXDMw8Jzcip1t1sdLVXTYlgcOFLKizBHLE5nIRs1ybd0W4njpwA1sd2NrfWsNFNpdh3gOTDQ/qKkbUwKyqt1DmNs6KTYFgCBfQ6a9DXOnWGWq8ootrbLacri8N9ji0vkLcJkB8LjiVOlidRpVru5ttcXFnAKOpyyRt4o3HFT/AJ5iq3ZuGllk7aR1MgA8N7QG4LRhfvXHFjY8NLWtC27J9WlG04lYJ/TxaWsSgNg9vxJ+oJp6v5fb8C3WTaUUlHBAIIIIuCOYNFRKGY35kaQQ4FCQ2LcqxHFYlsZD8CF/NT+2FgUok0QfDBcgAUukbD8SgHlaxtpY9aY2UO22nipT4cPGkCeTN9o/6FPjT0OJYRthxDKkxBGdV7pY/wCpnGmvi115Wq3FL+yTJewsFGougORWPY5wbopAuFvqFve3l5U/tbbmHwwHbSqhPAE94+gGprOb/b4HC2ghsZmFyx4Rr1tzY8h7+vKmlLMWZizMbszG7H1NZQ3ZZnOsI3m+2+cGIwzRQiUkspLFCBYMCeOv6VhWzNZF4twoSXjYEnnbgPU1HWEg30C2Nhe9r+w6VZJKNIi3btj8cVtOnSim1a3OlspHlQ3dDULeC6XJFr2tzqMpOoPEU5mptoWY6C4I1HM2v+mtZcZZn4N19Hu9sGGgeKYuLyllIQkWIHTzvXR9l7XgxC5oZUkA45TqPUcRXBonB7vA9P8AFPYMssitGWWQeFlNiPfp5HSllpp5HjqNYOzbcwa5hM7OFtle0zoFF9G0YDqD6jpTGyjEzMkSTSwyg55JGYodLALmN2BFxcacKh7n7yDGxvBOAJQutuEi8My/MctOtSYJsS8pjikJRCBJLIigXF8yqthmJ01vYX58KnTqinkb3GkaMTYFyS2EcKpPFomuYz8AV/LXtebVHY7Twso0XERvA/my/aJ+gf4UUs+b7hj2Pfo/70M8vOXFTN7CQqv7VFaLF4gRo8jeFFLH0AvWW+jpnGzISihn72jNlF8x4mxt8KkbwtiDs7F9usYfs2t2RYgrbzAN+IppRub+oE6icZxmLkmkaWTxyHO3kTy9ALD2pEjEAAHU09KgDDW9KmlDOtlAsvx1Gv8AFUTbZJrArDuQhUaKeIpqVqUtTt38RHHiY2mQPHexB5X0vw1txtReFYOcMc2PsCSdXkF1RBfMFJLeSgWLH30qbjMQjKpSAvGotIzgh79bgkKOmnxpO3dnSq0kpnRiJDHkDguBci1hwFuQqRhIHgilKkrLEqObcVzMQVPkVy3B5gUj7jeCuw2GhRTNIC6ZssaHul2GpzEXsq3HDjccKm4TaqHjFhUHTJKP3Kag47HXWIOoYgEka6ZmJ5W5W005V6mKhXWKOQOeJaTRf7coBPufjWq+Ua64LZsBh3X+lFrrdcXYfAoWqnx+KSxSMKutmyZtfLM3eb9B5GvZttSkWJXoWCIGP5rXqpkmGdrC2g+dFWBkjZ21mw0scyn+k2Yjqv3h7i9fQUbAgEcDrpzvXzjOlwb8LV3jZjyjB4fs0V37JNHYqPCNSQpNLqLCH02V/wBIHdhgl5w4qFvYyBW/axoqJv6ZTsqbtggk0/pklfGLEXF/airaOkpxz0F1J7Xgl/R/3YZ4ucOKmX2MhZf2sK0WLw4kR428LqVPoRas5so9jtPFRHRcRGk6ebL9m/6BPhWprmn6r/0rHij55x2GaKRopPHGcjeZHP0Isfeost/EOX8V13f3dA4m08Fu3UWKnhIvIX5MOR9vTluMwfZgBjZ+DIQQynow5fOrxkuSMosRA0ZQksc3Kw099aQWsQabXDHiDb+KVgYy75SVAINmOgNvl5022rdgu6Rp8Pt92SbEvlMwZFjsq2QsGLPbrZfjVWMWYyWiZjnWz5hfNfjfrrrUFkN7efKnFU2tSbVdmt1RHB609h5FJsdPOkzRaZuVQy1joBa2rHlf/wCUWt2Eb05ZMlewJNR0XS54nWnEi5tr08qc7J2dY1RmdvCgBJPoPnwpV2C+5IwGzTiHjhU96VspA5L95vYXPwrvyIAAALACwHlWS3E3S+qAyy2M7i1hwjX8IPMnmfStfUpvoVgupl/pA70MEXObFQr7CQM37VNFebVPbbTwsQ1XDxvO/kzfZp+hf40U25xikjUm2e78xtGIccgJbCOWYDi0TWEg+ADflrSwyh1VlIKsAQRwIOor10BBBAIIsQeYNZPdiQ4OY7OkPcsXwrH70d9U/uTT1BFD1R+n2DwzXVXbW2Hh8SAJole3Akd4ehGoqxpqKdWNhxGtj0PA+lIm1lBZzffXcuDD4cyxGQWdQVLkixNjx1/WsbPGQAQPDyHTn/75V3DbuzhiMPLCTbOpAPQ8j7G1cUcMCVcZWUlWXow4iuvRnayc+rGngZYiwK868bMDroaTNDY3U2v8PhSXaVvEQehJP8Uzi7wKmqFlgRc2HU0iGG1yRbN/HKiFLkZze3Dp8KfeUgjKLk90KBe5OgA8yaEljBk85NTuHufDiYXkm7SwkKqqtYWAHlfjfnXRdk7FgwwIhjVL8SPEfUnU01uvsr6thYoTbMBdiObHU/qal4/FiNbk6ngOJPoPcfGuaUnJnRGKSJVImlVFLMQFUEkngANTSMLKWXW2YaEAg2NZfeeQ4yYbOjPcsHxTD7sd9I/7n19ADSxjbGbpDu40bSCbHOCGxbhlB4rEtxGPgS35q9rTIgAAAAAFgByAorSduzJUhVVW8exFxcWQko6nNHIvijccGH+OYq1ooJtO0ZqzL7F2qZn+rYoCLGwi914Op0zxnmptqvKpv+z37SxzEgEhyy5QTyy2vrYXvflT28GwYsWgD3V0N45UNnjbqp+XA1TRbwzYMiPaIGTguLQHs2/5g/02+INUXzen2/AvHJq41sAL3tWU3w3R7du3gyiYCzK3hkHK/Rh1+PK1rFstbCTDS5Mw0K95Dx1Iv3jrxv0qZHO6R5phdgeEYJvyHv8AAUvHAfqcM2hG8blJFMb/AIWFj7dR5i9NNJXbRtDDYn7Ngr3+46X8+BHTX0I61FTdXZ5Ith4bnW3kDbhfherfFrlEvh3wzkOHUyHso4y8pOgW5NvTl6muk7l7lmFhPiSDKPAg4R+ZPNv4rQYbG4SFcsZjQX4Rgan2GvEfEdanTTnKxRSWBtb4fxf9Km5PhdR1FdSQxtx0qt2jBmOUAlmsT0AUjifl60xLgCwL4qUZVJawOVANLXPtzNVcm8M2MJj2cBk4Ni3B7NeX2Y/1G+AFCMewzY/traxhb6rhFEmLmu1vupfjJJ0HQc6st3NiLhIsgJd2OaSRvFI54sf8chRu/sGLCIQl2dzeSVzd5G6sflwFWtCUsUjJdWFFFFIMFFFFYwUl0BBBAIOhB4GiisYzEu5wjYvgZnwjE3KqM0THzjJt7qRQNpbSh0lwseIUffw8mVj+R7D91FFPvfXIu3sePvlAP62HxURH48PIQL8e8oI5DnXh+kDZ9rdt5WyP/FqKK6dLRjqKyU9RxY0u9OFP9HC4iXpkwrgcvvMoXkOfIU9/tHaM2kOEjwy/jxEmZh+RLj91FFQk1F0l7lFbQqLc4SMHx0z4tgbhWGWJT5Rg2/7ia0yIAAAAANABwFFFI5N8jJJCqKKKUIUUUVjH/9k="/>
          <p:cNvSpPr>
            <a:spLocks noChangeAspect="1" noChangeArrowheads="1"/>
          </p:cNvSpPr>
          <p:nvPr/>
        </p:nvSpPr>
        <p:spPr bwMode="auto">
          <a:xfrm>
            <a:off x="460375" y="160337"/>
            <a:ext cx="304800" cy="304801"/>
          </a:xfrm>
          <a:prstGeom prst="rect">
            <a:avLst/>
          </a:prstGeom>
          <a:noFill/>
          <a:extLst>
            <a:ext uri="{909E8E84-426E-40DD-AFC4-6F175D3DCCD1}">
              <a14:hiddenFill xmlns=""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it-IT"/>
          </a:p>
        </p:txBody>
      </p:sp>
      <p:sp>
        <p:nvSpPr>
          <p:cNvPr id="16" name="Rettangolo 31"/>
          <p:cNvSpPr>
            <a:spLocks noChangeArrowheads="1"/>
          </p:cNvSpPr>
          <p:nvPr/>
        </p:nvSpPr>
        <p:spPr bwMode="auto">
          <a:xfrm>
            <a:off x="323528" y="1568986"/>
            <a:ext cx="8496944" cy="707886"/>
          </a:xfrm>
          <a:prstGeom prst="rect">
            <a:avLst/>
          </a:prstGeom>
          <a:solidFill>
            <a:schemeClr val="tx1">
              <a:lumMod val="65000"/>
              <a:lumOff val="35000"/>
            </a:schemeClr>
          </a:solidFill>
          <a:ln>
            <a:noFill/>
            <a:headEnd/>
            <a:tailEnd/>
          </a:ln>
        </p:spPr>
        <p:style>
          <a:lnRef idx="1">
            <a:schemeClr val="accent4"/>
          </a:lnRef>
          <a:fillRef idx="2">
            <a:schemeClr val="accent4"/>
          </a:fillRef>
          <a:effectRef idx="1">
            <a:schemeClr val="accent4"/>
          </a:effectRef>
          <a:fontRef idx="minor">
            <a:schemeClr val="dk1"/>
          </a:fontRef>
        </p:style>
        <p:txBody>
          <a:bodyPr wrap="square">
            <a:spAutoFit/>
          </a:bodyPr>
          <a:lstStyle/>
          <a:p>
            <a:pPr algn="ctr">
              <a:defRPr/>
            </a:pPr>
            <a:r>
              <a:rPr lang="it-IT" sz="2000" dirty="0" smtClean="0">
                <a:solidFill>
                  <a:srgbClr val="CC9900"/>
                </a:solidFill>
                <a:effectLst>
                  <a:outerShdw blurRad="38100" dist="38100" dir="2700000" algn="tl">
                    <a:srgbClr val="000000">
                      <a:alpha val="43137"/>
                    </a:srgbClr>
                  </a:outerShdw>
                </a:effectLst>
              </a:rPr>
              <a:t>ATTACCAMENTO DISORGANIZZATO</a:t>
            </a:r>
          </a:p>
          <a:p>
            <a:pPr algn="ctr">
              <a:defRPr/>
            </a:pPr>
            <a:r>
              <a:rPr lang="it-IT" sz="2000" dirty="0" smtClean="0">
                <a:solidFill>
                  <a:srgbClr val="CC9900"/>
                </a:solidFill>
                <a:effectLst>
                  <a:outerShdw blurRad="38100" dist="38100" dir="2700000" algn="tl">
                    <a:srgbClr val="000000">
                      <a:alpha val="43137"/>
                    </a:srgbClr>
                  </a:outerShdw>
                </a:effectLst>
              </a:rPr>
              <a:t>CON ASPETTI TRAUMATICI NON RISOLTI </a:t>
            </a:r>
          </a:p>
        </p:txBody>
      </p:sp>
      <p:sp>
        <p:nvSpPr>
          <p:cNvPr id="22" name="Segnaposto numero diapositiva 1"/>
          <p:cNvSpPr txBox="1">
            <a:spLocks/>
          </p:cNvSpPr>
          <p:nvPr/>
        </p:nvSpPr>
        <p:spPr>
          <a:xfrm>
            <a:off x="6705600" y="6508750"/>
            <a:ext cx="2133600" cy="365125"/>
          </a:xfrm>
          <a:prstGeom prst="rect">
            <a:avLst/>
          </a:prstGeom>
        </p:spPr>
        <p:txBody>
          <a:bodyPr vert="horz" lIns="91440" tIns="45720" rIns="91440" bIns="45720" rtlCol="0" anchor="ctr"/>
          <a:lstStyle>
            <a:defPPr>
              <a:defRPr lang="it-IT"/>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DA05E554-F321-49FD-B832-1DAD2B0B5875}" type="slidenum">
              <a:rPr lang="it-IT" smtClean="0"/>
              <a:pPr/>
              <a:t>13</a:t>
            </a:fld>
            <a:endParaRPr lang="it-IT"/>
          </a:p>
        </p:txBody>
      </p:sp>
      <p:sp>
        <p:nvSpPr>
          <p:cNvPr id="14" name="Rettangolo 13"/>
          <p:cNvSpPr/>
          <p:nvPr/>
        </p:nvSpPr>
        <p:spPr>
          <a:xfrm>
            <a:off x="323528" y="2348880"/>
            <a:ext cx="8535322" cy="3647152"/>
          </a:xfrm>
          <a:prstGeom prst="rect">
            <a:avLst/>
          </a:prstGeom>
          <a:noFill/>
          <a:ln>
            <a:solidFill>
              <a:schemeClr val="tx1">
                <a:lumMod val="65000"/>
                <a:lumOff val="35000"/>
              </a:schemeClr>
            </a:solidFill>
          </a:ln>
        </p:spPr>
        <p:txBody>
          <a:bodyPr wrap="square">
            <a:spAutoFit/>
          </a:bodyPr>
          <a:lstStyle/>
          <a:p>
            <a:pPr>
              <a:buFont typeface="Wingdings" pitchFamily="2" charset="2"/>
              <a:buChar char="ü"/>
            </a:pPr>
            <a:r>
              <a:rPr lang="it-IT" sz="2100" dirty="0" smtClean="0">
                <a:solidFill>
                  <a:schemeClr val="bg2">
                    <a:lumMod val="90000"/>
                  </a:schemeClr>
                </a:solidFill>
              </a:rPr>
              <a:t>Caratteristiche miste sia dello stile di attaccamento Distanziante che Preoccupate (Ds/E): </a:t>
            </a:r>
          </a:p>
          <a:p>
            <a:pPr>
              <a:buFont typeface="Wingdings" pitchFamily="2" charset="2"/>
              <a:buChar char="ü"/>
            </a:pPr>
            <a:r>
              <a:rPr lang="it-IT" sz="2100" dirty="0" smtClean="0">
                <a:solidFill>
                  <a:schemeClr val="bg2">
                    <a:lumMod val="90000"/>
                  </a:schemeClr>
                </a:solidFill>
              </a:rPr>
              <a:t>strategie difensive distanzianti nelle quali gli episodi risultano a tratti generici e poco specifici o addirittura non presenti, a episodi raccontati in maniera fortemente coinvolta come se li stesse rivivendo in quel momento tipiche dei soggetti coinvolti</a:t>
            </a:r>
            <a:endParaRPr lang="it-IT" sz="2100" dirty="0" smtClean="0">
              <a:solidFill>
                <a:schemeClr val="bg2">
                  <a:lumMod val="90000"/>
                </a:schemeClr>
              </a:solidFill>
              <a:cs typeface="Calibri" pitchFamily="34" charset="0"/>
            </a:endParaRPr>
          </a:p>
          <a:p>
            <a:pPr>
              <a:buFont typeface="Wingdings" pitchFamily="2" charset="2"/>
              <a:buChar char="ü"/>
            </a:pPr>
            <a:r>
              <a:rPr lang="it-IT" sz="2100" dirty="0" smtClean="0">
                <a:solidFill>
                  <a:schemeClr val="bg2">
                    <a:lumMod val="90000"/>
                  </a:schemeClr>
                </a:solidFill>
                <a:cs typeface="Calibri" pitchFamily="34" charset="0"/>
              </a:rPr>
              <a:t>Processi cognitivi compromessi dall’emergere di un’affettività dirompente</a:t>
            </a:r>
          </a:p>
          <a:p>
            <a:pPr marL="39914" indent="-39914">
              <a:buSzPct val="70000"/>
              <a:buFont typeface="Wingdings" pitchFamily="2" charset="2"/>
              <a:buChar char="ü"/>
            </a:pPr>
            <a:r>
              <a:rPr lang="it-IT" sz="2100" dirty="0" smtClean="0">
                <a:solidFill>
                  <a:schemeClr val="bg2">
                    <a:lumMod val="90000"/>
                  </a:schemeClr>
                </a:solidFill>
              </a:rPr>
              <a:t>Storia personale caratterizzata da trascuratezza e abbandono  da parte dei genitori.</a:t>
            </a:r>
          </a:p>
          <a:p>
            <a:pPr marL="39914" indent="-39914">
              <a:buSzPct val="70000"/>
              <a:buFont typeface="Wingdings" pitchFamily="2" charset="2"/>
              <a:buChar char="ü"/>
            </a:pPr>
            <a:r>
              <a:rPr lang="it-IT" sz="2100" dirty="0" smtClean="0">
                <a:solidFill>
                  <a:schemeClr val="bg2">
                    <a:lumMod val="90000"/>
                  </a:schemeClr>
                </a:solidFill>
              </a:rPr>
              <a:t> inversione di ruolo fortemente patologica nei confronti delle figure di attaccamento.</a:t>
            </a:r>
            <a:endParaRPr lang="it-IT" sz="2100" dirty="0" smtClean="0">
              <a:solidFill>
                <a:schemeClr val="bg2">
                  <a:lumMod val="90000"/>
                </a:schemeClr>
              </a:solidFill>
              <a:cs typeface="Calibri" pitchFamily="34" charset="0"/>
            </a:endParaRPr>
          </a:p>
        </p:txBody>
      </p:sp>
      <p:sp>
        <p:nvSpPr>
          <p:cNvPr id="19" name="CasellaDiTesto 18"/>
          <p:cNvSpPr txBox="1"/>
          <p:nvPr/>
        </p:nvSpPr>
        <p:spPr>
          <a:xfrm>
            <a:off x="323528" y="879103"/>
            <a:ext cx="8496944" cy="461665"/>
          </a:xfrm>
          <a:prstGeom prst="rect">
            <a:avLst/>
          </a:prstGeom>
          <a:solidFill>
            <a:srgbClr val="CC9900"/>
          </a:solidFill>
          <a:ln>
            <a:noFill/>
          </a:ln>
        </p:spPr>
        <p:txBody>
          <a:bodyPr wrap="square" rtlCol="0">
            <a:spAutoFit/>
          </a:bodyPr>
          <a:lstStyle/>
          <a:p>
            <a:pPr algn="ctr"/>
            <a:r>
              <a:rPr lang="it-IT" sz="2400" dirty="0" smtClean="0">
                <a:solidFill>
                  <a:schemeClr val="bg2">
                    <a:lumMod val="90000"/>
                  </a:schemeClr>
                </a:solidFill>
                <a:effectLst>
                  <a:outerShdw blurRad="38100" dist="38100" dir="2700000" algn="tl">
                    <a:srgbClr val="000000">
                      <a:alpha val="43137"/>
                    </a:srgbClr>
                  </a:outerShdw>
                </a:effectLst>
              </a:rPr>
              <a:t>1° FASE:   VALUTAZIONE DELLA MADRE</a:t>
            </a:r>
          </a:p>
        </p:txBody>
      </p:sp>
    </p:spTree>
    <p:extLst>
      <p:ext uri="{BB962C8B-B14F-4D97-AF65-F5344CB8AC3E}">
        <p14:creationId xmlns="" xmlns:p14="http://schemas.microsoft.com/office/powerpoint/2010/main" val="393055235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ttangolo 6"/>
          <p:cNvSpPr/>
          <p:nvPr/>
        </p:nvSpPr>
        <p:spPr>
          <a:xfrm>
            <a:off x="-15774" y="10061"/>
            <a:ext cx="5580112" cy="457200"/>
          </a:xfrm>
          <a:prstGeom prst="rect">
            <a:avLst/>
          </a:prstGeom>
          <a:solidFill>
            <a:srgbClr val="CC9900">
              <a:alpha val="51000"/>
            </a:srgbClr>
          </a:solidFill>
          <a:ln>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0" name="Rettangolo 9"/>
          <p:cNvSpPr/>
          <p:nvPr/>
        </p:nvSpPr>
        <p:spPr>
          <a:xfrm>
            <a:off x="5539894" y="467172"/>
            <a:ext cx="3604105" cy="228600"/>
          </a:xfrm>
          <a:prstGeom prst="rect">
            <a:avLst/>
          </a:prstGeom>
          <a:solidFill>
            <a:schemeClr val="bg2">
              <a:lumMod val="90000"/>
            </a:schemeClr>
          </a:solidFill>
          <a:ln>
            <a:solidFill>
              <a:srgbClr val="CC99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1" name="CasellaDiTesto 10"/>
          <p:cNvSpPr txBox="1"/>
          <p:nvPr/>
        </p:nvSpPr>
        <p:spPr>
          <a:xfrm>
            <a:off x="6656655" y="10061"/>
            <a:ext cx="939681" cy="461665"/>
          </a:xfrm>
          <a:prstGeom prst="rect">
            <a:avLst/>
          </a:prstGeom>
          <a:noFill/>
        </p:spPr>
        <p:txBody>
          <a:bodyPr wrap="none" rtlCol="0">
            <a:spAutoFit/>
          </a:bodyPr>
          <a:lstStyle/>
          <a:p>
            <a:r>
              <a:rPr lang="it-IT" sz="2400" dirty="0" smtClean="0">
                <a:solidFill>
                  <a:srgbClr val="CC9900"/>
                </a:solidFill>
                <a:effectLst>
                  <a:outerShdw blurRad="60007" dist="310007" dir="7680000" sy="30000" kx="1300200" algn="ctr" rotWithShape="0">
                    <a:prstClr val="black">
                      <a:alpha val="32000"/>
                    </a:prstClr>
                  </a:outerShdw>
                </a:effectLst>
              </a:rPr>
              <a:t>CASO </a:t>
            </a:r>
            <a:endParaRPr lang="it-IT" sz="2400" dirty="0">
              <a:solidFill>
                <a:srgbClr val="CC9900"/>
              </a:solidFill>
              <a:effectLst>
                <a:outerShdw blurRad="60007" dist="310007" dir="7680000" sy="30000" kx="1300200" algn="ctr" rotWithShape="0">
                  <a:prstClr val="black">
                    <a:alpha val="32000"/>
                  </a:prstClr>
                </a:outerShdw>
              </a:effectLst>
            </a:endParaRPr>
          </a:p>
        </p:txBody>
      </p:sp>
      <p:cxnSp>
        <p:nvCxnSpPr>
          <p:cNvPr id="13" name="Connettore 1 12"/>
          <p:cNvCxnSpPr/>
          <p:nvPr/>
        </p:nvCxnSpPr>
        <p:spPr>
          <a:xfrm>
            <a:off x="1979712" y="6453336"/>
            <a:ext cx="4752528" cy="0"/>
          </a:xfrm>
          <a:prstGeom prst="line">
            <a:avLst/>
          </a:prstGeom>
          <a:ln>
            <a:solidFill>
              <a:srgbClr val="CC9900"/>
            </a:solidFill>
          </a:ln>
        </p:spPr>
        <p:style>
          <a:lnRef idx="1">
            <a:schemeClr val="accent1"/>
          </a:lnRef>
          <a:fillRef idx="0">
            <a:schemeClr val="accent1"/>
          </a:fillRef>
          <a:effectRef idx="0">
            <a:schemeClr val="accent1"/>
          </a:effectRef>
          <a:fontRef idx="minor">
            <a:schemeClr val="tx1"/>
          </a:fontRef>
        </p:style>
      </p:cxnSp>
      <p:sp>
        <p:nvSpPr>
          <p:cNvPr id="17" name="Segnaposto numero diapositiva 16"/>
          <p:cNvSpPr>
            <a:spLocks noGrp="1"/>
          </p:cNvSpPr>
          <p:nvPr>
            <p:ph type="sldNum" sz="quarter" idx="12"/>
          </p:nvPr>
        </p:nvSpPr>
        <p:spPr/>
        <p:txBody>
          <a:bodyPr/>
          <a:lstStyle/>
          <a:p>
            <a:fld id="{DA05E554-F321-49FD-B832-1DAD2B0B5875}" type="slidenum">
              <a:rPr lang="it-IT" smtClean="0"/>
              <a:pPr/>
              <a:t>14</a:t>
            </a:fld>
            <a:endParaRPr lang="it-IT"/>
          </a:p>
        </p:txBody>
      </p:sp>
      <p:sp>
        <p:nvSpPr>
          <p:cNvPr id="18" name="Rettangolo 17"/>
          <p:cNvSpPr/>
          <p:nvPr/>
        </p:nvSpPr>
        <p:spPr>
          <a:xfrm>
            <a:off x="2054234" y="6453336"/>
            <a:ext cx="4572000" cy="430887"/>
          </a:xfrm>
          <a:prstGeom prst="rect">
            <a:avLst/>
          </a:prstGeom>
        </p:spPr>
        <p:txBody>
          <a:bodyPr>
            <a:spAutoFit/>
          </a:bodyPr>
          <a:lstStyle/>
          <a:p>
            <a:pPr algn="ctr"/>
            <a:r>
              <a:rPr lang="it-IT" sz="1100" b="1" i="1" dirty="0" smtClean="0">
                <a:solidFill>
                  <a:schemeClr val="bg2">
                    <a:lumMod val="75000"/>
                  </a:schemeClr>
                </a:solidFill>
              </a:rPr>
              <a:t>«La </a:t>
            </a:r>
            <a:r>
              <a:rPr lang="it-IT" sz="1100" b="1" i="1" dirty="0">
                <a:solidFill>
                  <a:schemeClr val="bg2">
                    <a:lumMod val="75000"/>
                  </a:schemeClr>
                </a:solidFill>
              </a:rPr>
              <a:t>violenza famigliare davanti ai </a:t>
            </a:r>
            <a:r>
              <a:rPr lang="it-IT" sz="1100" b="1" i="1" dirty="0" smtClean="0">
                <a:solidFill>
                  <a:schemeClr val="bg2">
                    <a:lumMod val="75000"/>
                  </a:schemeClr>
                </a:solidFill>
              </a:rPr>
              <a:t>bambini» </a:t>
            </a:r>
          </a:p>
          <a:p>
            <a:pPr algn="ctr"/>
            <a:r>
              <a:rPr lang="it-IT" sz="1100" b="1" i="1" dirty="0" smtClean="0">
                <a:solidFill>
                  <a:schemeClr val="bg2">
                    <a:lumMod val="75000"/>
                  </a:schemeClr>
                </a:solidFill>
              </a:rPr>
              <a:t>Ferrara 10 ottobre 2014</a:t>
            </a:r>
            <a:endParaRPr lang="it-IT" sz="1100" b="1" i="1" dirty="0">
              <a:solidFill>
                <a:schemeClr val="bg2">
                  <a:lumMod val="75000"/>
                </a:schemeClr>
              </a:solidFill>
            </a:endParaRPr>
          </a:p>
        </p:txBody>
      </p:sp>
      <p:sp>
        <p:nvSpPr>
          <p:cNvPr id="3" name="AutoShape 2" descr="data:image/jpeg;base64,/9j/4AAQSkZJRgABAQAAAQABAAD/2wCEAAkGBxQTEhQTExQVFhUWFyAaGRgXGBggHRseHhsfGyEjHiAjHCghHx8lIR0ZIz0iJiksLzIuHx80PDMsNyktLisBCgoKDg0OGxAQGzcmICYsLCwsLC8vLy80LywsLCwsNS8sLC8sLCwsLCwsLC8sLCwsLCwsLC8sNCwsLCw0LDQ3LP/AABEIAHgAeAMBIgACEQEDEQH/xAAcAAABBQEBAQAAAAAAAAAAAAAAAgMEBQYHAQj/xAA+EAACAQIDBQYCCQMBCQAAAAABAgMAEQQSIQUGMUFREyIyYXGBkcEHFCNCUoKhorEzctFDFRYkc4OS4vDx/8QAGAEAAwEBAAAAAAAAAAAAAAAAAQIDAAT/xAAoEQACAgEDAwIHAQAAAAAAAAAAAQIRIQMSMUFRYTKREyJxsdHh8IH/2gAMAwEAAhEDEQA/AO40UUVjBSXcAEkgAakngKrN4NvRYRAXuzubRxILvI3RR8+Aqgl2PLiR220iSijMuDiuVAHN7aysNOVh0p4wvL4FcuxMl3xEjFMDC+LYGxZTliU+chFvZQaYnw+PexxGNhwqngkCAt7O51PopqfhNpRSkRQyIsTJlCoMrxsRcXHEAi9tB730hoM+GzqubFQOgky6szRNb17y5iL/AIqfjhC8jJ3Ywp7ITYnFTGbwZ8RIA2mbgpC8NeFN/wC5mzhC07YdlCqzNdmzALe58WvC9Wm8GFMmZ2bsQiAxOzKB2mbN3r6gXVP3VD2zvLhpsNJCMVhhK6FT9r3QSLHW2o9qKcnVNgaXUag3aw18sM+MgfLnCiaXVeoViVNrjlzFO4bDY9VEmGxsWLjI0EyAE/8AUQ2/bUjF5ph9ZhyOYoZEiWNw13kC6k8ABlGnmfKpe1I+w2dIqEr2eGIU8CCqaHyN7Gg5MNEKLfERsEx0L4RibBmOaJj5SAW9mArTI4IBBBB1BHA1Tz4sCJ3kAbDrHqGF2kPlfSx0GoNz050kWx5MNml2ae6D9pg5SQt+PcPGJtfMGhtT8fb9Bto2tFVW7+3osWhKXV0NpInFnjbow+fA1a1Npp0xk7CiiigEKqt49trhIs5Bd2OWONfFI54KP88hVm7gAkkAAXJPIVkd3EOMlbaUg7timERtAqc3PQyG3oAKeKXL4Fb6Id2LssxyGXESI+0JkJF/DGot3UF75QWFzxNP4faKllZsqYtSsckd9X15DmupYEDTXzqLju2mdI54ELo2jxS2YA6FlDAEcjoTwsa0mAwzKq9owkkAsXygG3tTSfV/36FXgirsZGP2qxuEfNF3e9GL30a/XpbTTWqXfHe5MH9lEqtO2tvuoD95rcSenOtFtjaAw8EkzaiNS1uvQe5sK4RO7SM0khu7nMx8z8hw9AKMI7ss05bcITj8S08naTM0r8i+tv7RwX2r1BemA4vYC5/ilmVr90Aj+7/xq+cIj5JGFlMRzRHs3vcSJo3oeo4aG9dJ3P3vGK/4bEhe0I0Nu7KOenJvLny6Vy5ZuR0Pn8qUuhDXKkG6sOIYag+xpZxVZGjJ2dx21s9pTG3jRDmMXDMw8Jzcip1t1sdLVXTYlgcOFLKizBHLE5nIRs1ybd0W4njpwA1sd2NrfWsNFNpdh3gOTDQ/qKkbUwKyqt1DmNs6KTYFgCBfQ6a9DXOnWGWq8ootrbLacri8N9ji0vkLcJkB8LjiVOlidRpVru5ttcXFnAKOpyyRt4o3HFT/AJ5iq3ZuGllk7aR1MgA8N7QG4LRhfvXHFjY8NLWtC27J9WlG04lYJ/TxaWsSgNg9vxJ+oJp6v5fb8C3WTaUUlHBAIIIIuCOYNFRKGY35kaQQ4FCQ2LcqxHFYlsZD8CF/NT+2FgUok0QfDBcgAUukbD8SgHlaxtpY9aY2UO22nipT4cPGkCeTN9o/6FPjT0OJYRthxDKkxBGdV7pY/wCpnGmvi115Wq3FL+yTJewsFGougORWPY5wbopAuFvqFve3l5U/tbbmHwwHbSqhPAE94+gGprOb/b4HC2ghsZmFyx4Rr1tzY8h7+vKmlLMWZizMbszG7H1NZQ3ZZnOsI3m+2+cGIwzRQiUkspLFCBYMCeOv6VhWzNZF4twoSXjYEnnbgPU1HWEg30C2Nhe9r+w6VZJKNIi3btj8cVtOnSim1a3OlspHlQ3dDULeC6XJFr2tzqMpOoPEU5mptoWY6C4I1HM2v+mtZcZZn4N19Hu9sGGgeKYuLyllIQkWIHTzvXR9l7XgxC5oZUkA45TqPUcRXBonB7vA9P8AFPYMssitGWWQeFlNiPfp5HSllpp5HjqNYOzbcwa5hM7OFtle0zoFF9G0YDqD6jpTGyjEzMkSTSwyg55JGYodLALmN2BFxcacKh7n7yDGxvBOAJQutuEi8My/MctOtSYJsS8pjikJRCBJLIigXF8yqthmJ01vYX58KnTqinkb3GkaMTYFyS2EcKpPFomuYz8AV/LXtebVHY7Twso0XERvA/my/aJ+gf4UUs+b7hj2Pfo/70M8vOXFTN7CQqv7VFaLF4gRo8jeFFLH0AvWW+jpnGzISihn72jNlF8x4mxt8KkbwtiDs7F9usYfs2t2RYgrbzAN+IppRub+oE6icZxmLkmkaWTxyHO3kTy9ALD2pEjEAAHU09KgDDW9KmlDOtlAsvx1Gv8AFUTbZJrArDuQhUaKeIpqVqUtTt38RHHiY2mQPHexB5X0vw1txtReFYOcMc2PsCSdXkF1RBfMFJLeSgWLH30qbjMQjKpSAvGotIzgh79bgkKOmnxpO3dnSq0kpnRiJDHkDguBci1hwFuQqRhIHgilKkrLEqObcVzMQVPkVy3B5gUj7jeCuw2GhRTNIC6ZssaHul2GpzEXsq3HDjccKm4TaqHjFhUHTJKP3Kag47HXWIOoYgEka6ZmJ5W5W005V6mKhXWKOQOeJaTRf7coBPufjWq+Ua64LZsBh3X+lFrrdcXYfAoWqnx+KSxSMKutmyZtfLM3eb9B5GvZttSkWJXoWCIGP5rXqpkmGdrC2g+dFWBkjZ21mw0scyn+k2Yjqv3h7i9fQUbAgEcDrpzvXzjOlwb8LV3jZjyjB4fs0V37JNHYqPCNSQpNLqLCH02V/wBIHdhgl5w4qFvYyBW/axoqJv6ZTsqbtggk0/pklfGLEXF/airaOkpxz0F1J7Xgl/R/3YZ4ucOKmX2MhZf2sK0WLw4kR428LqVPoRas5so9jtPFRHRcRGk6ebL9m/6BPhWprmn6r/0rHij55x2GaKRopPHGcjeZHP0Isfeost/EOX8V13f3dA4m08Fu3UWKnhIvIX5MOR9vTluMwfZgBjZ+DIQQynow5fOrxkuSMosRA0ZQksc3Kw099aQWsQabXDHiDb+KVgYy75SVAINmOgNvl5022rdgu6Rp8Pt92SbEvlMwZFjsq2QsGLPbrZfjVWMWYyWiZjnWz5hfNfjfrrrUFkN7efKnFU2tSbVdmt1RHB609h5FJsdPOkzRaZuVQy1joBa2rHlf/wCUWt2Eb05ZMlewJNR0XS54nWnEi5tr08qc7J2dY1RmdvCgBJPoPnwpV2C+5IwGzTiHjhU96VspA5L95vYXPwrvyIAAALACwHlWS3E3S+qAyy2M7i1hwjX8IPMnmfStfUpvoVgupl/pA70MEXObFQr7CQM37VNFebVPbbTwsQ1XDxvO/kzfZp+hf40U25xikjUm2e78xtGIccgJbCOWYDi0TWEg+ADflrSwyh1VlIKsAQRwIOor10BBBAIIsQeYNZPdiQ4OY7OkPcsXwrH70d9U/uTT1BFD1R+n2DwzXVXbW2Hh8SAJole3Akd4ehGoqxpqKdWNhxGtj0PA+lIm1lBZzffXcuDD4cyxGQWdQVLkixNjx1/WsbPGQAQPDyHTn/75V3DbuzhiMPLCTbOpAPQ8j7G1cUcMCVcZWUlWXow4iuvRnayc+rGngZYiwK868bMDroaTNDY3U2v8PhSXaVvEQehJP8Uzi7wKmqFlgRc2HU0iGG1yRbN/HKiFLkZze3Dp8KfeUgjKLk90KBe5OgA8yaEljBk85NTuHufDiYXkm7SwkKqqtYWAHlfjfnXRdk7FgwwIhjVL8SPEfUnU01uvsr6thYoTbMBdiObHU/qal4/FiNbk6ngOJPoPcfGuaUnJnRGKSJVImlVFLMQFUEkngANTSMLKWXW2YaEAg2NZfeeQ4yYbOjPcsHxTD7sd9I/7n19ADSxjbGbpDu40bSCbHOCGxbhlB4rEtxGPgS35q9rTIgAAAAAFgByAorSduzJUhVVW8exFxcWQko6nNHIvijccGH+OYq1ooJtO0ZqzL7F2qZn+rYoCLGwi914Op0zxnmptqvKpv+z37SxzEgEhyy5QTyy2vrYXvflT28GwYsWgD3V0N45UNnjbqp+XA1TRbwzYMiPaIGTguLQHs2/5g/02+INUXzen2/AvHJq41sAL3tWU3w3R7du3gyiYCzK3hkHK/Rh1+PK1rFstbCTDS5Mw0K95Dx1Iv3jrxv0qZHO6R5phdgeEYJvyHv8AAUvHAfqcM2hG8blJFMb/AIWFj7dR5i9NNJXbRtDDYn7Ngr3+46X8+BHTX0I61FTdXZ5Ith4bnW3kDbhfherfFrlEvh3wzkOHUyHso4y8pOgW5NvTl6muk7l7lmFhPiSDKPAg4R+ZPNv4rQYbG4SFcsZjQX4Rgan2GvEfEdanTTnKxRSWBtb4fxf9Km5PhdR1FdSQxtx0qt2jBmOUAlmsT0AUjifl60xLgCwL4qUZVJawOVANLXPtzNVcm8M2MJj2cBk4Ni3B7NeX2Y/1G+AFCMewzY/traxhb6rhFEmLmu1vupfjJJ0HQc6st3NiLhIsgJd2OaSRvFI54sf8chRu/sGLCIQl2dzeSVzd5G6sflwFWtCUsUjJdWFFFFIMFFFFYwUl0BBBAIOhB4GiisYzEu5wjYvgZnwjE3KqM0THzjJt7qRQNpbSh0lwseIUffw8mVj+R7D91FFPvfXIu3sePvlAP62HxURH48PIQL8e8oI5DnXh+kDZ9rdt5WyP/FqKK6dLRjqKyU9RxY0u9OFP9HC4iXpkwrgcvvMoXkOfIU9/tHaM2kOEjwy/jxEmZh+RLj91FFQk1F0l7lFbQqLc4SMHx0z4tgbhWGWJT5Rg2/7ia0yIAAAAANABwFFFI5N8jJJCqKKKUIUUUVjH/9k="/>
          <p:cNvSpPr>
            <a:spLocks noChangeAspect="1" noChangeArrowheads="1"/>
          </p:cNvSpPr>
          <p:nvPr/>
        </p:nvSpPr>
        <p:spPr bwMode="auto">
          <a:xfrm>
            <a:off x="155575" y="-144463"/>
            <a:ext cx="304800" cy="304801"/>
          </a:xfrm>
          <a:prstGeom prst="rect">
            <a:avLst/>
          </a:prstGeom>
          <a:noFill/>
          <a:extLst>
            <a:ext uri="{909E8E84-426E-40DD-AFC4-6F175D3DCCD1}">
              <a14:hiddenFill xmlns=""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it-IT"/>
          </a:p>
        </p:txBody>
      </p:sp>
      <p:sp>
        <p:nvSpPr>
          <p:cNvPr id="4" name="AutoShape 4" descr="data:image/jpeg;base64,/9j/4AAQSkZJRgABAQAAAQABAAD/2wCEAAkGBxQTEhQTExQVFhUWFyAaGRgXGBggHRseHhsfGyEjHiAjHCghHx8lIR0ZIz0iJiksLzIuHx80PDMsNyktLisBCgoKDg0OGxAQGzcmICYsLCwsLC8vLy80LywsLCwsNS8sLC8sLCwsLCwsLC8sLCwsLCwsLC8sNCwsLCw0LDQ3LP/AABEIAHgAeAMBIgACEQEDEQH/xAAcAAABBQEBAQAAAAAAAAAAAAAAAgMEBQYHAQj/xAA+EAACAQIDBQYCCQMBCQAAAAABAgMAEQQSIQUGMUFREyIyYXGBkcEHFCNCUoKhorEzctFDFRYkc4OS4vDx/8QAGAEAAwEBAAAAAAAAAAAAAAAAAQIDAAT/xAAoEQACAgEDAwIHAQAAAAAAAAAAAQIRIQMSMUFRYTKREyJxsdHh8IH/2gAMAwEAAhEDEQA/AO40UUVjBSXcAEkgAakngKrN4NvRYRAXuzubRxILvI3RR8+Aqgl2PLiR220iSijMuDiuVAHN7aysNOVh0p4wvL4FcuxMl3xEjFMDC+LYGxZTliU+chFvZQaYnw+PexxGNhwqngkCAt7O51PopqfhNpRSkRQyIsTJlCoMrxsRcXHEAi9tB730hoM+GzqubFQOgky6szRNb17y5iL/AIqfjhC8jJ3Ywp7ITYnFTGbwZ8RIA2mbgpC8NeFN/wC5mzhC07YdlCqzNdmzALe58WvC9Wm8GFMmZ2bsQiAxOzKB2mbN3r6gXVP3VD2zvLhpsNJCMVhhK6FT9r3QSLHW2o9qKcnVNgaXUag3aw18sM+MgfLnCiaXVeoViVNrjlzFO4bDY9VEmGxsWLjI0EyAE/8AUQ2/bUjF5ph9ZhyOYoZEiWNw13kC6k8ABlGnmfKpe1I+w2dIqEr2eGIU8CCqaHyN7Gg5MNEKLfERsEx0L4RibBmOaJj5SAW9mArTI4IBBBB1BHA1Tz4sCJ3kAbDrHqGF2kPlfSx0GoNz050kWx5MNml2ae6D9pg5SQt+PcPGJtfMGhtT8fb9Bto2tFVW7+3osWhKXV0NpInFnjbow+fA1a1Npp0xk7CiiigEKqt49trhIs5Bd2OWONfFI54KP88hVm7gAkkAAXJPIVkd3EOMlbaUg7timERtAqc3PQyG3oAKeKXL4Fb6Id2LssxyGXESI+0JkJF/DGot3UF75QWFzxNP4faKllZsqYtSsckd9X15DmupYEDTXzqLju2mdI54ELo2jxS2YA6FlDAEcjoTwsa0mAwzKq9owkkAsXygG3tTSfV/36FXgirsZGP2qxuEfNF3e9GL30a/XpbTTWqXfHe5MH9lEqtO2tvuoD95rcSenOtFtjaAw8EkzaiNS1uvQe5sK4RO7SM0khu7nMx8z8hw9AKMI7ss05bcITj8S08naTM0r8i+tv7RwX2r1BemA4vYC5/ilmVr90Aj+7/xq+cIj5JGFlMRzRHs3vcSJo3oeo4aG9dJ3P3vGK/4bEhe0I0Nu7KOenJvLny6Vy5ZuR0Pn8qUuhDXKkG6sOIYag+xpZxVZGjJ2dx21s9pTG3jRDmMXDMw8Jzcip1t1sdLVXTYlgcOFLKizBHLE5nIRs1ybd0W4njpwA1sd2NrfWsNFNpdh3gOTDQ/qKkbUwKyqt1DmNs6KTYFgCBfQ6a9DXOnWGWq8ootrbLacri8N9ji0vkLcJkB8LjiVOlidRpVru5ttcXFnAKOpyyRt4o3HFT/AJ5iq3ZuGllk7aR1MgA8N7QG4LRhfvXHFjY8NLWtC27J9WlG04lYJ/TxaWsSgNg9vxJ+oJp6v5fb8C3WTaUUlHBAIIIIuCOYNFRKGY35kaQQ4FCQ2LcqxHFYlsZD8CF/NT+2FgUok0QfDBcgAUukbD8SgHlaxtpY9aY2UO22nipT4cPGkCeTN9o/6FPjT0OJYRthxDKkxBGdV7pY/wCpnGmvi115Wq3FL+yTJewsFGougORWPY5wbopAuFvqFve3l5U/tbbmHwwHbSqhPAE94+gGprOb/b4HC2ghsZmFyx4Rr1tzY8h7+vKmlLMWZizMbszG7H1NZQ3ZZnOsI3m+2+cGIwzRQiUkspLFCBYMCeOv6VhWzNZF4twoSXjYEnnbgPU1HWEg30C2Nhe9r+w6VZJKNIi3btj8cVtOnSim1a3OlspHlQ3dDULeC6XJFr2tzqMpOoPEU5mptoWY6C4I1HM2v+mtZcZZn4N19Hu9sGGgeKYuLyllIQkWIHTzvXR9l7XgxC5oZUkA45TqPUcRXBonB7vA9P8AFPYMssitGWWQeFlNiPfp5HSllpp5HjqNYOzbcwa5hM7OFtle0zoFF9G0YDqD6jpTGyjEzMkSTSwyg55JGYodLALmN2BFxcacKh7n7yDGxvBOAJQutuEi8My/MctOtSYJsS8pjikJRCBJLIigXF8yqthmJ01vYX58KnTqinkb3GkaMTYFyS2EcKpPFomuYz8AV/LXtebVHY7Twso0XERvA/my/aJ+gf4UUs+b7hj2Pfo/70M8vOXFTN7CQqv7VFaLF4gRo8jeFFLH0AvWW+jpnGzISihn72jNlF8x4mxt8KkbwtiDs7F9usYfs2t2RYgrbzAN+IppRub+oE6icZxmLkmkaWTxyHO3kTy9ALD2pEjEAAHU09KgDDW9KmlDOtlAsvx1Gv8AFUTbZJrArDuQhUaKeIpqVqUtTt38RHHiY2mQPHexB5X0vw1txtReFYOcMc2PsCSdXkF1RBfMFJLeSgWLH30qbjMQjKpSAvGotIzgh79bgkKOmnxpO3dnSq0kpnRiJDHkDguBci1hwFuQqRhIHgilKkrLEqObcVzMQVPkVy3B5gUj7jeCuw2GhRTNIC6ZssaHul2GpzEXsq3HDjccKm4TaqHjFhUHTJKP3Kag47HXWIOoYgEka6ZmJ5W5W005V6mKhXWKOQOeJaTRf7coBPufjWq+Ua64LZsBh3X+lFrrdcXYfAoWqnx+KSxSMKutmyZtfLM3eb9B5GvZttSkWJXoWCIGP5rXqpkmGdrC2g+dFWBkjZ21mw0scyn+k2Yjqv3h7i9fQUbAgEcDrpzvXzjOlwb8LV3jZjyjB4fs0V37JNHYqPCNSQpNLqLCH02V/wBIHdhgl5w4qFvYyBW/axoqJv6ZTsqbtggk0/pklfGLEXF/airaOkpxz0F1J7Xgl/R/3YZ4ucOKmX2MhZf2sK0WLw4kR428LqVPoRas5so9jtPFRHRcRGk6ebL9m/6BPhWprmn6r/0rHij55x2GaKRopPHGcjeZHP0Isfeost/EOX8V13f3dA4m08Fu3UWKnhIvIX5MOR9vTluMwfZgBjZ+DIQQynow5fOrxkuSMosRA0ZQksc3Kw099aQWsQabXDHiDb+KVgYy75SVAINmOgNvl5022rdgu6Rp8Pt92SbEvlMwZFjsq2QsGLPbrZfjVWMWYyWiZjnWz5hfNfjfrrrUFkN7efKnFU2tSbVdmt1RHB609h5FJsdPOkzRaZuVQy1joBa2rHlf/wCUWt2Eb05ZMlewJNR0XS54nWnEi5tr08qc7J2dY1RmdvCgBJPoPnwpV2C+5IwGzTiHjhU96VspA5L95vYXPwrvyIAAALACwHlWS3E3S+qAyy2M7i1hwjX8IPMnmfStfUpvoVgupl/pA70MEXObFQr7CQM37VNFebVPbbTwsQ1XDxvO/kzfZp+hf40U25xikjUm2e78xtGIccgJbCOWYDi0TWEg+ADflrSwyh1VlIKsAQRwIOor10BBBAIIsQeYNZPdiQ4OY7OkPcsXwrH70d9U/uTT1BFD1R+n2DwzXVXbW2Hh8SAJole3Akd4ehGoqxpqKdWNhxGtj0PA+lIm1lBZzffXcuDD4cyxGQWdQVLkixNjx1/WsbPGQAQPDyHTn/75V3DbuzhiMPLCTbOpAPQ8j7G1cUcMCVcZWUlWXow4iuvRnayc+rGngZYiwK868bMDroaTNDY3U2v8PhSXaVvEQehJP8Uzi7wKmqFlgRc2HU0iGG1yRbN/HKiFLkZze3Dp8KfeUgjKLk90KBe5OgA8yaEljBk85NTuHufDiYXkm7SwkKqqtYWAHlfjfnXRdk7FgwwIhjVL8SPEfUnU01uvsr6thYoTbMBdiObHU/qal4/FiNbk6ngOJPoPcfGuaUnJnRGKSJVImlVFLMQFUEkngANTSMLKWXW2YaEAg2NZfeeQ4yYbOjPcsHxTD7sd9I/7n19ADSxjbGbpDu40bSCbHOCGxbhlB4rEtxGPgS35q9rTIgAAAAAFgByAorSduzJUhVVW8exFxcWQko6nNHIvijccGH+OYq1ooJtO0ZqzL7F2qZn+rYoCLGwi914Op0zxnmptqvKpv+z37SxzEgEhyy5QTyy2vrYXvflT28GwYsWgD3V0N45UNnjbqp+XA1TRbwzYMiPaIGTguLQHs2/5g/02+INUXzen2/AvHJq41sAL3tWU3w3R7du3gyiYCzK3hkHK/Rh1+PK1rFstbCTDS5Mw0K95Dx1Iv3jrxv0qZHO6R5phdgeEYJvyHv8AAUvHAfqcM2hG8blJFMb/AIWFj7dR5i9NNJXbRtDDYn7Ngr3+46X8+BHTX0I61FTdXZ5Ith4bnW3kDbhfherfFrlEvh3wzkOHUyHso4y8pOgW5NvTl6muk7l7lmFhPiSDKPAg4R+ZPNv4rQYbG4SFcsZjQX4Rgan2GvEfEdanTTnKxRSWBtb4fxf9Km5PhdR1FdSQxtx0qt2jBmOUAlmsT0AUjifl60xLgCwL4qUZVJawOVANLXPtzNVcm8M2MJj2cBk4Ni3B7NeX2Y/1G+AFCMewzY/traxhb6rhFEmLmu1vupfjJJ0HQc6st3NiLhIsgJd2OaSRvFI54sf8chRu/sGLCIQl2dzeSVzd5G6sflwFWtCUsUjJdWFFFFIMFFFFYwUl0BBBAIOhB4GiisYzEu5wjYvgZnwjE3KqM0THzjJt7qRQNpbSh0lwseIUffw8mVj+R7D91FFPvfXIu3sePvlAP62HxURH48PIQL8e8oI5DnXh+kDZ9rdt5WyP/FqKK6dLRjqKyU9RxY0u9OFP9HC4iXpkwrgcvvMoXkOfIU9/tHaM2kOEjwy/jxEmZh+RLj91FFQk1F0l7lFbQqLc4SMHx0z4tgbhWGWJT5Rg2/7ia0yIAAAAANABwFFFI5N8jJJCqKKKUIUUUVjH/9k="/>
          <p:cNvSpPr>
            <a:spLocks noChangeAspect="1" noChangeArrowheads="1"/>
          </p:cNvSpPr>
          <p:nvPr/>
        </p:nvSpPr>
        <p:spPr bwMode="auto">
          <a:xfrm>
            <a:off x="307975" y="7937"/>
            <a:ext cx="304800" cy="304801"/>
          </a:xfrm>
          <a:prstGeom prst="rect">
            <a:avLst/>
          </a:prstGeom>
          <a:noFill/>
          <a:extLst>
            <a:ext uri="{909E8E84-426E-40DD-AFC4-6F175D3DCCD1}">
              <a14:hiddenFill xmlns=""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it-IT"/>
          </a:p>
        </p:txBody>
      </p:sp>
      <p:sp>
        <p:nvSpPr>
          <p:cNvPr id="5" name="AutoShape 6" descr="data:image/jpeg;base64,/9j/4AAQSkZJRgABAQAAAQABAAD/2wCEAAkGBxQTEhQTExQVFhUWFyAaGRgXGBggHRseHhsfGyEjHiAjHCghHx8lIR0ZIz0iJiksLzIuHx80PDMsNyktLisBCgoKDg0OGxAQGzcmICYsLCwsLC8vLy80LywsLCwsNS8sLC8sLCwsLCwsLC8sLCwsLCwsLC8sNCwsLCw0LDQ3LP/AABEIAHgAeAMBIgACEQEDEQH/xAAcAAABBQEBAQAAAAAAAAAAAAAAAgMEBQYHAQj/xAA+EAACAQIDBQYCCQMBCQAAAAABAgMAEQQSIQUGMUFREyIyYXGBkcEHFCNCUoKhorEzctFDFRYkc4OS4vDx/8QAGAEAAwEBAAAAAAAAAAAAAAAAAQIDAAT/xAAoEQACAgEDAwIHAQAAAAAAAAAAAQIRIQMSMUFRYTKREyJxsdHh8IH/2gAMAwEAAhEDEQA/AO40UUVjBSXcAEkgAakngKrN4NvRYRAXuzubRxILvI3RR8+Aqgl2PLiR220iSijMuDiuVAHN7aysNOVh0p4wvL4FcuxMl3xEjFMDC+LYGxZTliU+chFvZQaYnw+PexxGNhwqngkCAt7O51PopqfhNpRSkRQyIsTJlCoMrxsRcXHEAi9tB730hoM+GzqubFQOgky6szRNb17y5iL/AIqfjhC8jJ3Ywp7ITYnFTGbwZ8RIA2mbgpC8NeFN/wC5mzhC07YdlCqzNdmzALe58WvC9Wm8GFMmZ2bsQiAxOzKB2mbN3r6gXVP3VD2zvLhpsNJCMVhhK6FT9r3QSLHW2o9qKcnVNgaXUag3aw18sM+MgfLnCiaXVeoViVNrjlzFO4bDY9VEmGxsWLjI0EyAE/8AUQ2/bUjF5ph9ZhyOYoZEiWNw13kC6k8ABlGnmfKpe1I+w2dIqEr2eGIU8CCqaHyN7Gg5MNEKLfERsEx0L4RibBmOaJj5SAW9mArTI4IBBBB1BHA1Tz4sCJ3kAbDrHqGF2kPlfSx0GoNz050kWx5MNml2ae6D9pg5SQt+PcPGJtfMGhtT8fb9Bto2tFVW7+3osWhKXV0NpInFnjbow+fA1a1Npp0xk7CiiigEKqt49trhIs5Bd2OWONfFI54KP88hVm7gAkkAAXJPIVkd3EOMlbaUg7timERtAqc3PQyG3oAKeKXL4Fb6Id2LssxyGXESI+0JkJF/DGot3UF75QWFzxNP4faKllZsqYtSsckd9X15DmupYEDTXzqLju2mdI54ELo2jxS2YA6FlDAEcjoTwsa0mAwzKq9owkkAsXygG3tTSfV/36FXgirsZGP2qxuEfNF3e9GL30a/XpbTTWqXfHe5MH9lEqtO2tvuoD95rcSenOtFtjaAw8EkzaiNS1uvQe5sK4RO7SM0khu7nMx8z8hw9AKMI7ss05bcITj8S08naTM0r8i+tv7RwX2r1BemA4vYC5/ilmVr90Aj+7/xq+cIj5JGFlMRzRHs3vcSJo3oeo4aG9dJ3P3vGK/4bEhe0I0Nu7KOenJvLny6Vy5ZuR0Pn8qUuhDXKkG6sOIYag+xpZxVZGjJ2dx21s9pTG3jRDmMXDMw8Jzcip1t1sdLVXTYlgcOFLKizBHLE5nIRs1ybd0W4njpwA1sd2NrfWsNFNpdh3gOTDQ/qKkbUwKyqt1DmNs6KTYFgCBfQ6a9DXOnWGWq8ootrbLacri8N9ji0vkLcJkB8LjiVOlidRpVru5ttcXFnAKOpyyRt4o3HFT/AJ5iq3ZuGllk7aR1MgA8N7QG4LRhfvXHFjY8NLWtC27J9WlG04lYJ/TxaWsSgNg9vxJ+oJp6v5fb8C3WTaUUlHBAIIIIuCOYNFRKGY35kaQQ4FCQ2LcqxHFYlsZD8CF/NT+2FgUok0QfDBcgAUukbD8SgHlaxtpY9aY2UO22nipT4cPGkCeTN9o/6FPjT0OJYRthxDKkxBGdV7pY/wCpnGmvi115Wq3FL+yTJewsFGougORWPY5wbopAuFvqFve3l5U/tbbmHwwHbSqhPAE94+gGprOb/b4HC2ghsZmFyx4Rr1tzY8h7+vKmlLMWZizMbszG7H1NZQ3ZZnOsI3m+2+cGIwzRQiUkspLFCBYMCeOv6VhWzNZF4twoSXjYEnnbgPU1HWEg30C2Nhe9r+w6VZJKNIi3btj8cVtOnSim1a3OlspHlQ3dDULeC6XJFr2tzqMpOoPEU5mptoWY6C4I1HM2v+mtZcZZn4N19Hu9sGGgeKYuLyllIQkWIHTzvXR9l7XgxC5oZUkA45TqPUcRXBonB7vA9P8AFPYMssitGWWQeFlNiPfp5HSllpp5HjqNYOzbcwa5hM7OFtle0zoFF9G0YDqD6jpTGyjEzMkSTSwyg55JGYodLALmN2BFxcacKh7n7yDGxvBOAJQutuEi8My/MctOtSYJsS8pjikJRCBJLIigXF8yqthmJ01vYX58KnTqinkb3GkaMTYFyS2EcKpPFomuYz8AV/LXtebVHY7Twso0XERvA/my/aJ+gf4UUs+b7hj2Pfo/70M8vOXFTN7CQqv7VFaLF4gRo8jeFFLH0AvWW+jpnGzISihn72jNlF8x4mxt8KkbwtiDs7F9usYfs2t2RYgrbzAN+IppRub+oE6icZxmLkmkaWTxyHO3kTy9ALD2pEjEAAHU09KgDDW9KmlDOtlAsvx1Gv8AFUTbZJrArDuQhUaKeIpqVqUtTt38RHHiY2mQPHexB5X0vw1txtReFYOcMc2PsCSdXkF1RBfMFJLeSgWLH30qbjMQjKpSAvGotIzgh79bgkKOmnxpO3dnSq0kpnRiJDHkDguBci1hwFuQqRhIHgilKkrLEqObcVzMQVPkVy3B5gUj7jeCuw2GhRTNIC6ZssaHul2GpzEXsq3HDjccKm4TaqHjFhUHTJKP3Kag47HXWIOoYgEka6ZmJ5W5W005V6mKhXWKOQOeJaTRf7coBPufjWq+Ua64LZsBh3X+lFrrdcXYfAoWqnx+KSxSMKutmyZtfLM3eb9B5GvZttSkWJXoWCIGP5rXqpkmGdrC2g+dFWBkjZ21mw0scyn+k2Yjqv3h7i9fQUbAgEcDrpzvXzjOlwb8LV3jZjyjB4fs0V37JNHYqPCNSQpNLqLCH02V/wBIHdhgl5w4qFvYyBW/axoqJv6ZTsqbtggk0/pklfGLEXF/airaOkpxz0F1J7Xgl/R/3YZ4ucOKmX2MhZf2sK0WLw4kR428LqVPoRas5so9jtPFRHRcRGk6ebL9m/6BPhWprmn6r/0rHij55x2GaKRopPHGcjeZHP0Isfeost/EOX8V13f3dA4m08Fu3UWKnhIvIX5MOR9vTluMwfZgBjZ+DIQQynow5fOrxkuSMosRA0ZQksc3Kw099aQWsQabXDHiDb+KVgYy75SVAINmOgNvl5022rdgu6Rp8Pt92SbEvlMwZFjsq2QsGLPbrZfjVWMWYyWiZjnWz5hfNfjfrrrUFkN7efKnFU2tSbVdmt1RHB609h5FJsdPOkzRaZuVQy1joBa2rHlf/wCUWt2Eb05ZMlewJNR0XS54nWnEi5tr08qc7J2dY1RmdvCgBJPoPnwpV2C+5IwGzTiHjhU96VspA5L95vYXPwrvyIAAALACwHlWS3E3S+qAyy2M7i1hwjX8IPMnmfStfUpvoVgupl/pA70MEXObFQr7CQM37VNFebVPbbTwsQ1XDxvO/kzfZp+hf40U25xikjUm2e78xtGIccgJbCOWYDi0TWEg+ADflrSwyh1VlIKsAQRwIOor10BBBAIIsQeYNZPdiQ4OY7OkPcsXwrH70d9U/uTT1BFD1R+n2DwzXVXbW2Hh8SAJole3Akd4ehGoqxpqKdWNhxGtj0PA+lIm1lBZzffXcuDD4cyxGQWdQVLkixNjx1/WsbPGQAQPDyHTn/75V3DbuzhiMPLCTbOpAPQ8j7G1cUcMCVcZWUlWXow4iuvRnayc+rGngZYiwK868bMDroaTNDY3U2v8PhSXaVvEQehJP8Uzi7wKmqFlgRc2HU0iGG1yRbN/HKiFLkZze3Dp8KfeUgjKLk90KBe5OgA8yaEljBk85NTuHufDiYXkm7SwkKqqtYWAHlfjfnXRdk7FgwwIhjVL8SPEfUnU01uvsr6thYoTbMBdiObHU/qal4/FiNbk6ngOJPoPcfGuaUnJnRGKSJVImlVFLMQFUEkngANTSMLKWXW2YaEAg2NZfeeQ4yYbOjPcsHxTD7sd9I/7n19ADSxjbGbpDu40bSCbHOCGxbhlB4rEtxGPgS35q9rTIgAAAAAFgByAorSduzJUhVVW8exFxcWQko6nNHIvijccGH+OYq1ooJtO0ZqzL7F2qZn+rYoCLGwi914Op0zxnmptqvKpv+z37SxzEgEhyy5QTyy2vrYXvflT28GwYsWgD3V0N45UNnjbqp+XA1TRbwzYMiPaIGTguLQHs2/5g/02+INUXzen2/AvHJq41sAL3tWU3w3R7du3gyiYCzK3hkHK/Rh1+PK1rFstbCTDS5Mw0K95Dx1Iv3jrxv0qZHO6R5phdgeEYJvyHv8AAUvHAfqcM2hG8blJFMb/AIWFj7dR5i9NNJXbRtDDYn7Ngr3+46X8+BHTX0I61FTdXZ5Ith4bnW3kDbhfherfFrlEvh3wzkOHUyHso4y8pOgW5NvTl6muk7l7lmFhPiSDKPAg4R+ZPNv4rQYbG4SFcsZjQX4Rgan2GvEfEdanTTnKxRSWBtb4fxf9Km5PhdR1FdSQxtx0qt2jBmOUAlmsT0AUjifl60xLgCwL4qUZVJawOVANLXPtzNVcm8M2MJj2cBk4Ni3B7NeX2Y/1G+AFCMewzY/traxhb6rhFEmLmu1vupfjJJ0HQc6st3NiLhIsgJd2OaSRvFI54sf8chRu/sGLCIQl2dzeSVzd5G6sflwFWtCUsUjJdWFFFFIMFFFFYwUl0BBBAIOhB4GiisYzEu5wjYvgZnwjE3KqM0THzjJt7qRQNpbSh0lwseIUffw8mVj+R7D91FFPvfXIu3sePvlAP62HxURH48PIQL8e8oI5DnXh+kDZ9rdt5WyP/FqKK6dLRjqKyU9RxY0u9OFP9HC4iXpkwrgcvvMoXkOfIU9/tHaM2kOEjwy/jxEmZh+RLj91FFQk1F0l7lFbQqLc4SMHx0z4tgbhWGWJT5Rg2/7ia0yIAAAAANABwFFFI5N8jJJCqKKKUIUUUVjH/9k="/>
          <p:cNvSpPr>
            <a:spLocks noChangeAspect="1" noChangeArrowheads="1"/>
          </p:cNvSpPr>
          <p:nvPr/>
        </p:nvSpPr>
        <p:spPr bwMode="auto">
          <a:xfrm>
            <a:off x="460375" y="160337"/>
            <a:ext cx="304800" cy="304801"/>
          </a:xfrm>
          <a:prstGeom prst="rect">
            <a:avLst/>
          </a:prstGeom>
          <a:noFill/>
          <a:extLst>
            <a:ext uri="{909E8E84-426E-40DD-AFC4-6F175D3DCCD1}">
              <a14:hiddenFill xmlns=""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it-IT"/>
          </a:p>
        </p:txBody>
      </p:sp>
      <p:sp>
        <p:nvSpPr>
          <p:cNvPr id="16" name="Rettangolo 31"/>
          <p:cNvSpPr>
            <a:spLocks noChangeArrowheads="1"/>
          </p:cNvSpPr>
          <p:nvPr/>
        </p:nvSpPr>
        <p:spPr bwMode="auto">
          <a:xfrm>
            <a:off x="323528" y="1455167"/>
            <a:ext cx="8496944" cy="461665"/>
          </a:xfrm>
          <a:prstGeom prst="rect">
            <a:avLst/>
          </a:prstGeom>
          <a:solidFill>
            <a:schemeClr val="tx1">
              <a:lumMod val="65000"/>
              <a:lumOff val="35000"/>
            </a:schemeClr>
          </a:solidFill>
          <a:ln>
            <a:noFill/>
            <a:headEnd/>
            <a:tailEnd/>
          </a:ln>
        </p:spPr>
        <p:style>
          <a:lnRef idx="1">
            <a:schemeClr val="accent4"/>
          </a:lnRef>
          <a:fillRef idx="2">
            <a:schemeClr val="accent4"/>
          </a:fillRef>
          <a:effectRef idx="1">
            <a:schemeClr val="accent4"/>
          </a:effectRef>
          <a:fontRef idx="minor">
            <a:schemeClr val="dk1"/>
          </a:fontRef>
        </p:style>
        <p:txBody>
          <a:bodyPr wrap="square">
            <a:spAutoFit/>
          </a:bodyPr>
          <a:lstStyle/>
          <a:p>
            <a:pPr algn="ctr">
              <a:defRPr/>
            </a:pPr>
            <a:r>
              <a:rPr lang="it-IT" sz="2400" dirty="0" smtClean="0">
                <a:solidFill>
                  <a:srgbClr val="CC9900"/>
                </a:solidFill>
                <a:effectLst>
                  <a:outerShdw blurRad="38100" dist="38100" dir="2700000" algn="tl">
                    <a:srgbClr val="000000">
                      <a:alpha val="43137"/>
                    </a:srgbClr>
                  </a:outerShdw>
                </a:effectLst>
              </a:rPr>
              <a:t>DISTURBO BORDERLINE </a:t>
            </a:r>
            <a:r>
              <a:rPr lang="it-IT" sz="2400" dirty="0" err="1" smtClean="0">
                <a:solidFill>
                  <a:srgbClr val="CC9900"/>
                </a:solidFill>
                <a:effectLst>
                  <a:outerShdw blurRad="38100" dist="38100" dir="2700000" algn="tl">
                    <a:srgbClr val="000000">
                      <a:alpha val="43137"/>
                    </a:srgbClr>
                  </a:outerShdw>
                </a:effectLst>
              </a:rPr>
              <a:t>DI</a:t>
            </a:r>
            <a:r>
              <a:rPr lang="it-IT" sz="2400" dirty="0" smtClean="0">
                <a:solidFill>
                  <a:srgbClr val="CC9900"/>
                </a:solidFill>
                <a:effectLst>
                  <a:outerShdw blurRad="38100" dist="38100" dir="2700000" algn="tl">
                    <a:srgbClr val="000000">
                      <a:alpha val="43137"/>
                    </a:srgbClr>
                  </a:outerShdw>
                </a:effectLst>
              </a:rPr>
              <a:t> PERSONALITÀ</a:t>
            </a:r>
          </a:p>
        </p:txBody>
      </p:sp>
      <p:sp>
        <p:nvSpPr>
          <p:cNvPr id="22" name="Segnaposto numero diapositiva 1"/>
          <p:cNvSpPr txBox="1">
            <a:spLocks/>
          </p:cNvSpPr>
          <p:nvPr/>
        </p:nvSpPr>
        <p:spPr>
          <a:xfrm>
            <a:off x="6705600" y="6508750"/>
            <a:ext cx="2133600" cy="365125"/>
          </a:xfrm>
          <a:prstGeom prst="rect">
            <a:avLst/>
          </a:prstGeom>
        </p:spPr>
        <p:txBody>
          <a:bodyPr vert="horz" lIns="91440" tIns="45720" rIns="91440" bIns="45720" rtlCol="0" anchor="ctr"/>
          <a:lstStyle>
            <a:defPPr>
              <a:defRPr lang="it-IT"/>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DA05E554-F321-49FD-B832-1DAD2B0B5875}" type="slidenum">
              <a:rPr lang="it-IT" smtClean="0"/>
              <a:pPr/>
              <a:t>14</a:t>
            </a:fld>
            <a:endParaRPr lang="it-IT"/>
          </a:p>
        </p:txBody>
      </p:sp>
      <p:sp>
        <p:nvSpPr>
          <p:cNvPr id="14" name="Rettangolo 13"/>
          <p:cNvSpPr/>
          <p:nvPr/>
        </p:nvSpPr>
        <p:spPr>
          <a:xfrm>
            <a:off x="357158" y="2089299"/>
            <a:ext cx="8535322" cy="2923877"/>
          </a:xfrm>
          <a:prstGeom prst="rect">
            <a:avLst/>
          </a:prstGeom>
          <a:noFill/>
          <a:ln>
            <a:solidFill>
              <a:schemeClr val="tx1">
                <a:lumMod val="65000"/>
                <a:lumOff val="35000"/>
              </a:schemeClr>
            </a:solidFill>
          </a:ln>
        </p:spPr>
        <p:txBody>
          <a:bodyPr wrap="square">
            <a:spAutoFit/>
          </a:bodyPr>
          <a:lstStyle/>
          <a:p>
            <a:pPr marL="39914" indent="-39914">
              <a:buSzPct val="70000"/>
              <a:buFont typeface="Wingdings" pitchFamily="2" charset="2"/>
              <a:buChar char="Ø"/>
            </a:pPr>
            <a:endParaRPr lang="it-IT" sz="2300" dirty="0" smtClean="0">
              <a:solidFill>
                <a:schemeClr val="bg2">
                  <a:lumMod val="90000"/>
                </a:schemeClr>
              </a:solidFill>
            </a:endParaRPr>
          </a:p>
          <a:p>
            <a:pPr marL="39914" indent="-39914">
              <a:buSzPct val="70000"/>
              <a:buFont typeface="Wingdings" pitchFamily="2" charset="2"/>
              <a:buChar char="Ø"/>
            </a:pPr>
            <a:r>
              <a:rPr lang="it-IT" sz="2300" dirty="0" smtClean="0">
                <a:solidFill>
                  <a:schemeClr val="bg2">
                    <a:lumMod val="90000"/>
                  </a:schemeClr>
                </a:solidFill>
                <a:cs typeface="Calibri" pitchFamily="34" charset="0"/>
              </a:rPr>
              <a:t>Difese primitive</a:t>
            </a:r>
          </a:p>
          <a:p>
            <a:pPr marL="39914" indent="-39914">
              <a:buSzPct val="70000"/>
              <a:buFont typeface="Wingdings" pitchFamily="2" charset="2"/>
              <a:buChar char="Ø"/>
            </a:pPr>
            <a:r>
              <a:rPr lang="it-IT" sz="2300" dirty="0" smtClean="0">
                <a:solidFill>
                  <a:schemeClr val="bg2">
                    <a:lumMod val="90000"/>
                  </a:schemeClr>
                </a:solidFill>
                <a:cs typeface="Calibri" pitchFamily="34" charset="0"/>
              </a:rPr>
              <a:t>Fragilità dell’Io nella gestione degli affetti</a:t>
            </a:r>
          </a:p>
          <a:p>
            <a:pPr marL="39914" indent="-39914">
              <a:buSzPct val="70000"/>
              <a:buFont typeface="Wingdings" pitchFamily="2" charset="2"/>
              <a:buChar char="Ø"/>
            </a:pPr>
            <a:r>
              <a:rPr lang="it-IT" sz="2300" dirty="0" smtClean="0">
                <a:solidFill>
                  <a:schemeClr val="bg2">
                    <a:lumMod val="90000"/>
                  </a:schemeClr>
                </a:solidFill>
                <a:cs typeface="Calibri" pitchFamily="34" charset="0"/>
              </a:rPr>
              <a:t>Deficit delle funzioni meta cognitive</a:t>
            </a:r>
          </a:p>
          <a:p>
            <a:pPr marL="39914" indent="-39914">
              <a:buSzPct val="70000"/>
              <a:buFont typeface="Wingdings" pitchFamily="2" charset="2"/>
              <a:buChar char="Ø"/>
            </a:pPr>
            <a:r>
              <a:rPr lang="it-IT" sz="2300" dirty="0" smtClean="0">
                <a:solidFill>
                  <a:schemeClr val="bg2">
                    <a:lumMod val="90000"/>
                  </a:schemeClr>
                </a:solidFill>
                <a:cs typeface="Calibri" pitchFamily="34" charset="0"/>
              </a:rPr>
              <a:t>Rappresentazione molteplice e incoerente di sé e dell’altro</a:t>
            </a:r>
          </a:p>
          <a:p>
            <a:pPr marL="39914" indent="-39914">
              <a:buSzPct val="70000"/>
              <a:buFont typeface="Wingdings" pitchFamily="2" charset="2"/>
              <a:buChar char="Ø"/>
            </a:pPr>
            <a:endParaRPr lang="it-IT" sz="2300" dirty="0" smtClean="0">
              <a:solidFill>
                <a:schemeClr val="bg2">
                  <a:lumMod val="90000"/>
                </a:schemeClr>
              </a:solidFill>
              <a:cs typeface="Calibri" pitchFamily="34" charset="0"/>
            </a:endParaRPr>
          </a:p>
          <a:p>
            <a:pPr>
              <a:buFont typeface="Wingdings" pitchFamily="2" charset="2"/>
              <a:buChar char="ü"/>
            </a:pPr>
            <a:endParaRPr lang="it-IT" sz="2300" dirty="0" smtClean="0">
              <a:solidFill>
                <a:schemeClr val="bg2">
                  <a:lumMod val="90000"/>
                </a:schemeClr>
              </a:solidFill>
              <a:cs typeface="Calibri" pitchFamily="34" charset="0"/>
            </a:endParaRPr>
          </a:p>
          <a:p>
            <a:pPr>
              <a:buFont typeface="Wingdings" pitchFamily="2" charset="2"/>
              <a:buChar char="ü"/>
            </a:pPr>
            <a:endParaRPr lang="it-IT" sz="2300" dirty="0">
              <a:solidFill>
                <a:schemeClr val="bg2">
                  <a:lumMod val="90000"/>
                </a:schemeClr>
              </a:solidFill>
              <a:cs typeface="Calibri" pitchFamily="34" charset="0"/>
            </a:endParaRPr>
          </a:p>
        </p:txBody>
      </p:sp>
      <p:sp>
        <p:nvSpPr>
          <p:cNvPr id="19" name="CasellaDiTesto 18"/>
          <p:cNvSpPr txBox="1"/>
          <p:nvPr/>
        </p:nvSpPr>
        <p:spPr>
          <a:xfrm>
            <a:off x="323528" y="908720"/>
            <a:ext cx="8496944" cy="461665"/>
          </a:xfrm>
          <a:prstGeom prst="rect">
            <a:avLst/>
          </a:prstGeom>
          <a:solidFill>
            <a:srgbClr val="CC9900"/>
          </a:solidFill>
          <a:ln>
            <a:noFill/>
          </a:ln>
        </p:spPr>
        <p:txBody>
          <a:bodyPr wrap="square" rtlCol="0">
            <a:spAutoFit/>
          </a:bodyPr>
          <a:lstStyle/>
          <a:p>
            <a:pPr algn="ctr"/>
            <a:r>
              <a:rPr lang="it-IT" sz="2400" dirty="0" smtClean="0">
                <a:solidFill>
                  <a:schemeClr val="bg2">
                    <a:lumMod val="90000"/>
                  </a:schemeClr>
                </a:solidFill>
                <a:effectLst>
                  <a:outerShdw blurRad="38100" dist="38100" dir="2700000" algn="tl">
                    <a:srgbClr val="000000">
                      <a:alpha val="43137"/>
                    </a:srgbClr>
                  </a:outerShdw>
                </a:effectLst>
              </a:rPr>
              <a:t>1° FASE:   VALUTAZIONE DELLA MADRE</a:t>
            </a:r>
          </a:p>
        </p:txBody>
      </p:sp>
    </p:spTree>
    <p:extLst>
      <p:ext uri="{BB962C8B-B14F-4D97-AF65-F5344CB8AC3E}">
        <p14:creationId xmlns="" xmlns:p14="http://schemas.microsoft.com/office/powerpoint/2010/main" val="393055235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ttangolo 6"/>
          <p:cNvSpPr/>
          <p:nvPr/>
        </p:nvSpPr>
        <p:spPr>
          <a:xfrm>
            <a:off x="-15774" y="10061"/>
            <a:ext cx="5580112" cy="457200"/>
          </a:xfrm>
          <a:prstGeom prst="rect">
            <a:avLst/>
          </a:prstGeom>
          <a:solidFill>
            <a:srgbClr val="CC9900">
              <a:alpha val="51000"/>
            </a:srgbClr>
          </a:solidFill>
          <a:ln>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0" name="Rettangolo 9"/>
          <p:cNvSpPr/>
          <p:nvPr/>
        </p:nvSpPr>
        <p:spPr>
          <a:xfrm>
            <a:off x="5539894" y="467172"/>
            <a:ext cx="3604105" cy="228600"/>
          </a:xfrm>
          <a:prstGeom prst="rect">
            <a:avLst/>
          </a:prstGeom>
          <a:solidFill>
            <a:schemeClr val="bg2">
              <a:lumMod val="90000"/>
            </a:schemeClr>
          </a:solidFill>
          <a:ln>
            <a:solidFill>
              <a:srgbClr val="CC99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1" name="CasellaDiTesto 10"/>
          <p:cNvSpPr txBox="1"/>
          <p:nvPr/>
        </p:nvSpPr>
        <p:spPr>
          <a:xfrm>
            <a:off x="6656655" y="10061"/>
            <a:ext cx="939681" cy="461665"/>
          </a:xfrm>
          <a:prstGeom prst="rect">
            <a:avLst/>
          </a:prstGeom>
          <a:noFill/>
        </p:spPr>
        <p:txBody>
          <a:bodyPr wrap="none" rtlCol="0">
            <a:spAutoFit/>
          </a:bodyPr>
          <a:lstStyle/>
          <a:p>
            <a:r>
              <a:rPr lang="it-IT" sz="2400" dirty="0" smtClean="0">
                <a:solidFill>
                  <a:srgbClr val="CC9900"/>
                </a:solidFill>
                <a:effectLst>
                  <a:outerShdw blurRad="60007" dist="310007" dir="7680000" sy="30000" kx="1300200" algn="ctr" rotWithShape="0">
                    <a:prstClr val="black">
                      <a:alpha val="32000"/>
                    </a:prstClr>
                  </a:outerShdw>
                </a:effectLst>
              </a:rPr>
              <a:t>CASO </a:t>
            </a:r>
            <a:endParaRPr lang="it-IT" sz="2400" dirty="0">
              <a:solidFill>
                <a:srgbClr val="CC9900"/>
              </a:solidFill>
              <a:effectLst>
                <a:outerShdw blurRad="60007" dist="310007" dir="7680000" sy="30000" kx="1300200" algn="ctr" rotWithShape="0">
                  <a:prstClr val="black">
                    <a:alpha val="32000"/>
                  </a:prstClr>
                </a:outerShdw>
              </a:effectLst>
            </a:endParaRPr>
          </a:p>
        </p:txBody>
      </p:sp>
      <p:cxnSp>
        <p:nvCxnSpPr>
          <p:cNvPr id="13" name="Connettore 1 12"/>
          <p:cNvCxnSpPr/>
          <p:nvPr/>
        </p:nvCxnSpPr>
        <p:spPr>
          <a:xfrm>
            <a:off x="1979712" y="6453336"/>
            <a:ext cx="4752528" cy="0"/>
          </a:xfrm>
          <a:prstGeom prst="line">
            <a:avLst/>
          </a:prstGeom>
          <a:ln>
            <a:solidFill>
              <a:srgbClr val="CC9900"/>
            </a:solidFill>
          </a:ln>
        </p:spPr>
        <p:style>
          <a:lnRef idx="1">
            <a:schemeClr val="accent1"/>
          </a:lnRef>
          <a:fillRef idx="0">
            <a:schemeClr val="accent1"/>
          </a:fillRef>
          <a:effectRef idx="0">
            <a:schemeClr val="accent1"/>
          </a:effectRef>
          <a:fontRef idx="minor">
            <a:schemeClr val="tx1"/>
          </a:fontRef>
        </p:style>
      </p:cxnSp>
      <p:sp>
        <p:nvSpPr>
          <p:cNvPr id="17" name="Segnaposto numero diapositiva 16"/>
          <p:cNvSpPr>
            <a:spLocks noGrp="1"/>
          </p:cNvSpPr>
          <p:nvPr>
            <p:ph type="sldNum" sz="quarter" idx="12"/>
          </p:nvPr>
        </p:nvSpPr>
        <p:spPr/>
        <p:txBody>
          <a:bodyPr/>
          <a:lstStyle/>
          <a:p>
            <a:fld id="{DA05E554-F321-49FD-B832-1DAD2B0B5875}" type="slidenum">
              <a:rPr lang="it-IT" smtClean="0"/>
              <a:pPr/>
              <a:t>15</a:t>
            </a:fld>
            <a:endParaRPr lang="it-IT"/>
          </a:p>
        </p:txBody>
      </p:sp>
      <p:sp>
        <p:nvSpPr>
          <p:cNvPr id="18" name="Rettangolo 17"/>
          <p:cNvSpPr/>
          <p:nvPr/>
        </p:nvSpPr>
        <p:spPr>
          <a:xfrm>
            <a:off x="2054234" y="6453336"/>
            <a:ext cx="4572000" cy="430887"/>
          </a:xfrm>
          <a:prstGeom prst="rect">
            <a:avLst/>
          </a:prstGeom>
        </p:spPr>
        <p:txBody>
          <a:bodyPr>
            <a:spAutoFit/>
          </a:bodyPr>
          <a:lstStyle/>
          <a:p>
            <a:pPr algn="ctr"/>
            <a:r>
              <a:rPr lang="it-IT" sz="1100" b="1" i="1" dirty="0" smtClean="0">
                <a:solidFill>
                  <a:schemeClr val="bg2">
                    <a:lumMod val="75000"/>
                  </a:schemeClr>
                </a:solidFill>
              </a:rPr>
              <a:t>«La </a:t>
            </a:r>
            <a:r>
              <a:rPr lang="it-IT" sz="1100" b="1" i="1" dirty="0">
                <a:solidFill>
                  <a:schemeClr val="bg2">
                    <a:lumMod val="75000"/>
                  </a:schemeClr>
                </a:solidFill>
              </a:rPr>
              <a:t>violenza famigliare davanti ai </a:t>
            </a:r>
            <a:r>
              <a:rPr lang="it-IT" sz="1100" b="1" i="1" dirty="0" smtClean="0">
                <a:solidFill>
                  <a:schemeClr val="bg2">
                    <a:lumMod val="75000"/>
                  </a:schemeClr>
                </a:solidFill>
              </a:rPr>
              <a:t>bambini» </a:t>
            </a:r>
          </a:p>
          <a:p>
            <a:pPr algn="ctr"/>
            <a:r>
              <a:rPr lang="it-IT" sz="1100" b="1" i="1" dirty="0" smtClean="0">
                <a:solidFill>
                  <a:schemeClr val="bg2">
                    <a:lumMod val="75000"/>
                  </a:schemeClr>
                </a:solidFill>
              </a:rPr>
              <a:t>Ferrara 10 ottobre 2014</a:t>
            </a:r>
            <a:endParaRPr lang="it-IT" sz="1100" b="1" i="1" dirty="0">
              <a:solidFill>
                <a:schemeClr val="bg2">
                  <a:lumMod val="75000"/>
                </a:schemeClr>
              </a:solidFill>
            </a:endParaRPr>
          </a:p>
        </p:txBody>
      </p:sp>
      <p:sp>
        <p:nvSpPr>
          <p:cNvPr id="3" name="AutoShape 2" descr="data:image/jpeg;base64,/9j/4AAQSkZJRgABAQAAAQABAAD/2wCEAAkGBxQTEhQTExQVFhUWFyAaGRgXGBggHRseHhsfGyEjHiAjHCghHx8lIR0ZIz0iJiksLzIuHx80PDMsNyktLisBCgoKDg0OGxAQGzcmICYsLCwsLC8vLy80LywsLCwsNS8sLC8sLCwsLCwsLC8sLCwsLCwsLC8sNCwsLCw0LDQ3LP/AABEIAHgAeAMBIgACEQEDEQH/xAAcAAABBQEBAQAAAAAAAAAAAAAAAgMEBQYHAQj/xAA+EAACAQIDBQYCCQMBCQAAAAABAgMAEQQSIQUGMUFREyIyYXGBkcEHFCNCUoKhorEzctFDFRYkc4OS4vDx/8QAGAEAAwEBAAAAAAAAAAAAAAAAAQIDAAT/xAAoEQACAgEDAwIHAQAAAAAAAAAAAQIRIQMSMUFRYTKREyJxsdHh8IH/2gAMAwEAAhEDEQA/AO40UUVjBSXcAEkgAakngKrN4NvRYRAXuzubRxILvI3RR8+Aqgl2PLiR220iSijMuDiuVAHN7aysNOVh0p4wvL4FcuxMl3xEjFMDC+LYGxZTliU+chFvZQaYnw+PexxGNhwqngkCAt7O51PopqfhNpRSkRQyIsTJlCoMrxsRcXHEAi9tB730hoM+GzqubFQOgky6szRNb17y5iL/AIqfjhC8jJ3Ywp7ITYnFTGbwZ8RIA2mbgpC8NeFN/wC5mzhC07YdlCqzNdmzALe58WvC9Wm8GFMmZ2bsQiAxOzKB2mbN3r6gXVP3VD2zvLhpsNJCMVhhK6FT9r3QSLHW2o9qKcnVNgaXUag3aw18sM+MgfLnCiaXVeoViVNrjlzFO4bDY9VEmGxsWLjI0EyAE/8AUQ2/bUjF5ph9ZhyOYoZEiWNw13kC6k8ABlGnmfKpe1I+w2dIqEr2eGIU8CCqaHyN7Gg5MNEKLfERsEx0L4RibBmOaJj5SAW9mArTI4IBBBB1BHA1Tz4sCJ3kAbDrHqGF2kPlfSx0GoNz050kWx5MNml2ae6D9pg5SQt+PcPGJtfMGhtT8fb9Bto2tFVW7+3osWhKXV0NpInFnjbow+fA1a1Npp0xk7CiiigEKqt49trhIs5Bd2OWONfFI54KP88hVm7gAkkAAXJPIVkd3EOMlbaUg7timERtAqc3PQyG3oAKeKXL4Fb6Id2LssxyGXESI+0JkJF/DGot3UF75QWFzxNP4faKllZsqYtSsckd9X15DmupYEDTXzqLju2mdI54ELo2jxS2YA6FlDAEcjoTwsa0mAwzKq9owkkAsXygG3tTSfV/36FXgirsZGP2qxuEfNF3e9GL30a/XpbTTWqXfHe5MH9lEqtO2tvuoD95rcSenOtFtjaAw8EkzaiNS1uvQe5sK4RO7SM0khu7nMx8z8hw9AKMI7ss05bcITj8S08naTM0r8i+tv7RwX2r1BemA4vYC5/ilmVr90Aj+7/xq+cIj5JGFlMRzRHs3vcSJo3oeo4aG9dJ3P3vGK/4bEhe0I0Nu7KOenJvLny6Vy5ZuR0Pn8qUuhDXKkG6sOIYag+xpZxVZGjJ2dx21s9pTG3jRDmMXDMw8Jzcip1t1sdLVXTYlgcOFLKizBHLE5nIRs1ybd0W4njpwA1sd2NrfWsNFNpdh3gOTDQ/qKkbUwKyqt1DmNs6KTYFgCBfQ6a9DXOnWGWq8ootrbLacri8N9ji0vkLcJkB8LjiVOlidRpVru5ttcXFnAKOpyyRt4o3HFT/AJ5iq3ZuGllk7aR1MgA8N7QG4LRhfvXHFjY8NLWtC27J9WlG04lYJ/TxaWsSgNg9vxJ+oJp6v5fb8C3WTaUUlHBAIIIIuCOYNFRKGY35kaQQ4FCQ2LcqxHFYlsZD8CF/NT+2FgUok0QfDBcgAUukbD8SgHlaxtpY9aY2UO22nipT4cPGkCeTN9o/6FPjT0OJYRthxDKkxBGdV7pY/wCpnGmvi115Wq3FL+yTJewsFGougORWPY5wbopAuFvqFve3l5U/tbbmHwwHbSqhPAE94+gGprOb/b4HC2ghsZmFyx4Rr1tzY8h7+vKmlLMWZizMbszG7H1NZQ3ZZnOsI3m+2+cGIwzRQiUkspLFCBYMCeOv6VhWzNZF4twoSXjYEnnbgPU1HWEg30C2Nhe9r+w6VZJKNIi3btj8cVtOnSim1a3OlspHlQ3dDULeC6XJFr2tzqMpOoPEU5mptoWY6C4I1HM2v+mtZcZZn4N19Hu9sGGgeKYuLyllIQkWIHTzvXR9l7XgxC5oZUkA45TqPUcRXBonB7vA9P8AFPYMssitGWWQeFlNiPfp5HSllpp5HjqNYOzbcwa5hM7OFtle0zoFF9G0YDqD6jpTGyjEzMkSTSwyg55JGYodLALmN2BFxcacKh7n7yDGxvBOAJQutuEi8My/MctOtSYJsS8pjikJRCBJLIigXF8yqthmJ01vYX58KnTqinkb3GkaMTYFyS2EcKpPFomuYz8AV/LXtebVHY7Twso0XERvA/my/aJ+gf4UUs+b7hj2Pfo/70M8vOXFTN7CQqv7VFaLF4gRo8jeFFLH0AvWW+jpnGzISihn72jNlF8x4mxt8KkbwtiDs7F9usYfs2t2RYgrbzAN+IppRub+oE6icZxmLkmkaWTxyHO3kTy9ALD2pEjEAAHU09KgDDW9KmlDOtlAsvx1Gv8AFUTbZJrArDuQhUaKeIpqVqUtTt38RHHiY2mQPHexB5X0vw1txtReFYOcMc2PsCSdXkF1RBfMFJLeSgWLH30qbjMQjKpSAvGotIzgh79bgkKOmnxpO3dnSq0kpnRiJDHkDguBci1hwFuQqRhIHgilKkrLEqObcVzMQVPkVy3B5gUj7jeCuw2GhRTNIC6ZssaHul2GpzEXsq3HDjccKm4TaqHjFhUHTJKP3Kag47HXWIOoYgEka6ZmJ5W5W005V6mKhXWKOQOeJaTRf7coBPufjWq+Ua64LZsBh3X+lFrrdcXYfAoWqnx+KSxSMKutmyZtfLM3eb9B5GvZttSkWJXoWCIGP5rXqpkmGdrC2g+dFWBkjZ21mw0scyn+k2Yjqv3h7i9fQUbAgEcDrpzvXzjOlwb8LV3jZjyjB4fs0V37JNHYqPCNSQpNLqLCH02V/wBIHdhgl5w4qFvYyBW/axoqJv6ZTsqbtggk0/pklfGLEXF/airaOkpxz0F1J7Xgl/R/3YZ4ucOKmX2MhZf2sK0WLw4kR428LqVPoRas5so9jtPFRHRcRGk6ebL9m/6BPhWprmn6r/0rHij55x2GaKRopPHGcjeZHP0Isfeost/EOX8V13f3dA4m08Fu3UWKnhIvIX5MOR9vTluMwfZgBjZ+DIQQynow5fOrxkuSMosRA0ZQksc3Kw099aQWsQabXDHiDb+KVgYy75SVAINmOgNvl5022rdgu6Rp8Pt92SbEvlMwZFjsq2QsGLPbrZfjVWMWYyWiZjnWz5hfNfjfrrrUFkN7efKnFU2tSbVdmt1RHB609h5FJsdPOkzRaZuVQy1joBa2rHlf/wCUWt2Eb05ZMlewJNR0XS54nWnEi5tr08qc7J2dY1RmdvCgBJPoPnwpV2C+5IwGzTiHjhU96VspA5L95vYXPwrvyIAAALACwHlWS3E3S+qAyy2M7i1hwjX8IPMnmfStfUpvoVgupl/pA70MEXObFQr7CQM37VNFebVPbbTwsQ1XDxvO/kzfZp+hf40U25xikjUm2e78xtGIccgJbCOWYDi0TWEg+ADflrSwyh1VlIKsAQRwIOor10BBBAIIsQeYNZPdiQ4OY7OkPcsXwrH70d9U/uTT1BFD1R+n2DwzXVXbW2Hh8SAJole3Akd4ehGoqxpqKdWNhxGtj0PA+lIm1lBZzffXcuDD4cyxGQWdQVLkixNjx1/WsbPGQAQPDyHTn/75V3DbuzhiMPLCTbOpAPQ8j7G1cUcMCVcZWUlWXow4iuvRnayc+rGngZYiwK868bMDroaTNDY3U2v8PhSXaVvEQehJP8Uzi7wKmqFlgRc2HU0iGG1yRbN/HKiFLkZze3Dp8KfeUgjKLk90KBe5OgA8yaEljBk85NTuHufDiYXkm7SwkKqqtYWAHlfjfnXRdk7FgwwIhjVL8SPEfUnU01uvsr6thYoTbMBdiObHU/qal4/FiNbk6ngOJPoPcfGuaUnJnRGKSJVImlVFLMQFUEkngANTSMLKWXW2YaEAg2NZfeeQ4yYbOjPcsHxTD7sd9I/7n19ADSxjbGbpDu40bSCbHOCGxbhlB4rEtxGPgS35q9rTIgAAAAAFgByAorSduzJUhVVW8exFxcWQko6nNHIvijccGH+OYq1ooJtO0ZqzL7F2qZn+rYoCLGwi914Op0zxnmptqvKpv+z37SxzEgEhyy5QTyy2vrYXvflT28GwYsWgD3V0N45UNnjbqp+XA1TRbwzYMiPaIGTguLQHs2/5g/02+INUXzen2/AvHJq41sAL3tWU3w3R7du3gyiYCzK3hkHK/Rh1+PK1rFstbCTDS5Mw0K95Dx1Iv3jrxv0qZHO6R5phdgeEYJvyHv8AAUvHAfqcM2hG8blJFMb/AIWFj7dR5i9NNJXbRtDDYn7Ngr3+46X8+BHTX0I61FTdXZ5Ith4bnW3kDbhfherfFrlEvh3wzkOHUyHso4y8pOgW5NvTl6muk7l7lmFhPiSDKPAg4R+ZPNv4rQYbG4SFcsZjQX4Rgan2GvEfEdanTTnKxRSWBtb4fxf9Km5PhdR1FdSQxtx0qt2jBmOUAlmsT0AUjifl60xLgCwL4qUZVJawOVANLXPtzNVcm8M2MJj2cBk4Ni3B7NeX2Y/1G+AFCMewzY/traxhb6rhFEmLmu1vupfjJJ0HQc6st3NiLhIsgJd2OaSRvFI54sf8chRu/sGLCIQl2dzeSVzd5G6sflwFWtCUsUjJdWFFFFIMFFFFYwUl0BBBAIOhB4GiisYzEu5wjYvgZnwjE3KqM0THzjJt7qRQNpbSh0lwseIUffw8mVj+R7D91FFPvfXIu3sePvlAP62HxURH48PIQL8e8oI5DnXh+kDZ9rdt5WyP/FqKK6dLRjqKyU9RxY0u9OFP9HC4iXpkwrgcvvMoXkOfIU9/tHaM2kOEjwy/jxEmZh+RLj91FFQk1F0l7lFbQqLc4SMHx0z4tgbhWGWJT5Rg2/7ia0yIAAAAANABwFFFI5N8jJJCqKKKUIUUUVjH/9k="/>
          <p:cNvSpPr>
            <a:spLocks noChangeAspect="1" noChangeArrowheads="1"/>
          </p:cNvSpPr>
          <p:nvPr/>
        </p:nvSpPr>
        <p:spPr bwMode="auto">
          <a:xfrm>
            <a:off x="155575" y="-144463"/>
            <a:ext cx="304800" cy="304801"/>
          </a:xfrm>
          <a:prstGeom prst="rect">
            <a:avLst/>
          </a:prstGeom>
          <a:noFill/>
          <a:extLst>
            <a:ext uri="{909E8E84-426E-40DD-AFC4-6F175D3DCCD1}">
              <a14:hiddenFill xmlns=""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it-IT"/>
          </a:p>
        </p:txBody>
      </p:sp>
      <p:sp>
        <p:nvSpPr>
          <p:cNvPr id="4" name="AutoShape 4" descr="data:image/jpeg;base64,/9j/4AAQSkZJRgABAQAAAQABAAD/2wCEAAkGBxQTEhQTExQVFhUWFyAaGRgXGBggHRseHhsfGyEjHiAjHCghHx8lIR0ZIz0iJiksLzIuHx80PDMsNyktLisBCgoKDg0OGxAQGzcmICYsLCwsLC8vLy80LywsLCwsNS8sLC8sLCwsLCwsLC8sLCwsLCwsLC8sNCwsLCw0LDQ3LP/AABEIAHgAeAMBIgACEQEDEQH/xAAcAAABBQEBAQAAAAAAAAAAAAAAAgMEBQYHAQj/xAA+EAACAQIDBQYCCQMBCQAAAAABAgMAEQQSIQUGMUFREyIyYXGBkcEHFCNCUoKhorEzctFDFRYkc4OS4vDx/8QAGAEAAwEBAAAAAAAAAAAAAAAAAQIDAAT/xAAoEQACAgEDAwIHAQAAAAAAAAAAAQIRIQMSMUFRYTKREyJxsdHh8IH/2gAMAwEAAhEDEQA/AO40UUVjBSXcAEkgAakngKrN4NvRYRAXuzubRxILvI3RR8+Aqgl2PLiR220iSijMuDiuVAHN7aysNOVh0p4wvL4FcuxMl3xEjFMDC+LYGxZTliU+chFvZQaYnw+PexxGNhwqngkCAt7O51PopqfhNpRSkRQyIsTJlCoMrxsRcXHEAi9tB730hoM+GzqubFQOgky6szRNb17y5iL/AIqfjhC8jJ3Ywp7ITYnFTGbwZ8RIA2mbgpC8NeFN/wC5mzhC07YdlCqzNdmzALe58WvC9Wm8GFMmZ2bsQiAxOzKB2mbN3r6gXVP3VD2zvLhpsNJCMVhhK6FT9r3QSLHW2o9qKcnVNgaXUag3aw18sM+MgfLnCiaXVeoViVNrjlzFO4bDY9VEmGxsWLjI0EyAE/8AUQ2/bUjF5ph9ZhyOYoZEiWNw13kC6k8ABlGnmfKpe1I+w2dIqEr2eGIU8CCqaHyN7Gg5MNEKLfERsEx0L4RibBmOaJj5SAW9mArTI4IBBBB1BHA1Tz4sCJ3kAbDrHqGF2kPlfSx0GoNz050kWx5MNml2ae6D9pg5SQt+PcPGJtfMGhtT8fb9Bto2tFVW7+3osWhKXV0NpInFnjbow+fA1a1Npp0xk7CiiigEKqt49trhIs5Bd2OWONfFI54KP88hVm7gAkkAAXJPIVkd3EOMlbaUg7timERtAqc3PQyG3oAKeKXL4Fb6Id2LssxyGXESI+0JkJF/DGot3UF75QWFzxNP4faKllZsqYtSsckd9X15DmupYEDTXzqLju2mdI54ELo2jxS2YA6FlDAEcjoTwsa0mAwzKq9owkkAsXygG3tTSfV/36FXgirsZGP2qxuEfNF3e9GL30a/XpbTTWqXfHe5MH9lEqtO2tvuoD95rcSenOtFtjaAw8EkzaiNS1uvQe5sK4RO7SM0khu7nMx8z8hw9AKMI7ss05bcITj8S08naTM0r8i+tv7RwX2r1BemA4vYC5/ilmVr90Aj+7/xq+cIj5JGFlMRzRHs3vcSJo3oeo4aG9dJ3P3vGK/4bEhe0I0Nu7KOenJvLny6Vy5ZuR0Pn8qUuhDXKkG6sOIYag+xpZxVZGjJ2dx21s9pTG3jRDmMXDMw8Jzcip1t1sdLVXTYlgcOFLKizBHLE5nIRs1ybd0W4njpwA1sd2NrfWsNFNpdh3gOTDQ/qKkbUwKyqt1DmNs6KTYFgCBfQ6a9DXOnWGWq8ootrbLacri8N9ji0vkLcJkB8LjiVOlidRpVru5ttcXFnAKOpyyRt4o3HFT/AJ5iq3ZuGllk7aR1MgA8N7QG4LRhfvXHFjY8NLWtC27J9WlG04lYJ/TxaWsSgNg9vxJ+oJp6v5fb8C3WTaUUlHBAIIIIuCOYNFRKGY35kaQQ4FCQ2LcqxHFYlsZD8CF/NT+2FgUok0QfDBcgAUukbD8SgHlaxtpY9aY2UO22nipT4cPGkCeTN9o/6FPjT0OJYRthxDKkxBGdV7pY/wCpnGmvi115Wq3FL+yTJewsFGougORWPY5wbopAuFvqFve3l5U/tbbmHwwHbSqhPAE94+gGprOb/b4HC2ghsZmFyx4Rr1tzY8h7+vKmlLMWZizMbszG7H1NZQ3ZZnOsI3m+2+cGIwzRQiUkspLFCBYMCeOv6VhWzNZF4twoSXjYEnnbgPU1HWEg30C2Nhe9r+w6VZJKNIi3btj8cVtOnSim1a3OlspHlQ3dDULeC6XJFr2tzqMpOoPEU5mptoWY6C4I1HM2v+mtZcZZn4N19Hu9sGGgeKYuLyllIQkWIHTzvXR9l7XgxC5oZUkA45TqPUcRXBonB7vA9P8AFPYMssitGWWQeFlNiPfp5HSllpp5HjqNYOzbcwa5hM7OFtle0zoFF9G0YDqD6jpTGyjEzMkSTSwyg55JGYodLALmN2BFxcacKh7n7yDGxvBOAJQutuEi8My/MctOtSYJsS8pjikJRCBJLIigXF8yqthmJ01vYX58KnTqinkb3GkaMTYFyS2EcKpPFomuYz8AV/LXtebVHY7Twso0XERvA/my/aJ+gf4UUs+b7hj2Pfo/70M8vOXFTN7CQqv7VFaLF4gRo8jeFFLH0AvWW+jpnGzISihn72jNlF8x4mxt8KkbwtiDs7F9usYfs2t2RYgrbzAN+IppRub+oE6icZxmLkmkaWTxyHO3kTy9ALD2pEjEAAHU09KgDDW9KmlDOtlAsvx1Gv8AFUTbZJrArDuQhUaKeIpqVqUtTt38RHHiY2mQPHexB5X0vw1txtReFYOcMc2PsCSdXkF1RBfMFJLeSgWLH30qbjMQjKpSAvGotIzgh79bgkKOmnxpO3dnSq0kpnRiJDHkDguBci1hwFuQqRhIHgilKkrLEqObcVzMQVPkVy3B5gUj7jeCuw2GhRTNIC6ZssaHul2GpzEXsq3HDjccKm4TaqHjFhUHTJKP3Kag47HXWIOoYgEka6ZmJ5W5W005V6mKhXWKOQOeJaTRf7coBPufjWq+Ua64LZsBh3X+lFrrdcXYfAoWqnx+KSxSMKutmyZtfLM3eb9B5GvZttSkWJXoWCIGP5rXqpkmGdrC2g+dFWBkjZ21mw0scyn+k2Yjqv3h7i9fQUbAgEcDrpzvXzjOlwb8LV3jZjyjB4fs0V37JNHYqPCNSQpNLqLCH02V/wBIHdhgl5w4qFvYyBW/axoqJv6ZTsqbtggk0/pklfGLEXF/airaOkpxz0F1J7Xgl/R/3YZ4ucOKmX2MhZf2sK0WLw4kR428LqVPoRas5so9jtPFRHRcRGk6ebL9m/6BPhWprmn6r/0rHij55x2GaKRopPHGcjeZHP0Isfeost/EOX8V13f3dA4m08Fu3UWKnhIvIX5MOR9vTluMwfZgBjZ+DIQQynow5fOrxkuSMosRA0ZQksc3Kw099aQWsQabXDHiDb+KVgYy75SVAINmOgNvl5022rdgu6Rp8Pt92SbEvlMwZFjsq2QsGLPbrZfjVWMWYyWiZjnWz5hfNfjfrrrUFkN7efKnFU2tSbVdmt1RHB609h5FJsdPOkzRaZuVQy1joBa2rHlf/wCUWt2Eb05ZMlewJNR0XS54nWnEi5tr08qc7J2dY1RmdvCgBJPoPnwpV2C+5IwGzTiHjhU96VspA5L95vYXPwrvyIAAALACwHlWS3E3S+qAyy2M7i1hwjX8IPMnmfStfUpvoVgupl/pA70MEXObFQr7CQM37VNFebVPbbTwsQ1XDxvO/kzfZp+hf40U25xikjUm2e78xtGIccgJbCOWYDi0TWEg+ADflrSwyh1VlIKsAQRwIOor10BBBAIIsQeYNZPdiQ4OY7OkPcsXwrH70d9U/uTT1BFD1R+n2DwzXVXbW2Hh8SAJole3Akd4ehGoqxpqKdWNhxGtj0PA+lIm1lBZzffXcuDD4cyxGQWdQVLkixNjx1/WsbPGQAQPDyHTn/75V3DbuzhiMPLCTbOpAPQ8j7G1cUcMCVcZWUlWXow4iuvRnayc+rGngZYiwK868bMDroaTNDY3U2v8PhSXaVvEQehJP8Uzi7wKmqFlgRc2HU0iGG1yRbN/HKiFLkZze3Dp8KfeUgjKLk90KBe5OgA8yaEljBk85NTuHufDiYXkm7SwkKqqtYWAHlfjfnXRdk7FgwwIhjVL8SPEfUnU01uvsr6thYoTbMBdiObHU/qal4/FiNbk6ngOJPoPcfGuaUnJnRGKSJVImlVFLMQFUEkngANTSMLKWXW2YaEAg2NZfeeQ4yYbOjPcsHxTD7sd9I/7n19ADSxjbGbpDu40bSCbHOCGxbhlB4rEtxGPgS35q9rTIgAAAAAFgByAorSduzJUhVVW8exFxcWQko6nNHIvijccGH+OYq1ooJtO0ZqzL7F2qZn+rYoCLGwi914Op0zxnmptqvKpv+z37SxzEgEhyy5QTyy2vrYXvflT28GwYsWgD3V0N45UNnjbqp+XA1TRbwzYMiPaIGTguLQHs2/5g/02+INUXzen2/AvHJq41sAL3tWU3w3R7du3gyiYCzK3hkHK/Rh1+PK1rFstbCTDS5Mw0K95Dx1Iv3jrxv0qZHO6R5phdgeEYJvyHv8AAUvHAfqcM2hG8blJFMb/AIWFj7dR5i9NNJXbRtDDYn7Ngr3+46X8+BHTX0I61FTdXZ5Ith4bnW3kDbhfherfFrlEvh3wzkOHUyHso4y8pOgW5NvTl6muk7l7lmFhPiSDKPAg4R+ZPNv4rQYbG4SFcsZjQX4Rgan2GvEfEdanTTnKxRSWBtb4fxf9Km5PhdR1FdSQxtx0qt2jBmOUAlmsT0AUjifl60xLgCwL4qUZVJawOVANLXPtzNVcm8M2MJj2cBk4Ni3B7NeX2Y/1G+AFCMewzY/traxhb6rhFEmLmu1vupfjJJ0HQc6st3NiLhIsgJd2OaSRvFI54sf8chRu/sGLCIQl2dzeSVzd5G6sflwFWtCUsUjJdWFFFFIMFFFFYwUl0BBBAIOhB4GiisYzEu5wjYvgZnwjE3KqM0THzjJt7qRQNpbSh0lwseIUffw8mVj+R7D91FFPvfXIu3sePvlAP62HxURH48PIQL8e8oI5DnXh+kDZ9rdt5WyP/FqKK6dLRjqKyU9RxY0u9OFP9HC4iXpkwrgcvvMoXkOfIU9/tHaM2kOEjwy/jxEmZh+RLj91FFQk1F0l7lFbQqLc4SMHx0z4tgbhWGWJT5Rg2/7ia0yIAAAAANABwFFFI5N8jJJCqKKKUIUUUVjH/9k="/>
          <p:cNvSpPr>
            <a:spLocks noChangeAspect="1" noChangeArrowheads="1"/>
          </p:cNvSpPr>
          <p:nvPr/>
        </p:nvSpPr>
        <p:spPr bwMode="auto">
          <a:xfrm>
            <a:off x="307975" y="7937"/>
            <a:ext cx="304800" cy="304801"/>
          </a:xfrm>
          <a:prstGeom prst="rect">
            <a:avLst/>
          </a:prstGeom>
          <a:noFill/>
          <a:extLst>
            <a:ext uri="{909E8E84-426E-40DD-AFC4-6F175D3DCCD1}">
              <a14:hiddenFill xmlns=""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it-IT"/>
          </a:p>
        </p:txBody>
      </p:sp>
      <p:sp>
        <p:nvSpPr>
          <p:cNvPr id="5" name="AutoShape 6" descr="data:image/jpeg;base64,/9j/4AAQSkZJRgABAQAAAQABAAD/2wCEAAkGBxQTEhQTExQVFhUWFyAaGRgXGBggHRseHhsfGyEjHiAjHCghHx8lIR0ZIz0iJiksLzIuHx80PDMsNyktLisBCgoKDg0OGxAQGzcmICYsLCwsLC8vLy80LywsLCwsNS8sLC8sLCwsLCwsLC8sLCwsLCwsLC8sNCwsLCw0LDQ3LP/AABEIAHgAeAMBIgACEQEDEQH/xAAcAAABBQEBAQAAAAAAAAAAAAAAAgMEBQYHAQj/xAA+EAACAQIDBQYCCQMBCQAAAAABAgMAEQQSIQUGMUFREyIyYXGBkcEHFCNCUoKhorEzctFDFRYkc4OS4vDx/8QAGAEAAwEBAAAAAAAAAAAAAAAAAQIDAAT/xAAoEQACAgEDAwIHAQAAAAAAAAAAAQIRIQMSMUFRYTKREyJxsdHh8IH/2gAMAwEAAhEDEQA/AO40UUVjBSXcAEkgAakngKrN4NvRYRAXuzubRxILvI3RR8+Aqgl2PLiR220iSijMuDiuVAHN7aysNOVh0p4wvL4FcuxMl3xEjFMDC+LYGxZTliU+chFvZQaYnw+PexxGNhwqngkCAt7O51PopqfhNpRSkRQyIsTJlCoMrxsRcXHEAi9tB730hoM+GzqubFQOgky6szRNb17y5iL/AIqfjhC8jJ3Ywp7ITYnFTGbwZ8RIA2mbgpC8NeFN/wC5mzhC07YdlCqzNdmzALe58WvC9Wm8GFMmZ2bsQiAxOzKB2mbN3r6gXVP3VD2zvLhpsNJCMVhhK6FT9r3QSLHW2o9qKcnVNgaXUag3aw18sM+MgfLnCiaXVeoViVNrjlzFO4bDY9VEmGxsWLjI0EyAE/8AUQ2/bUjF5ph9ZhyOYoZEiWNw13kC6k8ABlGnmfKpe1I+w2dIqEr2eGIU8CCqaHyN7Gg5MNEKLfERsEx0L4RibBmOaJj5SAW9mArTI4IBBBB1BHA1Tz4sCJ3kAbDrHqGF2kPlfSx0GoNz050kWx5MNml2ae6D9pg5SQt+PcPGJtfMGhtT8fb9Bto2tFVW7+3osWhKXV0NpInFnjbow+fA1a1Npp0xk7CiiigEKqt49trhIs5Bd2OWONfFI54KP88hVm7gAkkAAXJPIVkd3EOMlbaUg7timERtAqc3PQyG3oAKeKXL4Fb6Id2LssxyGXESI+0JkJF/DGot3UF75QWFzxNP4faKllZsqYtSsckd9X15DmupYEDTXzqLju2mdI54ELo2jxS2YA6FlDAEcjoTwsa0mAwzKq9owkkAsXygG3tTSfV/36FXgirsZGP2qxuEfNF3e9GL30a/XpbTTWqXfHe5MH9lEqtO2tvuoD95rcSenOtFtjaAw8EkzaiNS1uvQe5sK4RO7SM0khu7nMx8z8hw9AKMI7ss05bcITj8S08naTM0r8i+tv7RwX2r1BemA4vYC5/ilmVr90Aj+7/xq+cIj5JGFlMRzRHs3vcSJo3oeo4aG9dJ3P3vGK/4bEhe0I0Nu7KOenJvLny6Vy5ZuR0Pn8qUuhDXKkG6sOIYag+xpZxVZGjJ2dx21s9pTG3jRDmMXDMw8Jzcip1t1sdLVXTYlgcOFLKizBHLE5nIRs1ybd0W4njpwA1sd2NrfWsNFNpdh3gOTDQ/qKkbUwKyqt1DmNs6KTYFgCBfQ6a9DXOnWGWq8ootrbLacri8N9ji0vkLcJkB8LjiVOlidRpVru5ttcXFnAKOpyyRt4o3HFT/AJ5iq3ZuGllk7aR1MgA8N7QG4LRhfvXHFjY8NLWtC27J9WlG04lYJ/TxaWsSgNg9vxJ+oJp6v5fb8C3WTaUUlHBAIIIIuCOYNFRKGY35kaQQ4FCQ2LcqxHFYlsZD8CF/NT+2FgUok0QfDBcgAUukbD8SgHlaxtpY9aY2UO22nipT4cPGkCeTN9o/6FPjT0OJYRthxDKkxBGdV7pY/wCpnGmvi115Wq3FL+yTJewsFGougORWPY5wbopAuFvqFve3l5U/tbbmHwwHbSqhPAE94+gGprOb/b4HC2ghsZmFyx4Rr1tzY8h7+vKmlLMWZizMbszG7H1NZQ3ZZnOsI3m+2+cGIwzRQiUkspLFCBYMCeOv6VhWzNZF4twoSXjYEnnbgPU1HWEg30C2Nhe9r+w6VZJKNIi3btj8cVtOnSim1a3OlspHlQ3dDULeC6XJFr2tzqMpOoPEU5mptoWY6C4I1HM2v+mtZcZZn4N19Hu9sGGgeKYuLyllIQkWIHTzvXR9l7XgxC5oZUkA45TqPUcRXBonB7vA9P8AFPYMssitGWWQeFlNiPfp5HSllpp5HjqNYOzbcwa5hM7OFtle0zoFF9G0YDqD6jpTGyjEzMkSTSwyg55JGYodLALmN2BFxcacKh7n7yDGxvBOAJQutuEi8My/MctOtSYJsS8pjikJRCBJLIigXF8yqthmJ01vYX58KnTqinkb3GkaMTYFyS2EcKpPFomuYz8AV/LXtebVHY7Twso0XERvA/my/aJ+gf4UUs+b7hj2Pfo/70M8vOXFTN7CQqv7VFaLF4gRo8jeFFLH0AvWW+jpnGzISihn72jNlF8x4mxt8KkbwtiDs7F9usYfs2t2RYgrbzAN+IppRub+oE6icZxmLkmkaWTxyHO3kTy9ALD2pEjEAAHU09KgDDW9KmlDOtlAsvx1Gv8AFUTbZJrArDuQhUaKeIpqVqUtTt38RHHiY2mQPHexB5X0vw1txtReFYOcMc2PsCSdXkF1RBfMFJLeSgWLH30qbjMQjKpSAvGotIzgh79bgkKOmnxpO3dnSq0kpnRiJDHkDguBci1hwFuQqRhIHgilKkrLEqObcVzMQVPkVy3B5gUj7jeCuw2GhRTNIC6ZssaHul2GpzEXsq3HDjccKm4TaqHjFhUHTJKP3Kag47HXWIOoYgEka6ZmJ5W5W005V6mKhXWKOQOeJaTRf7coBPufjWq+Ua64LZsBh3X+lFrrdcXYfAoWqnx+KSxSMKutmyZtfLM3eb9B5GvZttSkWJXoWCIGP5rXqpkmGdrC2g+dFWBkjZ21mw0scyn+k2Yjqv3h7i9fQUbAgEcDrpzvXzjOlwb8LV3jZjyjB4fs0V37JNHYqPCNSQpNLqLCH02V/wBIHdhgl5w4qFvYyBW/axoqJv6ZTsqbtggk0/pklfGLEXF/airaOkpxz0F1J7Xgl/R/3YZ4ucOKmX2MhZf2sK0WLw4kR428LqVPoRas5so9jtPFRHRcRGk6ebL9m/6BPhWprmn6r/0rHij55x2GaKRopPHGcjeZHP0Isfeost/EOX8V13f3dA4m08Fu3UWKnhIvIX5MOR9vTluMwfZgBjZ+DIQQynow5fOrxkuSMosRA0ZQksc3Kw099aQWsQabXDHiDb+KVgYy75SVAINmOgNvl5022rdgu6Rp8Pt92SbEvlMwZFjsq2QsGLPbrZfjVWMWYyWiZjnWz5hfNfjfrrrUFkN7efKnFU2tSbVdmt1RHB609h5FJsdPOkzRaZuVQy1joBa2rHlf/wCUWt2Eb05ZMlewJNR0XS54nWnEi5tr08qc7J2dY1RmdvCgBJPoPnwpV2C+5IwGzTiHjhU96VspA5L95vYXPwrvyIAAALACwHlWS3E3S+qAyy2M7i1hwjX8IPMnmfStfUpvoVgupl/pA70MEXObFQr7CQM37VNFebVPbbTwsQ1XDxvO/kzfZp+hf40U25xikjUm2e78xtGIccgJbCOWYDi0TWEg+ADflrSwyh1VlIKsAQRwIOor10BBBAIIsQeYNZPdiQ4OY7OkPcsXwrH70d9U/uTT1BFD1R+n2DwzXVXbW2Hh8SAJole3Akd4ehGoqxpqKdWNhxGtj0PA+lIm1lBZzffXcuDD4cyxGQWdQVLkixNjx1/WsbPGQAQPDyHTn/75V3DbuzhiMPLCTbOpAPQ8j7G1cUcMCVcZWUlWXow4iuvRnayc+rGngZYiwK868bMDroaTNDY3U2v8PhSXaVvEQehJP8Uzi7wKmqFlgRc2HU0iGG1yRbN/HKiFLkZze3Dp8KfeUgjKLk90KBe5OgA8yaEljBk85NTuHufDiYXkm7SwkKqqtYWAHlfjfnXRdk7FgwwIhjVL8SPEfUnU01uvsr6thYoTbMBdiObHU/qal4/FiNbk6ngOJPoPcfGuaUnJnRGKSJVImlVFLMQFUEkngANTSMLKWXW2YaEAg2NZfeeQ4yYbOjPcsHxTD7sd9I/7n19ADSxjbGbpDu40bSCbHOCGxbhlB4rEtxGPgS35q9rTIgAAAAAFgByAorSduzJUhVVW8exFxcWQko6nNHIvijccGH+OYq1ooJtO0ZqzL7F2qZn+rYoCLGwi914Op0zxnmptqvKpv+z37SxzEgEhyy5QTyy2vrYXvflT28GwYsWgD3V0N45UNnjbqp+XA1TRbwzYMiPaIGTguLQHs2/5g/02+INUXzen2/AvHJq41sAL3tWU3w3R7du3gyiYCzK3hkHK/Rh1+PK1rFstbCTDS5Mw0K95Dx1Iv3jrxv0qZHO6R5phdgeEYJvyHv8AAUvHAfqcM2hG8blJFMb/AIWFj7dR5i9NNJXbRtDDYn7Ngr3+46X8+BHTX0I61FTdXZ5Ith4bnW3kDbhfherfFrlEvh3wzkOHUyHso4y8pOgW5NvTl6muk7l7lmFhPiSDKPAg4R+ZPNv4rQYbG4SFcsZjQX4Rgan2GvEfEdanTTnKxRSWBtb4fxf9Km5PhdR1FdSQxtx0qt2jBmOUAlmsT0AUjifl60xLgCwL4qUZVJawOVANLXPtzNVcm8M2MJj2cBk4Ni3B7NeX2Y/1G+AFCMewzY/traxhb6rhFEmLmu1vupfjJJ0HQc6st3NiLhIsgJd2OaSRvFI54sf8chRu/sGLCIQl2dzeSVzd5G6sflwFWtCUsUjJdWFFFFIMFFFFYwUl0BBBAIOhB4GiisYzEu5wjYvgZnwjE3KqM0THzjJt7qRQNpbSh0lwseIUffw8mVj+R7D91FFPvfXIu3sePvlAP62HxURH48PIQL8e8oI5DnXh+kDZ9rdt5WyP/FqKK6dLRjqKyU9RxY0u9OFP9HC4iXpkwrgcvvMoXkOfIU9/tHaM2kOEjwy/jxEmZh+RLj91FFQk1F0l7lFbQqLc4SMHx0z4tgbhWGWJT5Rg2/7ia0yIAAAAANABwFFFI5N8jJJCqKKKUIUUUVjH/9k="/>
          <p:cNvSpPr>
            <a:spLocks noChangeAspect="1" noChangeArrowheads="1"/>
          </p:cNvSpPr>
          <p:nvPr/>
        </p:nvSpPr>
        <p:spPr bwMode="auto">
          <a:xfrm>
            <a:off x="460375" y="160337"/>
            <a:ext cx="304800" cy="304801"/>
          </a:xfrm>
          <a:prstGeom prst="rect">
            <a:avLst/>
          </a:prstGeom>
          <a:noFill/>
          <a:extLst>
            <a:ext uri="{909E8E84-426E-40DD-AFC4-6F175D3DCCD1}">
              <a14:hiddenFill xmlns=""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it-IT"/>
          </a:p>
        </p:txBody>
      </p:sp>
      <p:sp>
        <p:nvSpPr>
          <p:cNvPr id="22" name="Segnaposto numero diapositiva 1"/>
          <p:cNvSpPr txBox="1">
            <a:spLocks/>
          </p:cNvSpPr>
          <p:nvPr/>
        </p:nvSpPr>
        <p:spPr>
          <a:xfrm>
            <a:off x="6705600" y="6508750"/>
            <a:ext cx="2133600" cy="365125"/>
          </a:xfrm>
          <a:prstGeom prst="rect">
            <a:avLst/>
          </a:prstGeom>
        </p:spPr>
        <p:txBody>
          <a:bodyPr vert="horz" lIns="91440" tIns="45720" rIns="91440" bIns="45720" rtlCol="0" anchor="ctr"/>
          <a:lstStyle>
            <a:defPPr>
              <a:defRPr lang="it-IT"/>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DA05E554-F321-49FD-B832-1DAD2B0B5875}" type="slidenum">
              <a:rPr lang="it-IT" smtClean="0"/>
              <a:pPr/>
              <a:t>15</a:t>
            </a:fld>
            <a:endParaRPr lang="it-IT"/>
          </a:p>
        </p:txBody>
      </p:sp>
      <p:sp>
        <p:nvSpPr>
          <p:cNvPr id="14" name="CasellaDiTesto 13"/>
          <p:cNvSpPr txBox="1"/>
          <p:nvPr/>
        </p:nvSpPr>
        <p:spPr>
          <a:xfrm>
            <a:off x="395536" y="2061360"/>
            <a:ext cx="3888432" cy="1138725"/>
          </a:xfrm>
          <a:prstGeom prst="rect">
            <a:avLst/>
          </a:prstGeom>
          <a:solidFill>
            <a:schemeClr val="tx1">
              <a:lumMod val="65000"/>
              <a:lumOff val="35000"/>
            </a:schemeClr>
          </a:solidFill>
        </p:spPr>
        <p:txBody>
          <a:bodyPr wrap="square" lIns="21287" tIns="10644" rIns="21287" bIns="10644" rtlCol="0">
            <a:spAutoFit/>
          </a:bodyPr>
          <a:lstStyle/>
          <a:p>
            <a:pPr algn="ctr">
              <a:lnSpc>
                <a:spcPct val="110000"/>
              </a:lnSpc>
              <a:spcBef>
                <a:spcPts val="0"/>
              </a:spcBef>
            </a:pPr>
            <a:r>
              <a:rPr lang="it-IT" sz="2200" dirty="0" smtClean="0">
                <a:solidFill>
                  <a:schemeClr val="bg2">
                    <a:lumMod val="90000"/>
                  </a:schemeClr>
                </a:solidFill>
                <a:latin typeface="Calibri" pitchFamily="34" charset="0"/>
                <a:cs typeface="Calibri" pitchFamily="34" charset="0"/>
              </a:rPr>
              <a:t>Scale VINELAND:</a:t>
            </a:r>
          </a:p>
          <a:p>
            <a:pPr algn="ctr">
              <a:lnSpc>
                <a:spcPct val="110000"/>
              </a:lnSpc>
              <a:spcBef>
                <a:spcPts val="0"/>
              </a:spcBef>
            </a:pPr>
            <a:r>
              <a:rPr lang="it-IT" sz="2200" b="1" dirty="0" smtClean="0">
                <a:solidFill>
                  <a:schemeClr val="bg2">
                    <a:lumMod val="90000"/>
                  </a:schemeClr>
                </a:solidFill>
                <a:latin typeface="Calibri" pitchFamily="34" charset="0"/>
                <a:cs typeface="Calibri" pitchFamily="34" charset="0"/>
              </a:rPr>
              <a:t>Livello di sviluppo inferiore all’età anagrafica</a:t>
            </a:r>
          </a:p>
        </p:txBody>
      </p:sp>
      <p:sp>
        <p:nvSpPr>
          <p:cNvPr id="15" name="CasellaDiTesto 14"/>
          <p:cNvSpPr txBox="1"/>
          <p:nvPr/>
        </p:nvSpPr>
        <p:spPr>
          <a:xfrm>
            <a:off x="395536" y="3429000"/>
            <a:ext cx="4032448" cy="2391375"/>
          </a:xfrm>
          <a:prstGeom prst="rect">
            <a:avLst/>
          </a:prstGeom>
          <a:noFill/>
          <a:ln>
            <a:noFill/>
          </a:ln>
        </p:spPr>
        <p:txBody>
          <a:bodyPr wrap="square" lIns="21287" tIns="10644" rIns="21287" bIns="10644" rtlCol="0">
            <a:spAutoFit/>
          </a:bodyPr>
          <a:lstStyle/>
          <a:p>
            <a:pPr marL="39174" indent="-39174">
              <a:buSzPct val="70000"/>
              <a:buFont typeface="Wingdings" pitchFamily="2" charset="2"/>
              <a:buChar char="Ø"/>
            </a:pPr>
            <a:r>
              <a:rPr lang="it-IT" sz="2200" dirty="0" smtClean="0">
                <a:solidFill>
                  <a:schemeClr val="bg2"/>
                </a:solidFill>
                <a:latin typeface="Calibri" pitchFamily="34" charset="0"/>
                <a:cs typeface="Calibri" pitchFamily="34" charset="0"/>
              </a:rPr>
              <a:t> Difficoltà nella socializzazione in particolare nelle relazioni interpersonali</a:t>
            </a:r>
          </a:p>
          <a:p>
            <a:pPr marL="39174" indent="-39174">
              <a:buSzPct val="70000"/>
              <a:buFont typeface="Wingdings" pitchFamily="2" charset="2"/>
              <a:buChar char="Ø"/>
            </a:pPr>
            <a:r>
              <a:rPr lang="it-IT" sz="2200" dirty="0" smtClean="0">
                <a:solidFill>
                  <a:schemeClr val="bg2"/>
                </a:solidFill>
                <a:latin typeface="Calibri" pitchFamily="34" charset="0"/>
                <a:cs typeface="Calibri" pitchFamily="34" charset="0"/>
              </a:rPr>
              <a:t> Abilità quotidiane e abilità motorie inferiori all’età</a:t>
            </a:r>
          </a:p>
          <a:p>
            <a:pPr marL="39174" indent="-39174">
              <a:buSzPct val="70000"/>
              <a:buFont typeface="Wingdings" pitchFamily="2" charset="2"/>
              <a:buChar char="Ø"/>
            </a:pPr>
            <a:r>
              <a:rPr lang="it-IT" sz="2200" dirty="0" smtClean="0">
                <a:solidFill>
                  <a:schemeClr val="bg2"/>
                </a:solidFill>
                <a:latin typeface="Calibri" pitchFamily="34" charset="0"/>
                <a:cs typeface="Calibri" pitchFamily="34" charset="0"/>
              </a:rPr>
              <a:t>Buone le capacità di comunicazione </a:t>
            </a:r>
          </a:p>
        </p:txBody>
      </p:sp>
      <p:sp>
        <p:nvSpPr>
          <p:cNvPr id="16" name="CasellaDiTesto 15"/>
          <p:cNvSpPr txBox="1"/>
          <p:nvPr/>
        </p:nvSpPr>
        <p:spPr>
          <a:xfrm>
            <a:off x="395536" y="980728"/>
            <a:ext cx="8496944" cy="830997"/>
          </a:xfrm>
          <a:prstGeom prst="rect">
            <a:avLst/>
          </a:prstGeom>
          <a:solidFill>
            <a:srgbClr val="CC9900"/>
          </a:solidFill>
          <a:ln>
            <a:noFill/>
          </a:ln>
        </p:spPr>
        <p:txBody>
          <a:bodyPr wrap="square" rtlCol="0">
            <a:spAutoFit/>
          </a:bodyPr>
          <a:lstStyle/>
          <a:p>
            <a:pPr algn="ctr"/>
            <a:r>
              <a:rPr lang="it-IT" sz="2400" dirty="0" smtClean="0">
                <a:solidFill>
                  <a:schemeClr val="bg2">
                    <a:lumMod val="90000"/>
                  </a:schemeClr>
                </a:solidFill>
                <a:effectLst>
                  <a:outerShdw blurRad="38100" dist="38100" dir="2700000" algn="tl">
                    <a:srgbClr val="000000">
                      <a:alpha val="43137"/>
                    </a:srgbClr>
                  </a:outerShdw>
                </a:effectLst>
              </a:rPr>
              <a:t>2° FASE:  A- VALUTAZIONE INDIRETTA DEL BAMBINO </a:t>
            </a:r>
          </a:p>
          <a:p>
            <a:pPr algn="ctr"/>
            <a:r>
              <a:rPr lang="it-IT" sz="2400" dirty="0" smtClean="0">
                <a:solidFill>
                  <a:schemeClr val="bg2">
                    <a:lumMod val="90000"/>
                  </a:schemeClr>
                </a:solidFill>
                <a:effectLst>
                  <a:outerShdw blurRad="38100" dist="38100" dir="2700000" algn="tl">
                    <a:srgbClr val="000000">
                      <a:alpha val="43137"/>
                    </a:srgbClr>
                  </a:outerShdw>
                </a:effectLst>
              </a:rPr>
              <a:t>(MADRI E EDUCATORI)</a:t>
            </a:r>
          </a:p>
        </p:txBody>
      </p:sp>
      <p:sp>
        <p:nvSpPr>
          <p:cNvPr id="21" name="Segnaposto numero diapositiva 1"/>
          <p:cNvSpPr txBox="1">
            <a:spLocks/>
          </p:cNvSpPr>
          <p:nvPr/>
        </p:nvSpPr>
        <p:spPr>
          <a:xfrm>
            <a:off x="6553200" y="6068318"/>
            <a:ext cx="2133600" cy="365125"/>
          </a:xfrm>
          <a:prstGeom prst="rect">
            <a:avLst/>
          </a:prstGeom>
        </p:spPr>
        <p:txBody>
          <a:bodyPr vert="horz" lIns="91440" tIns="45720" rIns="91440" bIns="45720" rtlCol="0" anchor="ctr"/>
          <a:lstStyle/>
          <a:p>
            <a:pPr marL="0" marR="0" lvl="0" indent="0" algn="r" defTabSz="914400" rtl="0" eaLnBrk="1" fontAlgn="auto" latinLnBrk="0" hangingPunct="1">
              <a:lnSpc>
                <a:spcPct val="100000"/>
              </a:lnSpc>
              <a:spcBef>
                <a:spcPts val="0"/>
              </a:spcBef>
              <a:spcAft>
                <a:spcPts val="0"/>
              </a:spcAft>
              <a:buClrTx/>
              <a:buSzTx/>
              <a:buFontTx/>
              <a:buNone/>
              <a:tabLst/>
              <a:defRPr/>
            </a:pPr>
            <a:fld id="{DA05E554-F321-49FD-B832-1DAD2B0B5875}" type="slidenum">
              <a:rPr kumimoji="0" lang="it-IT" sz="1200" b="0" i="0" u="none" strike="noStrike" kern="1200" cap="none" spc="0" normalizeH="0" baseline="0" noProof="0" smtClean="0">
                <a:ln>
                  <a:noFill/>
                </a:ln>
                <a:solidFill>
                  <a:schemeClr val="tx1">
                    <a:tint val="75000"/>
                  </a:schemeClr>
                </a:solidFill>
                <a:effectLst/>
                <a:uLnTx/>
                <a:uFillTx/>
                <a:latin typeface="+mn-lt"/>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15</a:t>
            </a:fld>
            <a:endParaRPr kumimoji="0" lang="it-IT"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Tree>
    <p:extLst>
      <p:ext uri="{BB962C8B-B14F-4D97-AF65-F5344CB8AC3E}">
        <p14:creationId xmlns="" xmlns:p14="http://schemas.microsoft.com/office/powerpoint/2010/main" val="393055235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ttangolo 6"/>
          <p:cNvSpPr/>
          <p:nvPr/>
        </p:nvSpPr>
        <p:spPr>
          <a:xfrm>
            <a:off x="-15774" y="10061"/>
            <a:ext cx="5580112" cy="457200"/>
          </a:xfrm>
          <a:prstGeom prst="rect">
            <a:avLst/>
          </a:prstGeom>
          <a:solidFill>
            <a:srgbClr val="CC9900">
              <a:alpha val="51000"/>
            </a:srgbClr>
          </a:solidFill>
          <a:ln>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0" name="Rettangolo 9"/>
          <p:cNvSpPr/>
          <p:nvPr/>
        </p:nvSpPr>
        <p:spPr>
          <a:xfrm>
            <a:off x="5539894" y="467172"/>
            <a:ext cx="3604105" cy="228600"/>
          </a:xfrm>
          <a:prstGeom prst="rect">
            <a:avLst/>
          </a:prstGeom>
          <a:solidFill>
            <a:schemeClr val="bg2">
              <a:lumMod val="90000"/>
            </a:schemeClr>
          </a:solidFill>
          <a:ln>
            <a:solidFill>
              <a:srgbClr val="CC99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1" name="CasellaDiTesto 10"/>
          <p:cNvSpPr txBox="1"/>
          <p:nvPr/>
        </p:nvSpPr>
        <p:spPr>
          <a:xfrm>
            <a:off x="6656655" y="10061"/>
            <a:ext cx="939681" cy="461665"/>
          </a:xfrm>
          <a:prstGeom prst="rect">
            <a:avLst/>
          </a:prstGeom>
          <a:noFill/>
        </p:spPr>
        <p:txBody>
          <a:bodyPr wrap="none" rtlCol="0">
            <a:spAutoFit/>
          </a:bodyPr>
          <a:lstStyle/>
          <a:p>
            <a:r>
              <a:rPr lang="it-IT" sz="2400" dirty="0" smtClean="0">
                <a:solidFill>
                  <a:srgbClr val="CC9900"/>
                </a:solidFill>
                <a:effectLst>
                  <a:outerShdw blurRad="60007" dist="310007" dir="7680000" sy="30000" kx="1300200" algn="ctr" rotWithShape="0">
                    <a:prstClr val="black">
                      <a:alpha val="32000"/>
                    </a:prstClr>
                  </a:outerShdw>
                </a:effectLst>
              </a:rPr>
              <a:t>CASO </a:t>
            </a:r>
            <a:endParaRPr lang="it-IT" sz="2400" dirty="0">
              <a:solidFill>
                <a:srgbClr val="CC9900"/>
              </a:solidFill>
              <a:effectLst>
                <a:outerShdw blurRad="60007" dist="310007" dir="7680000" sy="30000" kx="1300200" algn="ctr" rotWithShape="0">
                  <a:prstClr val="black">
                    <a:alpha val="32000"/>
                  </a:prstClr>
                </a:outerShdw>
              </a:effectLst>
            </a:endParaRPr>
          </a:p>
        </p:txBody>
      </p:sp>
      <p:cxnSp>
        <p:nvCxnSpPr>
          <p:cNvPr id="13" name="Connettore 1 12"/>
          <p:cNvCxnSpPr/>
          <p:nvPr/>
        </p:nvCxnSpPr>
        <p:spPr>
          <a:xfrm>
            <a:off x="1979712" y="6453336"/>
            <a:ext cx="4752528" cy="0"/>
          </a:xfrm>
          <a:prstGeom prst="line">
            <a:avLst/>
          </a:prstGeom>
          <a:ln>
            <a:solidFill>
              <a:srgbClr val="CC9900"/>
            </a:solidFill>
          </a:ln>
        </p:spPr>
        <p:style>
          <a:lnRef idx="1">
            <a:schemeClr val="accent1"/>
          </a:lnRef>
          <a:fillRef idx="0">
            <a:schemeClr val="accent1"/>
          </a:fillRef>
          <a:effectRef idx="0">
            <a:schemeClr val="accent1"/>
          </a:effectRef>
          <a:fontRef idx="minor">
            <a:schemeClr val="tx1"/>
          </a:fontRef>
        </p:style>
      </p:cxnSp>
      <p:sp>
        <p:nvSpPr>
          <p:cNvPr id="17" name="Segnaposto numero diapositiva 16"/>
          <p:cNvSpPr>
            <a:spLocks noGrp="1"/>
          </p:cNvSpPr>
          <p:nvPr>
            <p:ph type="sldNum" sz="quarter" idx="12"/>
          </p:nvPr>
        </p:nvSpPr>
        <p:spPr/>
        <p:txBody>
          <a:bodyPr/>
          <a:lstStyle/>
          <a:p>
            <a:fld id="{DA05E554-F321-49FD-B832-1DAD2B0B5875}" type="slidenum">
              <a:rPr lang="it-IT" smtClean="0"/>
              <a:pPr/>
              <a:t>16</a:t>
            </a:fld>
            <a:endParaRPr lang="it-IT"/>
          </a:p>
        </p:txBody>
      </p:sp>
      <p:sp>
        <p:nvSpPr>
          <p:cNvPr id="18" name="Rettangolo 17"/>
          <p:cNvSpPr/>
          <p:nvPr/>
        </p:nvSpPr>
        <p:spPr>
          <a:xfrm>
            <a:off x="2054234" y="6453336"/>
            <a:ext cx="4572000" cy="430887"/>
          </a:xfrm>
          <a:prstGeom prst="rect">
            <a:avLst/>
          </a:prstGeom>
        </p:spPr>
        <p:txBody>
          <a:bodyPr>
            <a:spAutoFit/>
          </a:bodyPr>
          <a:lstStyle/>
          <a:p>
            <a:pPr algn="ctr"/>
            <a:r>
              <a:rPr lang="it-IT" sz="1100" b="1" i="1" dirty="0" smtClean="0">
                <a:solidFill>
                  <a:schemeClr val="bg2">
                    <a:lumMod val="75000"/>
                  </a:schemeClr>
                </a:solidFill>
              </a:rPr>
              <a:t>«La </a:t>
            </a:r>
            <a:r>
              <a:rPr lang="it-IT" sz="1100" b="1" i="1" dirty="0">
                <a:solidFill>
                  <a:schemeClr val="bg2">
                    <a:lumMod val="75000"/>
                  </a:schemeClr>
                </a:solidFill>
              </a:rPr>
              <a:t>violenza famigliare davanti ai </a:t>
            </a:r>
            <a:r>
              <a:rPr lang="it-IT" sz="1100" b="1" i="1" dirty="0" smtClean="0">
                <a:solidFill>
                  <a:schemeClr val="bg2">
                    <a:lumMod val="75000"/>
                  </a:schemeClr>
                </a:solidFill>
              </a:rPr>
              <a:t>bambini» </a:t>
            </a:r>
          </a:p>
          <a:p>
            <a:pPr algn="ctr"/>
            <a:r>
              <a:rPr lang="it-IT" sz="1100" b="1" i="1" dirty="0" smtClean="0">
                <a:solidFill>
                  <a:schemeClr val="bg2">
                    <a:lumMod val="75000"/>
                  </a:schemeClr>
                </a:solidFill>
              </a:rPr>
              <a:t>Ferrara 10 ottobre 2014</a:t>
            </a:r>
            <a:endParaRPr lang="it-IT" sz="1100" b="1" i="1" dirty="0">
              <a:solidFill>
                <a:schemeClr val="bg2">
                  <a:lumMod val="75000"/>
                </a:schemeClr>
              </a:solidFill>
            </a:endParaRPr>
          </a:p>
        </p:txBody>
      </p:sp>
      <p:sp>
        <p:nvSpPr>
          <p:cNvPr id="3" name="AutoShape 2" descr="data:image/jpeg;base64,/9j/4AAQSkZJRgABAQAAAQABAAD/2wCEAAkGBxQTEhQTExQVFhUWFyAaGRgXGBggHRseHhsfGyEjHiAjHCghHx8lIR0ZIz0iJiksLzIuHx80PDMsNyktLisBCgoKDg0OGxAQGzcmICYsLCwsLC8vLy80LywsLCwsNS8sLC8sLCwsLCwsLC8sLCwsLCwsLC8sNCwsLCw0LDQ3LP/AABEIAHgAeAMBIgACEQEDEQH/xAAcAAABBQEBAQAAAAAAAAAAAAAAAgMEBQYHAQj/xAA+EAACAQIDBQYCCQMBCQAAAAABAgMAEQQSIQUGMUFREyIyYXGBkcEHFCNCUoKhorEzctFDFRYkc4OS4vDx/8QAGAEAAwEBAAAAAAAAAAAAAAAAAQIDAAT/xAAoEQACAgEDAwIHAQAAAAAAAAAAAQIRIQMSMUFRYTKREyJxsdHh8IH/2gAMAwEAAhEDEQA/AO40UUVjBSXcAEkgAakngKrN4NvRYRAXuzubRxILvI3RR8+Aqgl2PLiR220iSijMuDiuVAHN7aysNOVh0p4wvL4FcuxMl3xEjFMDC+LYGxZTliU+chFvZQaYnw+PexxGNhwqngkCAt7O51PopqfhNpRSkRQyIsTJlCoMrxsRcXHEAi9tB730hoM+GzqubFQOgky6szRNb17y5iL/AIqfjhC8jJ3Ywp7ITYnFTGbwZ8RIA2mbgpC8NeFN/wC5mzhC07YdlCqzNdmzALe58WvC9Wm8GFMmZ2bsQiAxOzKB2mbN3r6gXVP3VD2zvLhpsNJCMVhhK6FT9r3QSLHW2o9qKcnVNgaXUag3aw18sM+MgfLnCiaXVeoViVNrjlzFO4bDY9VEmGxsWLjI0EyAE/8AUQ2/bUjF5ph9ZhyOYoZEiWNw13kC6k8ABlGnmfKpe1I+w2dIqEr2eGIU8CCqaHyN7Gg5MNEKLfERsEx0L4RibBmOaJj5SAW9mArTI4IBBBB1BHA1Tz4sCJ3kAbDrHqGF2kPlfSx0GoNz050kWx5MNml2ae6D9pg5SQt+PcPGJtfMGhtT8fb9Bto2tFVW7+3osWhKXV0NpInFnjbow+fA1a1Npp0xk7CiiigEKqt49trhIs5Bd2OWONfFI54KP88hVm7gAkkAAXJPIVkd3EOMlbaUg7timERtAqc3PQyG3oAKeKXL4Fb6Id2LssxyGXESI+0JkJF/DGot3UF75QWFzxNP4faKllZsqYtSsckd9X15DmupYEDTXzqLju2mdI54ELo2jxS2YA6FlDAEcjoTwsa0mAwzKq9owkkAsXygG3tTSfV/36FXgirsZGP2qxuEfNF3e9GL30a/XpbTTWqXfHe5MH9lEqtO2tvuoD95rcSenOtFtjaAw8EkzaiNS1uvQe5sK4RO7SM0khu7nMx8z8hw9AKMI7ss05bcITj8S08naTM0r8i+tv7RwX2r1BemA4vYC5/ilmVr90Aj+7/xq+cIj5JGFlMRzRHs3vcSJo3oeo4aG9dJ3P3vGK/4bEhe0I0Nu7KOenJvLny6Vy5ZuR0Pn8qUuhDXKkG6sOIYag+xpZxVZGjJ2dx21s9pTG3jRDmMXDMw8Jzcip1t1sdLVXTYlgcOFLKizBHLE5nIRs1ybd0W4njpwA1sd2NrfWsNFNpdh3gOTDQ/qKkbUwKyqt1DmNs6KTYFgCBfQ6a9DXOnWGWq8ootrbLacri8N9ji0vkLcJkB8LjiVOlidRpVru5ttcXFnAKOpyyRt4o3HFT/AJ5iq3ZuGllk7aR1MgA8N7QG4LRhfvXHFjY8NLWtC27J9WlG04lYJ/TxaWsSgNg9vxJ+oJp6v5fb8C3WTaUUlHBAIIIIuCOYNFRKGY35kaQQ4FCQ2LcqxHFYlsZD8CF/NT+2FgUok0QfDBcgAUukbD8SgHlaxtpY9aY2UO22nipT4cPGkCeTN9o/6FPjT0OJYRthxDKkxBGdV7pY/wCpnGmvi115Wq3FL+yTJewsFGougORWPY5wbopAuFvqFve3l5U/tbbmHwwHbSqhPAE94+gGprOb/b4HC2ghsZmFyx4Rr1tzY8h7+vKmlLMWZizMbszG7H1NZQ3ZZnOsI3m+2+cGIwzRQiUkspLFCBYMCeOv6VhWzNZF4twoSXjYEnnbgPU1HWEg30C2Nhe9r+w6VZJKNIi3btj8cVtOnSim1a3OlspHlQ3dDULeC6XJFr2tzqMpOoPEU5mptoWY6C4I1HM2v+mtZcZZn4N19Hu9sGGgeKYuLyllIQkWIHTzvXR9l7XgxC5oZUkA45TqPUcRXBonB7vA9P8AFPYMssitGWWQeFlNiPfp5HSllpp5HjqNYOzbcwa5hM7OFtle0zoFF9G0YDqD6jpTGyjEzMkSTSwyg55JGYodLALmN2BFxcacKh7n7yDGxvBOAJQutuEi8My/MctOtSYJsS8pjikJRCBJLIigXF8yqthmJ01vYX58KnTqinkb3GkaMTYFyS2EcKpPFomuYz8AV/LXtebVHY7Twso0XERvA/my/aJ+gf4UUs+b7hj2Pfo/70M8vOXFTN7CQqv7VFaLF4gRo8jeFFLH0AvWW+jpnGzISihn72jNlF8x4mxt8KkbwtiDs7F9usYfs2t2RYgrbzAN+IppRub+oE6icZxmLkmkaWTxyHO3kTy9ALD2pEjEAAHU09KgDDW9KmlDOtlAsvx1Gv8AFUTbZJrArDuQhUaKeIpqVqUtTt38RHHiY2mQPHexB5X0vw1txtReFYOcMc2PsCSdXkF1RBfMFJLeSgWLH30qbjMQjKpSAvGotIzgh79bgkKOmnxpO3dnSq0kpnRiJDHkDguBci1hwFuQqRhIHgilKkrLEqObcVzMQVPkVy3B5gUj7jeCuw2GhRTNIC6ZssaHul2GpzEXsq3HDjccKm4TaqHjFhUHTJKP3Kag47HXWIOoYgEka6ZmJ5W5W005V6mKhXWKOQOeJaTRf7coBPufjWq+Ua64LZsBh3X+lFrrdcXYfAoWqnx+KSxSMKutmyZtfLM3eb9B5GvZttSkWJXoWCIGP5rXqpkmGdrC2g+dFWBkjZ21mw0scyn+k2Yjqv3h7i9fQUbAgEcDrpzvXzjOlwb8LV3jZjyjB4fs0V37JNHYqPCNSQpNLqLCH02V/wBIHdhgl5w4qFvYyBW/axoqJv6ZTsqbtggk0/pklfGLEXF/airaOkpxz0F1J7Xgl/R/3YZ4ucOKmX2MhZf2sK0WLw4kR428LqVPoRas5so9jtPFRHRcRGk6ebL9m/6BPhWprmn6r/0rHij55x2GaKRopPHGcjeZHP0Isfeost/EOX8V13f3dA4m08Fu3UWKnhIvIX5MOR9vTluMwfZgBjZ+DIQQynow5fOrxkuSMosRA0ZQksc3Kw099aQWsQabXDHiDb+KVgYy75SVAINmOgNvl5022rdgu6Rp8Pt92SbEvlMwZFjsq2QsGLPbrZfjVWMWYyWiZjnWz5hfNfjfrrrUFkN7efKnFU2tSbVdmt1RHB609h5FJsdPOkzRaZuVQy1joBa2rHlf/wCUWt2Eb05ZMlewJNR0XS54nWnEi5tr08qc7J2dY1RmdvCgBJPoPnwpV2C+5IwGzTiHjhU96VspA5L95vYXPwrvyIAAALACwHlWS3E3S+qAyy2M7i1hwjX8IPMnmfStfUpvoVgupl/pA70MEXObFQr7CQM37VNFebVPbbTwsQ1XDxvO/kzfZp+hf40U25xikjUm2e78xtGIccgJbCOWYDi0TWEg+ADflrSwyh1VlIKsAQRwIOor10BBBAIIsQeYNZPdiQ4OY7OkPcsXwrH70d9U/uTT1BFD1R+n2DwzXVXbW2Hh8SAJole3Akd4ehGoqxpqKdWNhxGtj0PA+lIm1lBZzffXcuDD4cyxGQWdQVLkixNjx1/WsbPGQAQPDyHTn/75V3DbuzhiMPLCTbOpAPQ8j7G1cUcMCVcZWUlWXow4iuvRnayc+rGngZYiwK868bMDroaTNDY3U2v8PhSXaVvEQehJP8Uzi7wKmqFlgRc2HU0iGG1yRbN/HKiFLkZze3Dp8KfeUgjKLk90KBe5OgA8yaEljBk85NTuHufDiYXkm7SwkKqqtYWAHlfjfnXRdk7FgwwIhjVL8SPEfUnU01uvsr6thYoTbMBdiObHU/qal4/FiNbk6ngOJPoPcfGuaUnJnRGKSJVImlVFLMQFUEkngANTSMLKWXW2YaEAg2NZfeeQ4yYbOjPcsHxTD7sd9I/7n19ADSxjbGbpDu40bSCbHOCGxbhlB4rEtxGPgS35q9rTIgAAAAAFgByAorSduzJUhVVW8exFxcWQko6nNHIvijccGH+OYq1ooJtO0ZqzL7F2qZn+rYoCLGwi914Op0zxnmptqvKpv+z37SxzEgEhyy5QTyy2vrYXvflT28GwYsWgD3V0N45UNnjbqp+XA1TRbwzYMiPaIGTguLQHs2/5g/02+INUXzen2/AvHJq41sAL3tWU3w3R7du3gyiYCzK3hkHK/Rh1+PK1rFstbCTDS5Mw0K95Dx1Iv3jrxv0qZHO6R5phdgeEYJvyHv8AAUvHAfqcM2hG8blJFMb/AIWFj7dR5i9NNJXbRtDDYn7Ngr3+46X8+BHTX0I61FTdXZ5Ith4bnW3kDbhfherfFrlEvh3wzkOHUyHso4y8pOgW5NvTl6muk7l7lmFhPiSDKPAg4R+ZPNv4rQYbG4SFcsZjQX4Rgan2GvEfEdanTTnKxRSWBtb4fxf9Km5PhdR1FdSQxtx0qt2jBmOUAlmsT0AUjifl60xLgCwL4qUZVJawOVANLXPtzNVcm8M2MJj2cBk4Ni3B7NeX2Y/1G+AFCMewzY/traxhb6rhFEmLmu1vupfjJJ0HQc6st3NiLhIsgJd2OaSRvFI54sf8chRu/sGLCIQl2dzeSVzd5G6sflwFWtCUsUjJdWFFFFIMFFFFYwUl0BBBAIOhB4GiisYzEu5wjYvgZnwjE3KqM0THzjJt7qRQNpbSh0lwseIUffw8mVj+R7D91FFPvfXIu3sePvlAP62HxURH48PIQL8e8oI5DnXh+kDZ9rdt5WyP/FqKK6dLRjqKyU9RxY0u9OFP9HC4iXpkwrgcvvMoXkOfIU9/tHaM2kOEjwy/jxEmZh+RLj91FFQk1F0l7lFbQqLc4SMHx0z4tgbhWGWJT5Rg2/7ia0yIAAAAANABwFFFI5N8jJJCqKKKUIUUUVjH/9k="/>
          <p:cNvSpPr>
            <a:spLocks noChangeAspect="1" noChangeArrowheads="1"/>
          </p:cNvSpPr>
          <p:nvPr/>
        </p:nvSpPr>
        <p:spPr bwMode="auto">
          <a:xfrm>
            <a:off x="155575" y="-144463"/>
            <a:ext cx="304800" cy="304801"/>
          </a:xfrm>
          <a:prstGeom prst="rect">
            <a:avLst/>
          </a:prstGeom>
          <a:noFill/>
          <a:extLst>
            <a:ext uri="{909E8E84-426E-40DD-AFC4-6F175D3DCCD1}">
              <a14:hiddenFill xmlns=""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it-IT"/>
          </a:p>
        </p:txBody>
      </p:sp>
      <p:sp>
        <p:nvSpPr>
          <p:cNvPr id="4" name="AutoShape 4" descr="data:image/jpeg;base64,/9j/4AAQSkZJRgABAQAAAQABAAD/2wCEAAkGBxQTEhQTExQVFhUWFyAaGRgXGBggHRseHhsfGyEjHiAjHCghHx8lIR0ZIz0iJiksLzIuHx80PDMsNyktLisBCgoKDg0OGxAQGzcmICYsLCwsLC8vLy80LywsLCwsNS8sLC8sLCwsLCwsLC8sLCwsLCwsLC8sNCwsLCw0LDQ3LP/AABEIAHgAeAMBIgACEQEDEQH/xAAcAAABBQEBAQAAAAAAAAAAAAAAAgMEBQYHAQj/xAA+EAACAQIDBQYCCQMBCQAAAAABAgMAEQQSIQUGMUFREyIyYXGBkcEHFCNCUoKhorEzctFDFRYkc4OS4vDx/8QAGAEAAwEBAAAAAAAAAAAAAAAAAQIDAAT/xAAoEQACAgEDAwIHAQAAAAAAAAAAAQIRIQMSMUFRYTKREyJxsdHh8IH/2gAMAwEAAhEDEQA/AO40UUVjBSXcAEkgAakngKrN4NvRYRAXuzubRxILvI3RR8+Aqgl2PLiR220iSijMuDiuVAHN7aysNOVh0p4wvL4FcuxMl3xEjFMDC+LYGxZTliU+chFvZQaYnw+PexxGNhwqngkCAt7O51PopqfhNpRSkRQyIsTJlCoMrxsRcXHEAi9tB730hoM+GzqubFQOgky6szRNb17y5iL/AIqfjhC8jJ3Ywp7ITYnFTGbwZ8RIA2mbgpC8NeFN/wC5mzhC07YdlCqzNdmzALe58WvC9Wm8GFMmZ2bsQiAxOzKB2mbN3r6gXVP3VD2zvLhpsNJCMVhhK6FT9r3QSLHW2o9qKcnVNgaXUag3aw18sM+MgfLnCiaXVeoViVNrjlzFO4bDY9VEmGxsWLjI0EyAE/8AUQ2/bUjF5ph9ZhyOYoZEiWNw13kC6k8ABlGnmfKpe1I+w2dIqEr2eGIU8CCqaHyN7Gg5MNEKLfERsEx0L4RibBmOaJj5SAW9mArTI4IBBBB1BHA1Tz4sCJ3kAbDrHqGF2kPlfSx0GoNz050kWx5MNml2ae6D9pg5SQt+PcPGJtfMGhtT8fb9Bto2tFVW7+3osWhKXV0NpInFnjbow+fA1a1Npp0xk7CiiigEKqt49trhIs5Bd2OWONfFI54KP88hVm7gAkkAAXJPIVkd3EOMlbaUg7timERtAqc3PQyG3oAKeKXL4Fb6Id2LssxyGXESI+0JkJF/DGot3UF75QWFzxNP4faKllZsqYtSsckd9X15DmupYEDTXzqLju2mdI54ELo2jxS2YA6FlDAEcjoTwsa0mAwzKq9owkkAsXygG3tTSfV/36FXgirsZGP2qxuEfNF3e9GL30a/XpbTTWqXfHe5MH9lEqtO2tvuoD95rcSenOtFtjaAw8EkzaiNS1uvQe5sK4RO7SM0khu7nMx8z8hw9AKMI7ss05bcITj8S08naTM0r8i+tv7RwX2r1BemA4vYC5/ilmVr90Aj+7/xq+cIj5JGFlMRzRHs3vcSJo3oeo4aG9dJ3P3vGK/4bEhe0I0Nu7KOenJvLny6Vy5ZuR0Pn8qUuhDXKkG6sOIYag+xpZxVZGjJ2dx21s9pTG3jRDmMXDMw8Jzcip1t1sdLVXTYlgcOFLKizBHLE5nIRs1ybd0W4njpwA1sd2NrfWsNFNpdh3gOTDQ/qKkbUwKyqt1DmNs6KTYFgCBfQ6a9DXOnWGWq8ootrbLacri8N9ji0vkLcJkB8LjiVOlidRpVru5ttcXFnAKOpyyRt4o3HFT/AJ5iq3ZuGllk7aR1MgA8N7QG4LRhfvXHFjY8NLWtC27J9WlG04lYJ/TxaWsSgNg9vxJ+oJp6v5fb8C3WTaUUlHBAIIIIuCOYNFRKGY35kaQQ4FCQ2LcqxHFYlsZD8CF/NT+2FgUok0QfDBcgAUukbD8SgHlaxtpY9aY2UO22nipT4cPGkCeTN9o/6FPjT0OJYRthxDKkxBGdV7pY/wCpnGmvi115Wq3FL+yTJewsFGougORWPY5wbopAuFvqFve3l5U/tbbmHwwHbSqhPAE94+gGprOb/b4HC2ghsZmFyx4Rr1tzY8h7+vKmlLMWZizMbszG7H1NZQ3ZZnOsI3m+2+cGIwzRQiUkspLFCBYMCeOv6VhWzNZF4twoSXjYEnnbgPU1HWEg30C2Nhe9r+w6VZJKNIi3btj8cVtOnSim1a3OlspHlQ3dDULeC6XJFr2tzqMpOoPEU5mptoWY6C4I1HM2v+mtZcZZn4N19Hu9sGGgeKYuLyllIQkWIHTzvXR9l7XgxC5oZUkA45TqPUcRXBonB7vA9P8AFPYMssitGWWQeFlNiPfp5HSllpp5HjqNYOzbcwa5hM7OFtle0zoFF9G0YDqD6jpTGyjEzMkSTSwyg55JGYodLALmN2BFxcacKh7n7yDGxvBOAJQutuEi8My/MctOtSYJsS8pjikJRCBJLIigXF8yqthmJ01vYX58KnTqinkb3GkaMTYFyS2EcKpPFomuYz8AV/LXtebVHY7Twso0XERvA/my/aJ+gf4UUs+b7hj2Pfo/70M8vOXFTN7CQqv7VFaLF4gRo8jeFFLH0AvWW+jpnGzISihn72jNlF8x4mxt8KkbwtiDs7F9usYfs2t2RYgrbzAN+IppRub+oE6icZxmLkmkaWTxyHO3kTy9ALD2pEjEAAHU09KgDDW9KmlDOtlAsvx1Gv8AFUTbZJrArDuQhUaKeIpqVqUtTt38RHHiY2mQPHexB5X0vw1txtReFYOcMc2PsCSdXkF1RBfMFJLeSgWLH30qbjMQjKpSAvGotIzgh79bgkKOmnxpO3dnSq0kpnRiJDHkDguBci1hwFuQqRhIHgilKkrLEqObcVzMQVPkVy3B5gUj7jeCuw2GhRTNIC6ZssaHul2GpzEXsq3HDjccKm4TaqHjFhUHTJKP3Kag47HXWIOoYgEka6ZmJ5W5W005V6mKhXWKOQOeJaTRf7coBPufjWq+Ua64LZsBh3X+lFrrdcXYfAoWqnx+KSxSMKutmyZtfLM3eb9B5GvZttSkWJXoWCIGP5rXqpkmGdrC2g+dFWBkjZ21mw0scyn+k2Yjqv3h7i9fQUbAgEcDrpzvXzjOlwb8LV3jZjyjB4fs0V37JNHYqPCNSQpNLqLCH02V/wBIHdhgl5w4qFvYyBW/axoqJv6ZTsqbtggk0/pklfGLEXF/airaOkpxz0F1J7Xgl/R/3YZ4ucOKmX2MhZf2sK0WLw4kR428LqVPoRas5so9jtPFRHRcRGk6ebL9m/6BPhWprmn6r/0rHij55x2GaKRopPHGcjeZHP0Isfeost/EOX8V13f3dA4m08Fu3UWKnhIvIX5MOR9vTluMwfZgBjZ+DIQQynow5fOrxkuSMosRA0ZQksc3Kw099aQWsQabXDHiDb+KVgYy75SVAINmOgNvl5022rdgu6Rp8Pt92SbEvlMwZFjsq2QsGLPbrZfjVWMWYyWiZjnWz5hfNfjfrrrUFkN7efKnFU2tSbVdmt1RHB609h5FJsdPOkzRaZuVQy1joBa2rHlf/wCUWt2Eb05ZMlewJNR0XS54nWnEi5tr08qc7J2dY1RmdvCgBJPoPnwpV2C+5IwGzTiHjhU96VspA5L95vYXPwrvyIAAALACwHlWS3E3S+qAyy2M7i1hwjX8IPMnmfStfUpvoVgupl/pA70MEXObFQr7CQM37VNFebVPbbTwsQ1XDxvO/kzfZp+hf40U25xikjUm2e78xtGIccgJbCOWYDi0TWEg+ADflrSwyh1VlIKsAQRwIOor10BBBAIIsQeYNZPdiQ4OY7OkPcsXwrH70d9U/uTT1BFD1R+n2DwzXVXbW2Hh8SAJole3Akd4ehGoqxpqKdWNhxGtj0PA+lIm1lBZzffXcuDD4cyxGQWdQVLkixNjx1/WsbPGQAQPDyHTn/75V3DbuzhiMPLCTbOpAPQ8j7G1cUcMCVcZWUlWXow4iuvRnayc+rGngZYiwK868bMDroaTNDY3U2v8PhSXaVvEQehJP8Uzi7wKmqFlgRc2HU0iGG1yRbN/HKiFLkZze3Dp8KfeUgjKLk90KBe5OgA8yaEljBk85NTuHufDiYXkm7SwkKqqtYWAHlfjfnXRdk7FgwwIhjVL8SPEfUnU01uvsr6thYoTbMBdiObHU/qal4/FiNbk6ngOJPoPcfGuaUnJnRGKSJVImlVFLMQFUEkngANTSMLKWXW2YaEAg2NZfeeQ4yYbOjPcsHxTD7sd9I/7n19ADSxjbGbpDu40bSCbHOCGxbhlB4rEtxGPgS35q9rTIgAAAAAFgByAorSduzJUhVVW8exFxcWQko6nNHIvijccGH+OYq1ooJtO0ZqzL7F2qZn+rYoCLGwi914Op0zxnmptqvKpv+z37SxzEgEhyy5QTyy2vrYXvflT28GwYsWgD3V0N45UNnjbqp+XA1TRbwzYMiPaIGTguLQHs2/5g/02+INUXzen2/AvHJq41sAL3tWU3w3R7du3gyiYCzK3hkHK/Rh1+PK1rFstbCTDS5Mw0K95Dx1Iv3jrxv0qZHO6R5phdgeEYJvyHv8AAUvHAfqcM2hG8blJFMb/AIWFj7dR5i9NNJXbRtDDYn7Ngr3+46X8+BHTX0I61FTdXZ5Ith4bnW3kDbhfherfFrlEvh3wzkOHUyHso4y8pOgW5NvTl6muk7l7lmFhPiSDKPAg4R+ZPNv4rQYbG4SFcsZjQX4Rgan2GvEfEdanTTnKxRSWBtb4fxf9Km5PhdR1FdSQxtx0qt2jBmOUAlmsT0AUjifl60xLgCwL4qUZVJawOVANLXPtzNVcm8M2MJj2cBk4Ni3B7NeX2Y/1G+AFCMewzY/traxhb6rhFEmLmu1vupfjJJ0HQc6st3NiLhIsgJd2OaSRvFI54sf8chRu/sGLCIQl2dzeSVzd5G6sflwFWtCUsUjJdWFFFFIMFFFFYwUl0BBBAIOhB4GiisYzEu5wjYvgZnwjE3KqM0THzjJt7qRQNpbSh0lwseIUffw8mVj+R7D91FFPvfXIu3sePvlAP62HxURH48PIQL8e8oI5DnXh+kDZ9rdt5WyP/FqKK6dLRjqKyU9RxY0u9OFP9HC4iXpkwrgcvvMoXkOfIU9/tHaM2kOEjwy/jxEmZh+RLj91FFQk1F0l7lFbQqLc4SMHx0z4tgbhWGWJT5Rg2/7ia0yIAAAAANABwFFFI5N8jJJCqKKKUIUUUVjH/9k="/>
          <p:cNvSpPr>
            <a:spLocks noChangeAspect="1" noChangeArrowheads="1"/>
          </p:cNvSpPr>
          <p:nvPr/>
        </p:nvSpPr>
        <p:spPr bwMode="auto">
          <a:xfrm>
            <a:off x="307975" y="7937"/>
            <a:ext cx="304800" cy="304801"/>
          </a:xfrm>
          <a:prstGeom prst="rect">
            <a:avLst/>
          </a:prstGeom>
          <a:noFill/>
          <a:extLst>
            <a:ext uri="{909E8E84-426E-40DD-AFC4-6F175D3DCCD1}">
              <a14:hiddenFill xmlns=""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it-IT"/>
          </a:p>
        </p:txBody>
      </p:sp>
      <p:sp>
        <p:nvSpPr>
          <p:cNvPr id="5" name="AutoShape 6" descr="data:image/jpeg;base64,/9j/4AAQSkZJRgABAQAAAQABAAD/2wCEAAkGBxQTEhQTExQVFhUWFyAaGRgXGBggHRseHhsfGyEjHiAjHCghHx8lIR0ZIz0iJiksLzIuHx80PDMsNyktLisBCgoKDg0OGxAQGzcmICYsLCwsLC8vLy80LywsLCwsNS8sLC8sLCwsLCwsLC8sLCwsLCwsLC8sNCwsLCw0LDQ3LP/AABEIAHgAeAMBIgACEQEDEQH/xAAcAAABBQEBAQAAAAAAAAAAAAAAAgMEBQYHAQj/xAA+EAACAQIDBQYCCQMBCQAAAAABAgMAEQQSIQUGMUFREyIyYXGBkcEHFCNCUoKhorEzctFDFRYkc4OS4vDx/8QAGAEAAwEBAAAAAAAAAAAAAAAAAQIDAAT/xAAoEQACAgEDAwIHAQAAAAAAAAAAAQIRIQMSMUFRYTKREyJxsdHh8IH/2gAMAwEAAhEDEQA/AO40UUVjBSXcAEkgAakngKrN4NvRYRAXuzubRxILvI3RR8+Aqgl2PLiR220iSijMuDiuVAHN7aysNOVh0p4wvL4FcuxMl3xEjFMDC+LYGxZTliU+chFvZQaYnw+PexxGNhwqngkCAt7O51PopqfhNpRSkRQyIsTJlCoMrxsRcXHEAi9tB730hoM+GzqubFQOgky6szRNb17y5iL/AIqfjhC8jJ3Ywp7ITYnFTGbwZ8RIA2mbgpC8NeFN/wC5mzhC07YdlCqzNdmzALe58WvC9Wm8GFMmZ2bsQiAxOzKB2mbN3r6gXVP3VD2zvLhpsNJCMVhhK6FT9r3QSLHW2o9qKcnVNgaXUag3aw18sM+MgfLnCiaXVeoViVNrjlzFO4bDY9VEmGxsWLjI0EyAE/8AUQ2/bUjF5ph9ZhyOYoZEiWNw13kC6k8ABlGnmfKpe1I+w2dIqEr2eGIU8CCqaHyN7Gg5MNEKLfERsEx0L4RibBmOaJj5SAW9mArTI4IBBBB1BHA1Tz4sCJ3kAbDrHqGF2kPlfSx0GoNz050kWx5MNml2ae6D9pg5SQt+PcPGJtfMGhtT8fb9Bto2tFVW7+3osWhKXV0NpInFnjbow+fA1a1Npp0xk7CiiigEKqt49trhIs5Bd2OWONfFI54KP88hVm7gAkkAAXJPIVkd3EOMlbaUg7timERtAqc3PQyG3oAKeKXL4Fb6Id2LssxyGXESI+0JkJF/DGot3UF75QWFzxNP4faKllZsqYtSsckd9X15DmupYEDTXzqLju2mdI54ELo2jxS2YA6FlDAEcjoTwsa0mAwzKq9owkkAsXygG3tTSfV/36FXgirsZGP2qxuEfNF3e9GL30a/XpbTTWqXfHe5MH9lEqtO2tvuoD95rcSenOtFtjaAw8EkzaiNS1uvQe5sK4RO7SM0khu7nMx8z8hw9AKMI7ss05bcITj8S08naTM0r8i+tv7RwX2r1BemA4vYC5/ilmVr90Aj+7/xq+cIj5JGFlMRzRHs3vcSJo3oeo4aG9dJ3P3vGK/4bEhe0I0Nu7KOenJvLny6Vy5ZuR0Pn8qUuhDXKkG6sOIYag+xpZxVZGjJ2dx21s9pTG3jRDmMXDMw8Jzcip1t1sdLVXTYlgcOFLKizBHLE5nIRs1ybd0W4njpwA1sd2NrfWsNFNpdh3gOTDQ/qKkbUwKyqt1DmNs6KTYFgCBfQ6a9DXOnWGWq8ootrbLacri8N9ji0vkLcJkB8LjiVOlidRpVru5ttcXFnAKOpyyRt4o3HFT/AJ5iq3ZuGllk7aR1MgA8N7QG4LRhfvXHFjY8NLWtC27J9WlG04lYJ/TxaWsSgNg9vxJ+oJp6v5fb8C3WTaUUlHBAIIIIuCOYNFRKGY35kaQQ4FCQ2LcqxHFYlsZD8CF/NT+2FgUok0QfDBcgAUukbD8SgHlaxtpY9aY2UO22nipT4cPGkCeTN9o/6FPjT0OJYRthxDKkxBGdV7pY/wCpnGmvi115Wq3FL+yTJewsFGougORWPY5wbopAuFvqFve3l5U/tbbmHwwHbSqhPAE94+gGprOb/b4HC2ghsZmFyx4Rr1tzY8h7+vKmlLMWZizMbszG7H1NZQ3ZZnOsI3m+2+cGIwzRQiUkspLFCBYMCeOv6VhWzNZF4twoSXjYEnnbgPU1HWEg30C2Nhe9r+w6VZJKNIi3btj8cVtOnSim1a3OlspHlQ3dDULeC6XJFr2tzqMpOoPEU5mptoWY6C4I1HM2v+mtZcZZn4N19Hu9sGGgeKYuLyllIQkWIHTzvXR9l7XgxC5oZUkA45TqPUcRXBonB7vA9P8AFPYMssitGWWQeFlNiPfp5HSllpp5HjqNYOzbcwa5hM7OFtle0zoFF9G0YDqD6jpTGyjEzMkSTSwyg55JGYodLALmN2BFxcacKh7n7yDGxvBOAJQutuEi8My/MctOtSYJsS8pjikJRCBJLIigXF8yqthmJ01vYX58KnTqinkb3GkaMTYFyS2EcKpPFomuYz8AV/LXtebVHY7Twso0XERvA/my/aJ+gf4UUs+b7hj2Pfo/70M8vOXFTN7CQqv7VFaLF4gRo8jeFFLH0AvWW+jpnGzISihn72jNlF8x4mxt8KkbwtiDs7F9usYfs2t2RYgrbzAN+IppRub+oE6icZxmLkmkaWTxyHO3kTy9ALD2pEjEAAHU09KgDDW9KmlDOtlAsvx1Gv8AFUTbZJrArDuQhUaKeIpqVqUtTt38RHHiY2mQPHexB5X0vw1txtReFYOcMc2PsCSdXkF1RBfMFJLeSgWLH30qbjMQjKpSAvGotIzgh79bgkKOmnxpO3dnSq0kpnRiJDHkDguBci1hwFuQqRhIHgilKkrLEqObcVzMQVPkVy3B5gUj7jeCuw2GhRTNIC6ZssaHul2GpzEXsq3HDjccKm4TaqHjFhUHTJKP3Kag47HXWIOoYgEka6ZmJ5W5W005V6mKhXWKOQOeJaTRf7coBPufjWq+Ua64LZsBh3X+lFrrdcXYfAoWqnx+KSxSMKutmyZtfLM3eb9B5GvZttSkWJXoWCIGP5rXqpkmGdrC2g+dFWBkjZ21mw0scyn+k2Yjqv3h7i9fQUbAgEcDrpzvXzjOlwb8LV3jZjyjB4fs0V37JNHYqPCNSQpNLqLCH02V/wBIHdhgl5w4qFvYyBW/axoqJv6ZTsqbtggk0/pklfGLEXF/airaOkpxz0F1J7Xgl/R/3YZ4ucOKmX2MhZf2sK0WLw4kR428LqVPoRas5so9jtPFRHRcRGk6ebL9m/6BPhWprmn6r/0rHij55x2GaKRopPHGcjeZHP0Isfeost/EOX8V13f3dA4m08Fu3UWKnhIvIX5MOR9vTluMwfZgBjZ+DIQQynow5fOrxkuSMosRA0ZQksc3Kw099aQWsQabXDHiDb+KVgYy75SVAINmOgNvl5022rdgu6Rp8Pt92SbEvlMwZFjsq2QsGLPbrZfjVWMWYyWiZjnWz5hfNfjfrrrUFkN7efKnFU2tSbVdmt1RHB609h5FJsdPOkzRaZuVQy1joBa2rHlf/wCUWt2Eb05ZMlewJNR0XS54nWnEi5tr08qc7J2dY1RmdvCgBJPoPnwpV2C+5IwGzTiHjhU96VspA5L95vYXPwrvyIAAALACwHlWS3E3S+qAyy2M7i1hwjX8IPMnmfStfUpvoVgupl/pA70MEXObFQr7CQM37VNFebVPbbTwsQ1XDxvO/kzfZp+hf40U25xikjUm2e78xtGIccgJbCOWYDi0TWEg+ADflrSwyh1VlIKsAQRwIOor10BBBAIIsQeYNZPdiQ4OY7OkPcsXwrH70d9U/uTT1BFD1R+n2DwzXVXbW2Hh8SAJole3Akd4ehGoqxpqKdWNhxGtj0PA+lIm1lBZzffXcuDD4cyxGQWdQVLkixNjx1/WsbPGQAQPDyHTn/75V3DbuzhiMPLCTbOpAPQ8j7G1cUcMCVcZWUlWXow4iuvRnayc+rGngZYiwK868bMDroaTNDY3U2v8PhSXaVvEQehJP8Uzi7wKmqFlgRc2HU0iGG1yRbN/HKiFLkZze3Dp8KfeUgjKLk90KBe5OgA8yaEljBk85NTuHufDiYXkm7SwkKqqtYWAHlfjfnXRdk7FgwwIhjVL8SPEfUnU01uvsr6thYoTbMBdiObHU/qal4/FiNbk6ngOJPoPcfGuaUnJnRGKSJVImlVFLMQFUEkngANTSMLKWXW2YaEAg2NZfeeQ4yYbOjPcsHxTD7sd9I/7n19ADSxjbGbpDu40bSCbHOCGxbhlB4rEtxGPgS35q9rTIgAAAAAFgByAorSduzJUhVVW8exFxcWQko6nNHIvijccGH+OYq1ooJtO0ZqzL7F2qZn+rYoCLGwi914Op0zxnmptqvKpv+z37SxzEgEhyy5QTyy2vrYXvflT28GwYsWgD3V0N45UNnjbqp+XA1TRbwzYMiPaIGTguLQHs2/5g/02+INUXzen2/AvHJq41sAL3tWU3w3R7du3gyiYCzK3hkHK/Rh1+PK1rFstbCTDS5Mw0K95Dx1Iv3jrxv0qZHO6R5phdgeEYJvyHv8AAUvHAfqcM2hG8blJFMb/AIWFj7dR5i9NNJXbRtDDYn7Ngr3+46X8+BHTX0I61FTdXZ5Ith4bnW3kDbhfherfFrlEvh3wzkOHUyHso4y8pOgW5NvTl6muk7l7lmFhPiSDKPAg4R+ZPNv4rQYbG4SFcsZjQX4Rgan2GvEfEdanTTnKxRSWBtb4fxf9Km5PhdR1FdSQxtx0qt2jBmOUAlmsT0AUjifl60xLgCwL4qUZVJawOVANLXPtzNVcm8M2MJj2cBk4Ni3B7NeX2Y/1G+AFCMewzY/traxhb6rhFEmLmu1vupfjJJ0HQc6st3NiLhIsgJd2OaSRvFI54sf8chRu/sGLCIQl2dzeSVzd5G6sflwFWtCUsUjJdWFFFFIMFFFFYwUl0BBBAIOhB4GiisYzEu5wjYvgZnwjE3KqM0THzjJt7qRQNpbSh0lwseIUffw8mVj+R7D91FFPvfXIu3sePvlAP62HxURH48PIQL8e8oI5DnXh+kDZ9rdt5WyP/FqKK6dLRjqKyU9RxY0u9OFP9HC4iXpkwrgcvvMoXkOfIU9/tHaM2kOEjwy/jxEmZh+RLj91FFQk1F0l7lFbQqLc4SMHx0z4tgbhWGWJT5Rg2/7ia0yIAAAAANABwFFFI5N8jJJCqKKKUIUUUVjH/9k="/>
          <p:cNvSpPr>
            <a:spLocks noChangeAspect="1" noChangeArrowheads="1"/>
          </p:cNvSpPr>
          <p:nvPr/>
        </p:nvSpPr>
        <p:spPr bwMode="auto">
          <a:xfrm>
            <a:off x="460375" y="160337"/>
            <a:ext cx="304800" cy="304801"/>
          </a:xfrm>
          <a:prstGeom prst="rect">
            <a:avLst/>
          </a:prstGeom>
          <a:noFill/>
          <a:extLst>
            <a:ext uri="{909E8E84-426E-40DD-AFC4-6F175D3DCCD1}">
              <a14:hiddenFill xmlns=""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it-IT"/>
          </a:p>
        </p:txBody>
      </p:sp>
      <p:sp>
        <p:nvSpPr>
          <p:cNvPr id="22" name="Segnaposto numero diapositiva 1"/>
          <p:cNvSpPr txBox="1">
            <a:spLocks/>
          </p:cNvSpPr>
          <p:nvPr/>
        </p:nvSpPr>
        <p:spPr>
          <a:xfrm>
            <a:off x="6705600" y="6508750"/>
            <a:ext cx="2133600" cy="365125"/>
          </a:xfrm>
          <a:prstGeom prst="rect">
            <a:avLst/>
          </a:prstGeom>
        </p:spPr>
        <p:txBody>
          <a:bodyPr vert="horz" lIns="91440" tIns="45720" rIns="91440" bIns="45720" rtlCol="0" anchor="ctr"/>
          <a:lstStyle>
            <a:defPPr>
              <a:defRPr lang="it-IT"/>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DA05E554-F321-49FD-B832-1DAD2B0B5875}" type="slidenum">
              <a:rPr lang="it-IT" smtClean="0"/>
              <a:pPr/>
              <a:t>16</a:t>
            </a:fld>
            <a:endParaRPr lang="it-IT"/>
          </a:p>
        </p:txBody>
      </p:sp>
      <p:sp>
        <p:nvSpPr>
          <p:cNvPr id="12" name="CasellaDiTesto 11"/>
          <p:cNvSpPr txBox="1"/>
          <p:nvPr/>
        </p:nvSpPr>
        <p:spPr>
          <a:xfrm>
            <a:off x="395536" y="1085835"/>
            <a:ext cx="8496944" cy="830997"/>
          </a:xfrm>
          <a:prstGeom prst="rect">
            <a:avLst/>
          </a:prstGeom>
          <a:solidFill>
            <a:srgbClr val="CC9900"/>
          </a:solidFill>
          <a:ln>
            <a:noFill/>
          </a:ln>
        </p:spPr>
        <p:txBody>
          <a:bodyPr wrap="square" rtlCol="0">
            <a:spAutoFit/>
          </a:bodyPr>
          <a:lstStyle/>
          <a:p>
            <a:pPr algn="ctr"/>
            <a:r>
              <a:rPr lang="it-IT" sz="2400" dirty="0" smtClean="0">
                <a:solidFill>
                  <a:schemeClr val="bg2">
                    <a:lumMod val="90000"/>
                  </a:schemeClr>
                </a:solidFill>
                <a:effectLst>
                  <a:outerShdw blurRad="38100" dist="38100" dir="2700000" algn="tl">
                    <a:srgbClr val="000000">
                      <a:alpha val="43137"/>
                    </a:srgbClr>
                  </a:outerShdw>
                </a:effectLst>
              </a:rPr>
              <a:t>2° FASE:  A- VALUTAZIONE INDIRETTA DEL BAMBINO </a:t>
            </a:r>
          </a:p>
          <a:p>
            <a:pPr algn="ctr"/>
            <a:r>
              <a:rPr lang="it-IT" sz="2400" dirty="0" smtClean="0">
                <a:solidFill>
                  <a:schemeClr val="bg2">
                    <a:lumMod val="90000"/>
                  </a:schemeClr>
                </a:solidFill>
                <a:effectLst>
                  <a:outerShdw blurRad="38100" dist="38100" dir="2700000" algn="tl">
                    <a:srgbClr val="000000">
                      <a:alpha val="43137"/>
                    </a:srgbClr>
                  </a:outerShdw>
                </a:effectLst>
              </a:rPr>
              <a:t>(MADRI E EDUCATORI)</a:t>
            </a:r>
          </a:p>
        </p:txBody>
      </p:sp>
      <p:sp>
        <p:nvSpPr>
          <p:cNvPr id="14" name="CasellaDiTesto 13"/>
          <p:cNvSpPr txBox="1"/>
          <p:nvPr/>
        </p:nvSpPr>
        <p:spPr>
          <a:xfrm>
            <a:off x="395536" y="2204864"/>
            <a:ext cx="8496944" cy="1511134"/>
          </a:xfrm>
          <a:prstGeom prst="rect">
            <a:avLst/>
          </a:prstGeom>
          <a:solidFill>
            <a:schemeClr val="tx1">
              <a:lumMod val="65000"/>
              <a:lumOff val="35000"/>
            </a:schemeClr>
          </a:solidFill>
        </p:spPr>
        <p:txBody>
          <a:bodyPr wrap="square" lIns="21287" tIns="10644" rIns="21287" bIns="10644" rtlCol="0">
            <a:spAutoFit/>
          </a:bodyPr>
          <a:lstStyle/>
          <a:p>
            <a:pPr algn="ctr">
              <a:lnSpc>
                <a:spcPct val="110000"/>
              </a:lnSpc>
              <a:spcBef>
                <a:spcPts val="0"/>
              </a:spcBef>
            </a:pPr>
            <a:r>
              <a:rPr lang="it-IT" sz="2200" dirty="0" smtClean="0">
                <a:solidFill>
                  <a:schemeClr val="bg2">
                    <a:lumMod val="90000"/>
                  </a:schemeClr>
                </a:solidFill>
                <a:latin typeface="Calibri" pitchFamily="34" charset="0"/>
                <a:cs typeface="Calibri" pitchFamily="34" charset="0"/>
              </a:rPr>
              <a:t>CBCL/C-TRF:</a:t>
            </a:r>
          </a:p>
          <a:p>
            <a:pPr algn="ctr">
              <a:lnSpc>
                <a:spcPct val="110000"/>
              </a:lnSpc>
              <a:spcBef>
                <a:spcPts val="0"/>
              </a:spcBef>
            </a:pPr>
            <a:r>
              <a:rPr lang="it-IT" sz="2200" b="1" dirty="0" smtClean="0">
                <a:solidFill>
                  <a:schemeClr val="bg2">
                    <a:lumMod val="90000"/>
                  </a:schemeClr>
                </a:solidFill>
                <a:latin typeface="Calibri" pitchFamily="34" charset="0"/>
                <a:cs typeface="Calibri" pitchFamily="34" charset="0"/>
              </a:rPr>
              <a:t>Quadro sintomatologico</a:t>
            </a:r>
          </a:p>
          <a:p>
            <a:pPr algn="ctr">
              <a:lnSpc>
                <a:spcPct val="110000"/>
              </a:lnSpc>
              <a:spcBef>
                <a:spcPts val="0"/>
              </a:spcBef>
            </a:pPr>
            <a:r>
              <a:rPr lang="it-IT" sz="2200" b="1" dirty="0" err="1" smtClean="0">
                <a:solidFill>
                  <a:schemeClr val="bg2">
                    <a:lumMod val="90000"/>
                  </a:schemeClr>
                </a:solidFill>
                <a:latin typeface="Calibri" pitchFamily="34" charset="0"/>
                <a:cs typeface="Calibri" pitchFamily="34" charset="0"/>
              </a:rPr>
              <a:t>multi-sfaccettato</a:t>
            </a:r>
            <a:endParaRPr lang="it-IT" sz="2200" b="1" dirty="0" smtClean="0">
              <a:solidFill>
                <a:schemeClr val="bg2">
                  <a:lumMod val="90000"/>
                </a:schemeClr>
              </a:solidFill>
              <a:latin typeface="Calibri" pitchFamily="34" charset="0"/>
              <a:cs typeface="Calibri" pitchFamily="34" charset="0"/>
            </a:endParaRPr>
          </a:p>
          <a:p>
            <a:pPr algn="ctr">
              <a:lnSpc>
                <a:spcPct val="110000"/>
              </a:lnSpc>
              <a:spcBef>
                <a:spcPts val="0"/>
              </a:spcBef>
            </a:pPr>
            <a:r>
              <a:rPr lang="it-IT" sz="2200" b="1" dirty="0" smtClean="0">
                <a:solidFill>
                  <a:schemeClr val="bg2">
                    <a:lumMod val="90000"/>
                  </a:schemeClr>
                </a:solidFill>
                <a:latin typeface="Calibri" pitchFamily="34" charset="0"/>
                <a:cs typeface="Calibri" pitchFamily="34" charset="0"/>
              </a:rPr>
              <a:t>di tipo sia </a:t>
            </a:r>
            <a:r>
              <a:rPr lang="it-IT" sz="2200" b="1" dirty="0" err="1" smtClean="0">
                <a:solidFill>
                  <a:schemeClr val="bg2">
                    <a:lumMod val="90000"/>
                  </a:schemeClr>
                </a:solidFill>
                <a:latin typeface="Calibri" pitchFamily="34" charset="0"/>
                <a:cs typeface="Calibri" pitchFamily="34" charset="0"/>
              </a:rPr>
              <a:t>internalizzante</a:t>
            </a:r>
            <a:r>
              <a:rPr lang="it-IT" sz="2200" b="1" dirty="0" smtClean="0">
                <a:solidFill>
                  <a:schemeClr val="bg2">
                    <a:lumMod val="90000"/>
                  </a:schemeClr>
                </a:solidFill>
                <a:latin typeface="Calibri" pitchFamily="34" charset="0"/>
                <a:cs typeface="Calibri" pitchFamily="34" charset="0"/>
              </a:rPr>
              <a:t> che </a:t>
            </a:r>
            <a:r>
              <a:rPr lang="it-IT" sz="2200" b="1" dirty="0" err="1" smtClean="0">
                <a:solidFill>
                  <a:schemeClr val="bg2">
                    <a:lumMod val="90000"/>
                  </a:schemeClr>
                </a:solidFill>
                <a:latin typeface="Calibri" pitchFamily="34" charset="0"/>
                <a:cs typeface="Calibri" pitchFamily="34" charset="0"/>
              </a:rPr>
              <a:t>esternalizzante</a:t>
            </a:r>
            <a:endParaRPr lang="it-IT" sz="2200" b="1" dirty="0" smtClean="0">
              <a:solidFill>
                <a:schemeClr val="bg2">
                  <a:lumMod val="90000"/>
                </a:schemeClr>
              </a:solidFill>
              <a:latin typeface="Calibri" pitchFamily="34" charset="0"/>
              <a:cs typeface="Calibri" pitchFamily="34" charset="0"/>
            </a:endParaRPr>
          </a:p>
        </p:txBody>
      </p:sp>
      <p:sp>
        <p:nvSpPr>
          <p:cNvPr id="15" name="CasellaDiTesto 14"/>
          <p:cNvSpPr txBox="1"/>
          <p:nvPr/>
        </p:nvSpPr>
        <p:spPr>
          <a:xfrm>
            <a:off x="395536" y="4192041"/>
            <a:ext cx="8568952" cy="1375713"/>
          </a:xfrm>
          <a:prstGeom prst="rect">
            <a:avLst/>
          </a:prstGeom>
          <a:noFill/>
          <a:ln>
            <a:noFill/>
          </a:ln>
        </p:spPr>
        <p:txBody>
          <a:bodyPr wrap="square" lIns="21287" tIns="10644" rIns="21287" bIns="10644" rtlCol="0">
            <a:spAutoFit/>
          </a:bodyPr>
          <a:lstStyle/>
          <a:p>
            <a:pPr marL="39174" indent="-39174">
              <a:buSzPct val="70000"/>
              <a:buFont typeface="Wingdings" pitchFamily="2" charset="2"/>
              <a:buChar char="Ø"/>
            </a:pPr>
            <a:r>
              <a:rPr lang="it-IT" sz="2200" dirty="0" smtClean="0">
                <a:solidFill>
                  <a:schemeClr val="bg2"/>
                </a:solidFill>
                <a:latin typeface="Calibri" pitchFamily="34" charset="0"/>
                <a:cs typeface="Calibri" pitchFamily="34" charset="0"/>
              </a:rPr>
              <a:t> Problematiche nella manifestazione delle emozioni </a:t>
            </a:r>
          </a:p>
          <a:p>
            <a:pPr marL="39174" indent="-39174">
              <a:buSzPct val="70000"/>
              <a:buFont typeface="Wingdings" pitchFamily="2" charset="2"/>
              <a:buChar char="Ø"/>
            </a:pPr>
            <a:r>
              <a:rPr lang="it-IT" sz="2200" dirty="0" smtClean="0">
                <a:solidFill>
                  <a:schemeClr val="bg2"/>
                </a:solidFill>
                <a:latin typeface="Calibri" pitchFamily="34" charset="0"/>
                <a:cs typeface="Calibri" pitchFamily="34" charset="0"/>
              </a:rPr>
              <a:t>  Aspetti  di ansia/depressione</a:t>
            </a:r>
          </a:p>
          <a:p>
            <a:pPr marL="39174" indent="-39174">
              <a:buSzPct val="70000"/>
              <a:buFont typeface="Wingdings" pitchFamily="2" charset="2"/>
              <a:buChar char="Ø"/>
            </a:pPr>
            <a:r>
              <a:rPr lang="it-IT" sz="2200" dirty="0" smtClean="0">
                <a:solidFill>
                  <a:schemeClr val="bg2"/>
                </a:solidFill>
                <a:latin typeface="Calibri" pitchFamily="34" charset="0"/>
                <a:cs typeface="Calibri" pitchFamily="34" charset="0"/>
              </a:rPr>
              <a:t> Dinamiche di isolamento</a:t>
            </a:r>
          </a:p>
          <a:p>
            <a:pPr marL="39174" indent="-39174">
              <a:buSzPct val="70000"/>
              <a:buFont typeface="Wingdings" pitchFamily="2" charset="2"/>
              <a:buChar char="Ø"/>
            </a:pPr>
            <a:r>
              <a:rPr lang="it-IT" sz="2200" dirty="0" smtClean="0">
                <a:solidFill>
                  <a:schemeClr val="bg2"/>
                </a:solidFill>
                <a:latin typeface="Calibri" pitchFamily="34" charset="0"/>
                <a:cs typeface="Calibri" pitchFamily="34" charset="0"/>
              </a:rPr>
              <a:t> Comportamenti aggressivi</a:t>
            </a:r>
          </a:p>
        </p:txBody>
      </p:sp>
    </p:spTree>
    <p:extLst>
      <p:ext uri="{BB962C8B-B14F-4D97-AF65-F5344CB8AC3E}">
        <p14:creationId xmlns="" xmlns:p14="http://schemas.microsoft.com/office/powerpoint/2010/main" val="393055235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ttangolo 6"/>
          <p:cNvSpPr/>
          <p:nvPr/>
        </p:nvSpPr>
        <p:spPr>
          <a:xfrm>
            <a:off x="-15774" y="10061"/>
            <a:ext cx="5580112" cy="457200"/>
          </a:xfrm>
          <a:prstGeom prst="rect">
            <a:avLst/>
          </a:prstGeom>
          <a:solidFill>
            <a:srgbClr val="CC9900">
              <a:alpha val="51000"/>
            </a:srgbClr>
          </a:solidFill>
          <a:ln>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0" name="Rettangolo 9"/>
          <p:cNvSpPr/>
          <p:nvPr/>
        </p:nvSpPr>
        <p:spPr>
          <a:xfrm>
            <a:off x="5539894" y="467172"/>
            <a:ext cx="3604105" cy="228600"/>
          </a:xfrm>
          <a:prstGeom prst="rect">
            <a:avLst/>
          </a:prstGeom>
          <a:solidFill>
            <a:schemeClr val="bg2">
              <a:lumMod val="90000"/>
            </a:schemeClr>
          </a:solidFill>
          <a:ln>
            <a:solidFill>
              <a:srgbClr val="CC99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1" name="CasellaDiTesto 10"/>
          <p:cNvSpPr txBox="1"/>
          <p:nvPr/>
        </p:nvSpPr>
        <p:spPr>
          <a:xfrm>
            <a:off x="6656655" y="10061"/>
            <a:ext cx="939681" cy="461665"/>
          </a:xfrm>
          <a:prstGeom prst="rect">
            <a:avLst/>
          </a:prstGeom>
          <a:noFill/>
        </p:spPr>
        <p:txBody>
          <a:bodyPr wrap="none" rtlCol="0">
            <a:spAutoFit/>
          </a:bodyPr>
          <a:lstStyle/>
          <a:p>
            <a:r>
              <a:rPr lang="it-IT" sz="2400" dirty="0" smtClean="0">
                <a:solidFill>
                  <a:srgbClr val="CC9900"/>
                </a:solidFill>
                <a:effectLst>
                  <a:outerShdw blurRad="60007" dist="310007" dir="7680000" sy="30000" kx="1300200" algn="ctr" rotWithShape="0">
                    <a:prstClr val="black">
                      <a:alpha val="32000"/>
                    </a:prstClr>
                  </a:outerShdw>
                </a:effectLst>
              </a:rPr>
              <a:t>CASO </a:t>
            </a:r>
            <a:endParaRPr lang="it-IT" sz="2400" dirty="0">
              <a:solidFill>
                <a:srgbClr val="CC9900"/>
              </a:solidFill>
              <a:effectLst>
                <a:outerShdw blurRad="60007" dist="310007" dir="7680000" sy="30000" kx="1300200" algn="ctr" rotWithShape="0">
                  <a:prstClr val="black">
                    <a:alpha val="32000"/>
                  </a:prstClr>
                </a:outerShdw>
              </a:effectLst>
            </a:endParaRPr>
          </a:p>
        </p:txBody>
      </p:sp>
      <p:cxnSp>
        <p:nvCxnSpPr>
          <p:cNvPr id="13" name="Connettore 1 12"/>
          <p:cNvCxnSpPr/>
          <p:nvPr/>
        </p:nvCxnSpPr>
        <p:spPr>
          <a:xfrm>
            <a:off x="1979712" y="6453336"/>
            <a:ext cx="4752528" cy="0"/>
          </a:xfrm>
          <a:prstGeom prst="line">
            <a:avLst/>
          </a:prstGeom>
          <a:ln>
            <a:solidFill>
              <a:srgbClr val="CC9900"/>
            </a:solidFill>
          </a:ln>
        </p:spPr>
        <p:style>
          <a:lnRef idx="1">
            <a:schemeClr val="accent1"/>
          </a:lnRef>
          <a:fillRef idx="0">
            <a:schemeClr val="accent1"/>
          </a:fillRef>
          <a:effectRef idx="0">
            <a:schemeClr val="accent1"/>
          </a:effectRef>
          <a:fontRef idx="minor">
            <a:schemeClr val="tx1"/>
          </a:fontRef>
        </p:style>
      </p:cxnSp>
      <p:sp>
        <p:nvSpPr>
          <p:cNvPr id="17" name="Segnaposto numero diapositiva 16"/>
          <p:cNvSpPr>
            <a:spLocks noGrp="1"/>
          </p:cNvSpPr>
          <p:nvPr>
            <p:ph type="sldNum" sz="quarter" idx="12"/>
          </p:nvPr>
        </p:nvSpPr>
        <p:spPr/>
        <p:txBody>
          <a:bodyPr/>
          <a:lstStyle/>
          <a:p>
            <a:fld id="{DA05E554-F321-49FD-B832-1DAD2B0B5875}" type="slidenum">
              <a:rPr lang="it-IT" smtClean="0"/>
              <a:pPr/>
              <a:t>17</a:t>
            </a:fld>
            <a:endParaRPr lang="it-IT"/>
          </a:p>
        </p:txBody>
      </p:sp>
      <p:sp>
        <p:nvSpPr>
          <p:cNvPr id="18" name="Rettangolo 17"/>
          <p:cNvSpPr/>
          <p:nvPr/>
        </p:nvSpPr>
        <p:spPr>
          <a:xfrm>
            <a:off x="2054234" y="6453336"/>
            <a:ext cx="4572000" cy="430887"/>
          </a:xfrm>
          <a:prstGeom prst="rect">
            <a:avLst/>
          </a:prstGeom>
        </p:spPr>
        <p:txBody>
          <a:bodyPr>
            <a:spAutoFit/>
          </a:bodyPr>
          <a:lstStyle/>
          <a:p>
            <a:pPr algn="ctr"/>
            <a:r>
              <a:rPr lang="it-IT" sz="1100" b="1" i="1" dirty="0" smtClean="0">
                <a:solidFill>
                  <a:schemeClr val="bg2">
                    <a:lumMod val="75000"/>
                  </a:schemeClr>
                </a:solidFill>
              </a:rPr>
              <a:t>«La </a:t>
            </a:r>
            <a:r>
              <a:rPr lang="it-IT" sz="1100" b="1" i="1" dirty="0">
                <a:solidFill>
                  <a:schemeClr val="bg2">
                    <a:lumMod val="75000"/>
                  </a:schemeClr>
                </a:solidFill>
              </a:rPr>
              <a:t>violenza famigliare davanti ai </a:t>
            </a:r>
            <a:r>
              <a:rPr lang="it-IT" sz="1100" b="1" i="1" dirty="0" smtClean="0">
                <a:solidFill>
                  <a:schemeClr val="bg2">
                    <a:lumMod val="75000"/>
                  </a:schemeClr>
                </a:solidFill>
              </a:rPr>
              <a:t>bambini» </a:t>
            </a:r>
          </a:p>
          <a:p>
            <a:pPr algn="ctr"/>
            <a:r>
              <a:rPr lang="it-IT" sz="1100" b="1" i="1" dirty="0" smtClean="0">
                <a:solidFill>
                  <a:schemeClr val="bg2">
                    <a:lumMod val="75000"/>
                  </a:schemeClr>
                </a:solidFill>
              </a:rPr>
              <a:t>Ferrara 10 ottobre 2014</a:t>
            </a:r>
            <a:endParaRPr lang="it-IT" sz="1100" b="1" i="1" dirty="0">
              <a:solidFill>
                <a:schemeClr val="bg2">
                  <a:lumMod val="75000"/>
                </a:schemeClr>
              </a:solidFill>
            </a:endParaRPr>
          </a:p>
        </p:txBody>
      </p:sp>
      <p:sp>
        <p:nvSpPr>
          <p:cNvPr id="3" name="AutoShape 2" descr="data:image/jpeg;base64,/9j/4AAQSkZJRgABAQAAAQABAAD/2wCEAAkGBxQTEhQTExQVFhUWFyAaGRgXGBggHRseHhsfGyEjHiAjHCghHx8lIR0ZIz0iJiksLzIuHx80PDMsNyktLisBCgoKDg0OGxAQGzcmICYsLCwsLC8vLy80LywsLCwsNS8sLC8sLCwsLCwsLC8sLCwsLCwsLC8sNCwsLCw0LDQ3LP/AABEIAHgAeAMBIgACEQEDEQH/xAAcAAABBQEBAQAAAAAAAAAAAAAAAgMEBQYHAQj/xAA+EAACAQIDBQYCCQMBCQAAAAABAgMAEQQSIQUGMUFREyIyYXGBkcEHFCNCUoKhorEzctFDFRYkc4OS4vDx/8QAGAEAAwEBAAAAAAAAAAAAAAAAAQIDAAT/xAAoEQACAgEDAwIHAQAAAAAAAAAAAQIRIQMSMUFRYTKREyJxsdHh8IH/2gAMAwEAAhEDEQA/AO40UUVjBSXcAEkgAakngKrN4NvRYRAXuzubRxILvI3RR8+Aqgl2PLiR220iSijMuDiuVAHN7aysNOVh0p4wvL4FcuxMl3xEjFMDC+LYGxZTliU+chFvZQaYnw+PexxGNhwqngkCAt7O51PopqfhNpRSkRQyIsTJlCoMrxsRcXHEAi9tB730hoM+GzqubFQOgky6szRNb17y5iL/AIqfjhC8jJ3Ywp7ITYnFTGbwZ8RIA2mbgpC8NeFN/wC5mzhC07YdlCqzNdmzALe58WvC9Wm8GFMmZ2bsQiAxOzKB2mbN3r6gXVP3VD2zvLhpsNJCMVhhK6FT9r3QSLHW2o9qKcnVNgaXUag3aw18sM+MgfLnCiaXVeoViVNrjlzFO4bDY9VEmGxsWLjI0EyAE/8AUQ2/bUjF5ph9ZhyOYoZEiWNw13kC6k8ABlGnmfKpe1I+w2dIqEr2eGIU8CCqaHyN7Gg5MNEKLfERsEx0L4RibBmOaJj5SAW9mArTI4IBBBB1BHA1Tz4sCJ3kAbDrHqGF2kPlfSx0GoNz050kWx5MNml2ae6D9pg5SQt+PcPGJtfMGhtT8fb9Bto2tFVW7+3osWhKXV0NpInFnjbow+fA1a1Npp0xk7CiiigEKqt49trhIs5Bd2OWONfFI54KP88hVm7gAkkAAXJPIVkd3EOMlbaUg7timERtAqc3PQyG3oAKeKXL4Fb6Id2LssxyGXESI+0JkJF/DGot3UF75QWFzxNP4faKllZsqYtSsckd9X15DmupYEDTXzqLju2mdI54ELo2jxS2YA6FlDAEcjoTwsa0mAwzKq9owkkAsXygG3tTSfV/36FXgirsZGP2qxuEfNF3e9GL30a/XpbTTWqXfHe5MH9lEqtO2tvuoD95rcSenOtFtjaAw8EkzaiNS1uvQe5sK4RO7SM0khu7nMx8z8hw9AKMI7ss05bcITj8S08naTM0r8i+tv7RwX2r1BemA4vYC5/ilmVr90Aj+7/xq+cIj5JGFlMRzRHs3vcSJo3oeo4aG9dJ3P3vGK/4bEhe0I0Nu7KOenJvLny6Vy5ZuR0Pn8qUuhDXKkG6sOIYag+xpZxVZGjJ2dx21s9pTG3jRDmMXDMw8Jzcip1t1sdLVXTYlgcOFLKizBHLE5nIRs1ybd0W4njpwA1sd2NrfWsNFNpdh3gOTDQ/qKkbUwKyqt1DmNs6KTYFgCBfQ6a9DXOnWGWq8ootrbLacri8N9ji0vkLcJkB8LjiVOlidRpVru5ttcXFnAKOpyyRt4o3HFT/AJ5iq3ZuGllk7aR1MgA8N7QG4LRhfvXHFjY8NLWtC27J9WlG04lYJ/TxaWsSgNg9vxJ+oJp6v5fb8C3WTaUUlHBAIIIIuCOYNFRKGY35kaQQ4FCQ2LcqxHFYlsZD8CF/NT+2FgUok0QfDBcgAUukbD8SgHlaxtpY9aY2UO22nipT4cPGkCeTN9o/6FPjT0OJYRthxDKkxBGdV7pY/wCpnGmvi115Wq3FL+yTJewsFGougORWPY5wbopAuFvqFve3l5U/tbbmHwwHbSqhPAE94+gGprOb/b4HC2ghsZmFyx4Rr1tzY8h7+vKmlLMWZizMbszG7H1NZQ3ZZnOsI3m+2+cGIwzRQiUkspLFCBYMCeOv6VhWzNZF4twoSXjYEnnbgPU1HWEg30C2Nhe9r+w6VZJKNIi3btj8cVtOnSim1a3OlspHlQ3dDULeC6XJFr2tzqMpOoPEU5mptoWY6C4I1HM2v+mtZcZZn4N19Hu9sGGgeKYuLyllIQkWIHTzvXR9l7XgxC5oZUkA45TqPUcRXBonB7vA9P8AFPYMssitGWWQeFlNiPfp5HSllpp5HjqNYOzbcwa5hM7OFtle0zoFF9G0YDqD6jpTGyjEzMkSTSwyg55JGYodLALmN2BFxcacKh7n7yDGxvBOAJQutuEi8My/MctOtSYJsS8pjikJRCBJLIigXF8yqthmJ01vYX58KnTqinkb3GkaMTYFyS2EcKpPFomuYz8AV/LXtebVHY7Twso0XERvA/my/aJ+gf4UUs+b7hj2Pfo/70M8vOXFTN7CQqv7VFaLF4gRo8jeFFLH0AvWW+jpnGzISihn72jNlF8x4mxt8KkbwtiDs7F9usYfs2t2RYgrbzAN+IppRub+oE6icZxmLkmkaWTxyHO3kTy9ALD2pEjEAAHU09KgDDW9KmlDOtlAsvx1Gv8AFUTbZJrArDuQhUaKeIpqVqUtTt38RHHiY2mQPHexB5X0vw1txtReFYOcMc2PsCSdXkF1RBfMFJLeSgWLH30qbjMQjKpSAvGotIzgh79bgkKOmnxpO3dnSq0kpnRiJDHkDguBci1hwFuQqRhIHgilKkrLEqObcVzMQVPkVy3B5gUj7jeCuw2GhRTNIC6ZssaHul2GpzEXsq3HDjccKm4TaqHjFhUHTJKP3Kag47HXWIOoYgEka6ZmJ5W5W005V6mKhXWKOQOeJaTRf7coBPufjWq+Ua64LZsBh3X+lFrrdcXYfAoWqnx+KSxSMKutmyZtfLM3eb9B5GvZttSkWJXoWCIGP5rXqpkmGdrC2g+dFWBkjZ21mw0scyn+k2Yjqv3h7i9fQUbAgEcDrpzvXzjOlwb8LV3jZjyjB4fs0V37JNHYqPCNSQpNLqLCH02V/wBIHdhgl5w4qFvYyBW/axoqJv6ZTsqbtggk0/pklfGLEXF/airaOkpxz0F1J7Xgl/R/3YZ4ucOKmX2MhZf2sK0WLw4kR428LqVPoRas5so9jtPFRHRcRGk6ebL9m/6BPhWprmn6r/0rHij55x2GaKRopPHGcjeZHP0Isfeost/EOX8V13f3dA4m08Fu3UWKnhIvIX5MOR9vTluMwfZgBjZ+DIQQynow5fOrxkuSMosRA0ZQksc3Kw099aQWsQabXDHiDb+KVgYy75SVAINmOgNvl5022rdgu6Rp8Pt92SbEvlMwZFjsq2QsGLPbrZfjVWMWYyWiZjnWz5hfNfjfrrrUFkN7efKnFU2tSbVdmt1RHB609h5FJsdPOkzRaZuVQy1joBa2rHlf/wCUWt2Eb05ZMlewJNR0XS54nWnEi5tr08qc7J2dY1RmdvCgBJPoPnwpV2C+5IwGzTiHjhU96VspA5L95vYXPwrvyIAAALACwHlWS3E3S+qAyy2M7i1hwjX8IPMnmfStfUpvoVgupl/pA70MEXObFQr7CQM37VNFebVPbbTwsQ1XDxvO/kzfZp+hf40U25xikjUm2e78xtGIccgJbCOWYDi0TWEg+ADflrSwyh1VlIKsAQRwIOor10BBBAIIsQeYNZPdiQ4OY7OkPcsXwrH70d9U/uTT1BFD1R+n2DwzXVXbW2Hh8SAJole3Akd4ehGoqxpqKdWNhxGtj0PA+lIm1lBZzffXcuDD4cyxGQWdQVLkixNjx1/WsbPGQAQPDyHTn/75V3DbuzhiMPLCTbOpAPQ8j7G1cUcMCVcZWUlWXow4iuvRnayc+rGngZYiwK868bMDroaTNDY3U2v8PhSXaVvEQehJP8Uzi7wKmqFlgRc2HU0iGG1yRbN/HKiFLkZze3Dp8KfeUgjKLk90KBe5OgA8yaEljBk85NTuHufDiYXkm7SwkKqqtYWAHlfjfnXRdk7FgwwIhjVL8SPEfUnU01uvsr6thYoTbMBdiObHU/qal4/FiNbk6ngOJPoPcfGuaUnJnRGKSJVImlVFLMQFUEkngANTSMLKWXW2YaEAg2NZfeeQ4yYbOjPcsHxTD7sd9I/7n19ADSxjbGbpDu40bSCbHOCGxbhlB4rEtxGPgS35q9rTIgAAAAAFgByAorSduzJUhVVW8exFxcWQko6nNHIvijccGH+OYq1ooJtO0ZqzL7F2qZn+rYoCLGwi914Op0zxnmptqvKpv+z37SxzEgEhyy5QTyy2vrYXvflT28GwYsWgD3V0N45UNnjbqp+XA1TRbwzYMiPaIGTguLQHs2/5g/02+INUXzen2/AvHJq41sAL3tWU3w3R7du3gyiYCzK3hkHK/Rh1+PK1rFstbCTDS5Mw0K95Dx1Iv3jrxv0qZHO6R5phdgeEYJvyHv8AAUvHAfqcM2hG8blJFMb/AIWFj7dR5i9NNJXbRtDDYn7Ngr3+46X8+BHTX0I61FTdXZ5Ith4bnW3kDbhfherfFrlEvh3wzkOHUyHso4y8pOgW5NvTl6muk7l7lmFhPiSDKPAg4R+ZPNv4rQYbG4SFcsZjQX4Rgan2GvEfEdanTTnKxRSWBtb4fxf9Km5PhdR1FdSQxtx0qt2jBmOUAlmsT0AUjifl60xLgCwL4qUZVJawOVANLXPtzNVcm8M2MJj2cBk4Ni3B7NeX2Y/1G+AFCMewzY/traxhb6rhFEmLmu1vupfjJJ0HQc6st3NiLhIsgJd2OaSRvFI54sf8chRu/sGLCIQl2dzeSVzd5G6sflwFWtCUsUjJdWFFFFIMFFFFYwUl0BBBAIOhB4GiisYzEu5wjYvgZnwjE3KqM0THzjJt7qRQNpbSh0lwseIUffw8mVj+R7D91FFPvfXIu3sePvlAP62HxURH48PIQL8e8oI5DnXh+kDZ9rdt5WyP/FqKK6dLRjqKyU9RxY0u9OFP9HC4iXpkwrgcvvMoXkOfIU9/tHaM2kOEjwy/jxEmZh+RLj91FFQk1F0l7lFbQqLc4SMHx0z4tgbhWGWJT5Rg2/7ia0yIAAAAANABwFFFI5N8jJJCqKKKUIUUUVjH/9k="/>
          <p:cNvSpPr>
            <a:spLocks noChangeAspect="1" noChangeArrowheads="1"/>
          </p:cNvSpPr>
          <p:nvPr/>
        </p:nvSpPr>
        <p:spPr bwMode="auto">
          <a:xfrm>
            <a:off x="155575" y="-144463"/>
            <a:ext cx="304800" cy="304801"/>
          </a:xfrm>
          <a:prstGeom prst="rect">
            <a:avLst/>
          </a:prstGeom>
          <a:noFill/>
          <a:extLst>
            <a:ext uri="{909E8E84-426E-40DD-AFC4-6F175D3DCCD1}">
              <a14:hiddenFill xmlns=""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it-IT"/>
          </a:p>
        </p:txBody>
      </p:sp>
      <p:sp>
        <p:nvSpPr>
          <p:cNvPr id="4" name="AutoShape 4" descr="data:image/jpeg;base64,/9j/4AAQSkZJRgABAQAAAQABAAD/2wCEAAkGBxQTEhQTExQVFhUWFyAaGRgXGBggHRseHhsfGyEjHiAjHCghHx8lIR0ZIz0iJiksLzIuHx80PDMsNyktLisBCgoKDg0OGxAQGzcmICYsLCwsLC8vLy80LywsLCwsNS8sLC8sLCwsLCwsLC8sLCwsLCwsLC8sNCwsLCw0LDQ3LP/AABEIAHgAeAMBIgACEQEDEQH/xAAcAAABBQEBAQAAAAAAAAAAAAAAAgMEBQYHAQj/xAA+EAACAQIDBQYCCQMBCQAAAAABAgMAEQQSIQUGMUFREyIyYXGBkcEHFCNCUoKhorEzctFDFRYkc4OS4vDx/8QAGAEAAwEBAAAAAAAAAAAAAAAAAQIDAAT/xAAoEQACAgEDAwIHAQAAAAAAAAAAAQIRIQMSMUFRYTKREyJxsdHh8IH/2gAMAwEAAhEDEQA/AO40UUVjBSXcAEkgAakngKrN4NvRYRAXuzubRxILvI3RR8+Aqgl2PLiR220iSijMuDiuVAHN7aysNOVh0p4wvL4FcuxMl3xEjFMDC+LYGxZTliU+chFvZQaYnw+PexxGNhwqngkCAt7O51PopqfhNpRSkRQyIsTJlCoMrxsRcXHEAi9tB730hoM+GzqubFQOgky6szRNb17y5iL/AIqfjhC8jJ3Ywp7ITYnFTGbwZ8RIA2mbgpC8NeFN/wC5mzhC07YdlCqzNdmzALe58WvC9Wm8GFMmZ2bsQiAxOzKB2mbN3r6gXVP3VD2zvLhpsNJCMVhhK6FT9r3QSLHW2o9qKcnVNgaXUag3aw18sM+MgfLnCiaXVeoViVNrjlzFO4bDY9VEmGxsWLjI0EyAE/8AUQ2/bUjF5ph9ZhyOYoZEiWNw13kC6k8ABlGnmfKpe1I+w2dIqEr2eGIU8CCqaHyN7Gg5MNEKLfERsEx0L4RibBmOaJj5SAW9mArTI4IBBBB1BHA1Tz4sCJ3kAbDrHqGF2kPlfSx0GoNz050kWx5MNml2ae6D9pg5SQt+PcPGJtfMGhtT8fb9Bto2tFVW7+3osWhKXV0NpInFnjbow+fA1a1Npp0xk7CiiigEKqt49trhIs5Bd2OWONfFI54KP88hVm7gAkkAAXJPIVkd3EOMlbaUg7timERtAqc3PQyG3oAKeKXL4Fb6Id2LssxyGXESI+0JkJF/DGot3UF75QWFzxNP4faKllZsqYtSsckd9X15DmupYEDTXzqLju2mdI54ELo2jxS2YA6FlDAEcjoTwsa0mAwzKq9owkkAsXygG3tTSfV/36FXgirsZGP2qxuEfNF3e9GL30a/XpbTTWqXfHe5MH9lEqtO2tvuoD95rcSenOtFtjaAw8EkzaiNS1uvQe5sK4RO7SM0khu7nMx8z8hw9AKMI7ss05bcITj8S08naTM0r8i+tv7RwX2r1BemA4vYC5/ilmVr90Aj+7/xq+cIj5JGFlMRzRHs3vcSJo3oeo4aG9dJ3P3vGK/4bEhe0I0Nu7KOenJvLny6Vy5ZuR0Pn8qUuhDXKkG6sOIYag+xpZxVZGjJ2dx21s9pTG3jRDmMXDMw8Jzcip1t1sdLVXTYlgcOFLKizBHLE5nIRs1ybd0W4njpwA1sd2NrfWsNFNpdh3gOTDQ/qKkbUwKyqt1DmNs6KTYFgCBfQ6a9DXOnWGWq8ootrbLacri8N9ji0vkLcJkB8LjiVOlidRpVru5ttcXFnAKOpyyRt4o3HFT/AJ5iq3ZuGllk7aR1MgA8N7QG4LRhfvXHFjY8NLWtC27J9WlG04lYJ/TxaWsSgNg9vxJ+oJp6v5fb8C3WTaUUlHBAIIIIuCOYNFRKGY35kaQQ4FCQ2LcqxHFYlsZD8CF/NT+2FgUok0QfDBcgAUukbD8SgHlaxtpY9aY2UO22nipT4cPGkCeTN9o/6FPjT0OJYRthxDKkxBGdV7pY/wCpnGmvi115Wq3FL+yTJewsFGougORWPY5wbopAuFvqFve3l5U/tbbmHwwHbSqhPAE94+gGprOb/b4HC2ghsZmFyx4Rr1tzY8h7+vKmlLMWZizMbszG7H1NZQ3ZZnOsI3m+2+cGIwzRQiUkspLFCBYMCeOv6VhWzNZF4twoSXjYEnnbgPU1HWEg30C2Nhe9r+w6VZJKNIi3btj8cVtOnSim1a3OlspHlQ3dDULeC6XJFr2tzqMpOoPEU5mptoWY6C4I1HM2v+mtZcZZn4N19Hu9sGGgeKYuLyllIQkWIHTzvXR9l7XgxC5oZUkA45TqPUcRXBonB7vA9P8AFPYMssitGWWQeFlNiPfp5HSllpp5HjqNYOzbcwa5hM7OFtle0zoFF9G0YDqD6jpTGyjEzMkSTSwyg55JGYodLALmN2BFxcacKh7n7yDGxvBOAJQutuEi8My/MctOtSYJsS8pjikJRCBJLIigXF8yqthmJ01vYX58KnTqinkb3GkaMTYFyS2EcKpPFomuYz8AV/LXtebVHY7Twso0XERvA/my/aJ+gf4UUs+b7hj2Pfo/70M8vOXFTN7CQqv7VFaLF4gRo8jeFFLH0AvWW+jpnGzISihn72jNlF8x4mxt8KkbwtiDs7F9usYfs2t2RYgrbzAN+IppRub+oE6icZxmLkmkaWTxyHO3kTy9ALD2pEjEAAHU09KgDDW9KmlDOtlAsvx1Gv8AFUTbZJrArDuQhUaKeIpqVqUtTt38RHHiY2mQPHexB5X0vw1txtReFYOcMc2PsCSdXkF1RBfMFJLeSgWLH30qbjMQjKpSAvGotIzgh79bgkKOmnxpO3dnSq0kpnRiJDHkDguBci1hwFuQqRhIHgilKkrLEqObcVzMQVPkVy3B5gUj7jeCuw2GhRTNIC6ZssaHul2GpzEXsq3HDjccKm4TaqHjFhUHTJKP3Kag47HXWIOoYgEka6ZmJ5W5W005V6mKhXWKOQOeJaTRf7coBPufjWq+Ua64LZsBh3X+lFrrdcXYfAoWqnx+KSxSMKutmyZtfLM3eb9B5GvZttSkWJXoWCIGP5rXqpkmGdrC2g+dFWBkjZ21mw0scyn+k2Yjqv3h7i9fQUbAgEcDrpzvXzjOlwb8LV3jZjyjB4fs0V37JNHYqPCNSQpNLqLCH02V/wBIHdhgl5w4qFvYyBW/axoqJv6ZTsqbtggk0/pklfGLEXF/airaOkpxz0F1J7Xgl/R/3YZ4ucOKmX2MhZf2sK0WLw4kR428LqVPoRas5so9jtPFRHRcRGk6ebL9m/6BPhWprmn6r/0rHij55x2GaKRopPHGcjeZHP0Isfeost/EOX8V13f3dA4m08Fu3UWKnhIvIX5MOR9vTluMwfZgBjZ+DIQQynow5fOrxkuSMosRA0ZQksc3Kw099aQWsQabXDHiDb+KVgYy75SVAINmOgNvl5022rdgu6Rp8Pt92SbEvlMwZFjsq2QsGLPbrZfjVWMWYyWiZjnWz5hfNfjfrrrUFkN7efKnFU2tSbVdmt1RHB609h5FJsdPOkzRaZuVQy1joBa2rHlf/wCUWt2Eb05ZMlewJNR0XS54nWnEi5tr08qc7J2dY1RmdvCgBJPoPnwpV2C+5IwGzTiHjhU96VspA5L95vYXPwrvyIAAALACwHlWS3E3S+qAyy2M7i1hwjX8IPMnmfStfUpvoVgupl/pA70MEXObFQr7CQM37VNFebVPbbTwsQ1XDxvO/kzfZp+hf40U25xikjUm2e78xtGIccgJbCOWYDi0TWEg+ADflrSwyh1VlIKsAQRwIOor10BBBAIIsQeYNZPdiQ4OY7OkPcsXwrH70d9U/uTT1BFD1R+n2DwzXVXbW2Hh8SAJole3Akd4ehGoqxpqKdWNhxGtj0PA+lIm1lBZzffXcuDD4cyxGQWdQVLkixNjx1/WsbPGQAQPDyHTn/75V3DbuzhiMPLCTbOpAPQ8j7G1cUcMCVcZWUlWXow4iuvRnayc+rGngZYiwK868bMDroaTNDY3U2v8PhSXaVvEQehJP8Uzi7wKmqFlgRc2HU0iGG1yRbN/HKiFLkZze3Dp8KfeUgjKLk90KBe5OgA8yaEljBk85NTuHufDiYXkm7SwkKqqtYWAHlfjfnXRdk7FgwwIhjVL8SPEfUnU01uvsr6thYoTbMBdiObHU/qal4/FiNbk6ngOJPoPcfGuaUnJnRGKSJVImlVFLMQFUEkngANTSMLKWXW2YaEAg2NZfeeQ4yYbOjPcsHxTD7sd9I/7n19ADSxjbGbpDu40bSCbHOCGxbhlB4rEtxGPgS35q9rTIgAAAAAFgByAorSduzJUhVVW8exFxcWQko6nNHIvijccGH+OYq1ooJtO0ZqzL7F2qZn+rYoCLGwi914Op0zxnmptqvKpv+z37SxzEgEhyy5QTyy2vrYXvflT28GwYsWgD3V0N45UNnjbqp+XA1TRbwzYMiPaIGTguLQHs2/5g/02+INUXzen2/AvHJq41sAL3tWU3w3R7du3gyiYCzK3hkHK/Rh1+PK1rFstbCTDS5Mw0K95Dx1Iv3jrxv0qZHO6R5phdgeEYJvyHv8AAUvHAfqcM2hG8blJFMb/AIWFj7dR5i9NNJXbRtDDYn7Ngr3+46X8+BHTX0I61FTdXZ5Ith4bnW3kDbhfherfFrlEvh3wzkOHUyHso4y8pOgW5NvTl6muk7l7lmFhPiSDKPAg4R+ZPNv4rQYbG4SFcsZjQX4Rgan2GvEfEdanTTnKxRSWBtb4fxf9Km5PhdR1FdSQxtx0qt2jBmOUAlmsT0AUjifl60xLgCwL4qUZVJawOVANLXPtzNVcm8M2MJj2cBk4Ni3B7NeX2Y/1G+AFCMewzY/traxhb6rhFEmLmu1vupfjJJ0HQc6st3NiLhIsgJd2OaSRvFI54sf8chRu/sGLCIQl2dzeSVzd5G6sflwFWtCUsUjJdWFFFFIMFFFFYwUl0BBBAIOhB4GiisYzEu5wjYvgZnwjE3KqM0THzjJt7qRQNpbSh0lwseIUffw8mVj+R7D91FFPvfXIu3sePvlAP62HxURH48PIQL8e8oI5DnXh+kDZ9rdt5WyP/FqKK6dLRjqKyU9RxY0u9OFP9HC4iXpkwrgcvvMoXkOfIU9/tHaM2kOEjwy/jxEmZh+RLj91FFQk1F0l7lFbQqLc4SMHx0z4tgbhWGWJT5Rg2/7ia0yIAAAAANABwFFFI5N8jJJCqKKKUIUUUVjH/9k="/>
          <p:cNvSpPr>
            <a:spLocks noChangeAspect="1" noChangeArrowheads="1"/>
          </p:cNvSpPr>
          <p:nvPr/>
        </p:nvSpPr>
        <p:spPr bwMode="auto">
          <a:xfrm>
            <a:off x="307975" y="7937"/>
            <a:ext cx="304800" cy="304801"/>
          </a:xfrm>
          <a:prstGeom prst="rect">
            <a:avLst/>
          </a:prstGeom>
          <a:noFill/>
          <a:extLst>
            <a:ext uri="{909E8E84-426E-40DD-AFC4-6F175D3DCCD1}">
              <a14:hiddenFill xmlns=""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it-IT"/>
          </a:p>
        </p:txBody>
      </p:sp>
      <p:sp>
        <p:nvSpPr>
          <p:cNvPr id="5" name="AutoShape 6" descr="data:image/jpeg;base64,/9j/4AAQSkZJRgABAQAAAQABAAD/2wCEAAkGBxQTEhQTExQVFhUWFyAaGRgXGBggHRseHhsfGyEjHiAjHCghHx8lIR0ZIz0iJiksLzIuHx80PDMsNyktLisBCgoKDg0OGxAQGzcmICYsLCwsLC8vLy80LywsLCwsNS8sLC8sLCwsLCwsLC8sLCwsLCwsLC8sNCwsLCw0LDQ3LP/AABEIAHgAeAMBIgACEQEDEQH/xAAcAAABBQEBAQAAAAAAAAAAAAAAAgMEBQYHAQj/xAA+EAACAQIDBQYCCQMBCQAAAAABAgMAEQQSIQUGMUFREyIyYXGBkcEHFCNCUoKhorEzctFDFRYkc4OS4vDx/8QAGAEAAwEBAAAAAAAAAAAAAAAAAQIDAAT/xAAoEQACAgEDAwIHAQAAAAAAAAAAAQIRIQMSMUFRYTKREyJxsdHh8IH/2gAMAwEAAhEDEQA/AO40UUVjBSXcAEkgAakngKrN4NvRYRAXuzubRxILvI3RR8+Aqgl2PLiR220iSijMuDiuVAHN7aysNOVh0p4wvL4FcuxMl3xEjFMDC+LYGxZTliU+chFvZQaYnw+PexxGNhwqngkCAt7O51PopqfhNpRSkRQyIsTJlCoMrxsRcXHEAi9tB730hoM+GzqubFQOgky6szRNb17y5iL/AIqfjhC8jJ3Ywp7ITYnFTGbwZ8RIA2mbgpC8NeFN/wC5mzhC07YdlCqzNdmzALe58WvC9Wm8GFMmZ2bsQiAxOzKB2mbN3r6gXVP3VD2zvLhpsNJCMVhhK6FT9r3QSLHW2o9qKcnVNgaXUag3aw18sM+MgfLnCiaXVeoViVNrjlzFO4bDY9VEmGxsWLjI0EyAE/8AUQ2/bUjF5ph9ZhyOYoZEiWNw13kC6k8ABlGnmfKpe1I+w2dIqEr2eGIU8CCqaHyN7Gg5MNEKLfERsEx0L4RibBmOaJj5SAW9mArTI4IBBBB1BHA1Tz4sCJ3kAbDrHqGF2kPlfSx0GoNz050kWx5MNml2ae6D9pg5SQt+PcPGJtfMGhtT8fb9Bto2tFVW7+3osWhKXV0NpInFnjbow+fA1a1Npp0xk7CiiigEKqt49trhIs5Bd2OWONfFI54KP88hVm7gAkkAAXJPIVkd3EOMlbaUg7timERtAqc3PQyG3oAKeKXL4Fb6Id2LssxyGXESI+0JkJF/DGot3UF75QWFzxNP4faKllZsqYtSsckd9X15DmupYEDTXzqLju2mdI54ELo2jxS2YA6FlDAEcjoTwsa0mAwzKq9owkkAsXygG3tTSfV/36FXgirsZGP2qxuEfNF3e9GL30a/XpbTTWqXfHe5MH9lEqtO2tvuoD95rcSenOtFtjaAw8EkzaiNS1uvQe5sK4RO7SM0khu7nMx8z8hw9AKMI7ss05bcITj8S08naTM0r8i+tv7RwX2r1BemA4vYC5/ilmVr90Aj+7/xq+cIj5JGFlMRzRHs3vcSJo3oeo4aG9dJ3P3vGK/4bEhe0I0Nu7KOenJvLny6Vy5ZuR0Pn8qUuhDXKkG6sOIYag+xpZxVZGjJ2dx21s9pTG3jRDmMXDMw8Jzcip1t1sdLVXTYlgcOFLKizBHLE5nIRs1ybd0W4njpwA1sd2NrfWsNFNpdh3gOTDQ/qKkbUwKyqt1DmNs6KTYFgCBfQ6a9DXOnWGWq8ootrbLacri8N9ji0vkLcJkB8LjiVOlidRpVru5ttcXFnAKOpyyRt4o3HFT/AJ5iq3ZuGllk7aR1MgA8N7QG4LRhfvXHFjY8NLWtC27J9WlG04lYJ/TxaWsSgNg9vxJ+oJp6v5fb8C3WTaUUlHBAIIIIuCOYNFRKGY35kaQQ4FCQ2LcqxHFYlsZD8CF/NT+2FgUok0QfDBcgAUukbD8SgHlaxtpY9aY2UO22nipT4cPGkCeTN9o/6FPjT0OJYRthxDKkxBGdV7pY/wCpnGmvi115Wq3FL+yTJewsFGougORWPY5wbopAuFvqFve3l5U/tbbmHwwHbSqhPAE94+gGprOb/b4HC2ghsZmFyx4Rr1tzY8h7+vKmlLMWZizMbszG7H1NZQ3ZZnOsI3m+2+cGIwzRQiUkspLFCBYMCeOv6VhWzNZF4twoSXjYEnnbgPU1HWEg30C2Nhe9r+w6VZJKNIi3btj8cVtOnSim1a3OlspHlQ3dDULeC6XJFr2tzqMpOoPEU5mptoWY6C4I1HM2v+mtZcZZn4N19Hu9sGGgeKYuLyllIQkWIHTzvXR9l7XgxC5oZUkA45TqPUcRXBonB7vA9P8AFPYMssitGWWQeFlNiPfp5HSllpp5HjqNYOzbcwa5hM7OFtle0zoFF9G0YDqD6jpTGyjEzMkSTSwyg55JGYodLALmN2BFxcacKh7n7yDGxvBOAJQutuEi8My/MctOtSYJsS8pjikJRCBJLIigXF8yqthmJ01vYX58KnTqinkb3GkaMTYFyS2EcKpPFomuYz8AV/LXtebVHY7Twso0XERvA/my/aJ+gf4UUs+b7hj2Pfo/70M8vOXFTN7CQqv7VFaLF4gRo8jeFFLH0AvWW+jpnGzISihn72jNlF8x4mxt8KkbwtiDs7F9usYfs2t2RYgrbzAN+IppRub+oE6icZxmLkmkaWTxyHO3kTy9ALD2pEjEAAHU09KgDDW9KmlDOtlAsvx1Gv8AFUTbZJrArDuQhUaKeIpqVqUtTt38RHHiY2mQPHexB5X0vw1txtReFYOcMc2PsCSdXkF1RBfMFJLeSgWLH30qbjMQjKpSAvGotIzgh79bgkKOmnxpO3dnSq0kpnRiJDHkDguBci1hwFuQqRhIHgilKkrLEqObcVzMQVPkVy3B5gUj7jeCuw2GhRTNIC6ZssaHul2GpzEXsq3HDjccKm4TaqHjFhUHTJKP3Kag47HXWIOoYgEka6ZmJ5W5W005V6mKhXWKOQOeJaTRf7coBPufjWq+Ua64LZsBh3X+lFrrdcXYfAoWqnx+KSxSMKutmyZtfLM3eb9B5GvZttSkWJXoWCIGP5rXqpkmGdrC2g+dFWBkjZ21mw0scyn+k2Yjqv3h7i9fQUbAgEcDrpzvXzjOlwb8LV3jZjyjB4fs0V37JNHYqPCNSQpNLqLCH02V/wBIHdhgl5w4qFvYyBW/axoqJv6ZTsqbtggk0/pklfGLEXF/airaOkpxz0F1J7Xgl/R/3YZ4ucOKmX2MhZf2sK0WLw4kR428LqVPoRas5so9jtPFRHRcRGk6ebL9m/6BPhWprmn6r/0rHij55x2GaKRopPHGcjeZHP0Isfeost/EOX8V13f3dA4m08Fu3UWKnhIvIX5MOR9vTluMwfZgBjZ+DIQQynow5fOrxkuSMosRA0ZQksc3Kw099aQWsQabXDHiDb+KVgYy75SVAINmOgNvl5022rdgu6Rp8Pt92SbEvlMwZFjsq2QsGLPbrZfjVWMWYyWiZjnWz5hfNfjfrrrUFkN7efKnFU2tSbVdmt1RHB609h5FJsdPOkzRaZuVQy1joBa2rHlf/wCUWt2Eb05ZMlewJNR0XS54nWnEi5tr08qc7J2dY1RmdvCgBJPoPnwpV2C+5IwGzTiHjhU96VspA5L95vYXPwrvyIAAALACwHlWS3E3S+qAyy2M7i1hwjX8IPMnmfStfUpvoVgupl/pA70MEXObFQr7CQM37VNFebVPbbTwsQ1XDxvO/kzfZp+hf40U25xikjUm2e78xtGIccgJbCOWYDi0TWEg+ADflrSwyh1VlIKsAQRwIOor10BBBAIIsQeYNZPdiQ4OY7OkPcsXwrH70d9U/uTT1BFD1R+n2DwzXVXbW2Hh8SAJole3Akd4ehGoqxpqKdWNhxGtj0PA+lIm1lBZzffXcuDD4cyxGQWdQVLkixNjx1/WsbPGQAQPDyHTn/75V3DbuzhiMPLCTbOpAPQ8j7G1cUcMCVcZWUlWXow4iuvRnayc+rGngZYiwK868bMDroaTNDY3U2v8PhSXaVvEQehJP8Uzi7wKmqFlgRc2HU0iGG1yRbN/HKiFLkZze3Dp8KfeUgjKLk90KBe5OgA8yaEljBk85NTuHufDiYXkm7SwkKqqtYWAHlfjfnXRdk7FgwwIhjVL8SPEfUnU01uvsr6thYoTbMBdiObHU/qal4/FiNbk6ngOJPoPcfGuaUnJnRGKSJVImlVFLMQFUEkngANTSMLKWXW2YaEAg2NZfeeQ4yYbOjPcsHxTD7sd9I/7n19ADSxjbGbpDu40bSCbHOCGxbhlB4rEtxGPgS35q9rTIgAAAAAFgByAorSduzJUhVVW8exFxcWQko6nNHIvijccGH+OYq1ooJtO0ZqzL7F2qZn+rYoCLGwi914Op0zxnmptqvKpv+z37SxzEgEhyy5QTyy2vrYXvflT28GwYsWgD3V0N45UNnjbqp+XA1TRbwzYMiPaIGTguLQHs2/5g/02+INUXzen2/AvHJq41sAL3tWU3w3R7du3gyiYCzK3hkHK/Rh1+PK1rFstbCTDS5Mw0K95Dx1Iv3jrxv0qZHO6R5phdgeEYJvyHv8AAUvHAfqcM2hG8blJFMb/AIWFj7dR5i9NNJXbRtDDYn7Ngr3+46X8+BHTX0I61FTdXZ5Ith4bnW3kDbhfherfFrlEvh3wzkOHUyHso4y8pOgW5NvTl6muk7l7lmFhPiSDKPAg4R+ZPNv4rQYbG4SFcsZjQX4Rgan2GvEfEdanTTnKxRSWBtb4fxf9Km5PhdR1FdSQxtx0qt2jBmOUAlmsT0AUjifl60xLgCwL4qUZVJawOVANLXPtzNVcm8M2MJj2cBk4Ni3B7NeX2Y/1G+AFCMewzY/traxhb6rhFEmLmu1vupfjJJ0HQc6st3NiLhIsgJd2OaSRvFI54sf8chRu/sGLCIQl2dzeSVzd5G6sflwFWtCUsUjJdWFFFFIMFFFFYwUl0BBBAIOhB4GiisYzEu5wjYvgZnwjE3KqM0THzjJt7qRQNpbSh0lwseIUffw8mVj+R7D91FFPvfXIu3sePvlAP62HxURH48PIQL8e8oI5DnXh+kDZ9rdt5WyP/FqKK6dLRjqKyU9RxY0u9OFP9HC4iXpkwrgcvvMoXkOfIU9/tHaM2kOEjwy/jxEmZh+RLj91FFQk1F0l7lFbQqLc4SMHx0z4tgbhWGWJT5Rg2/7ia0yIAAAAANABwFFFI5N8jJJCqKKKUIUUUVjH/9k="/>
          <p:cNvSpPr>
            <a:spLocks noChangeAspect="1" noChangeArrowheads="1"/>
          </p:cNvSpPr>
          <p:nvPr/>
        </p:nvSpPr>
        <p:spPr bwMode="auto">
          <a:xfrm>
            <a:off x="460375" y="160337"/>
            <a:ext cx="304800" cy="304801"/>
          </a:xfrm>
          <a:prstGeom prst="rect">
            <a:avLst/>
          </a:prstGeom>
          <a:noFill/>
          <a:extLst>
            <a:ext uri="{909E8E84-426E-40DD-AFC4-6F175D3DCCD1}">
              <a14:hiddenFill xmlns=""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it-IT"/>
          </a:p>
        </p:txBody>
      </p:sp>
      <p:sp>
        <p:nvSpPr>
          <p:cNvPr id="22" name="Segnaposto numero diapositiva 1"/>
          <p:cNvSpPr txBox="1">
            <a:spLocks/>
          </p:cNvSpPr>
          <p:nvPr/>
        </p:nvSpPr>
        <p:spPr>
          <a:xfrm>
            <a:off x="6705600" y="6508750"/>
            <a:ext cx="2133600" cy="365125"/>
          </a:xfrm>
          <a:prstGeom prst="rect">
            <a:avLst/>
          </a:prstGeom>
        </p:spPr>
        <p:txBody>
          <a:bodyPr vert="horz" lIns="91440" tIns="45720" rIns="91440" bIns="45720" rtlCol="0" anchor="ctr"/>
          <a:lstStyle>
            <a:defPPr>
              <a:defRPr lang="it-IT"/>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DA05E554-F321-49FD-B832-1DAD2B0B5875}" type="slidenum">
              <a:rPr lang="it-IT" smtClean="0"/>
              <a:pPr/>
              <a:t>17</a:t>
            </a:fld>
            <a:endParaRPr lang="it-IT"/>
          </a:p>
        </p:txBody>
      </p:sp>
      <p:sp>
        <p:nvSpPr>
          <p:cNvPr id="12" name="CasellaDiTesto 11"/>
          <p:cNvSpPr txBox="1"/>
          <p:nvPr/>
        </p:nvSpPr>
        <p:spPr>
          <a:xfrm>
            <a:off x="395536" y="1085835"/>
            <a:ext cx="8496944" cy="830997"/>
          </a:xfrm>
          <a:prstGeom prst="rect">
            <a:avLst/>
          </a:prstGeom>
          <a:solidFill>
            <a:srgbClr val="CC9900"/>
          </a:solidFill>
          <a:ln>
            <a:noFill/>
          </a:ln>
        </p:spPr>
        <p:txBody>
          <a:bodyPr wrap="square" rtlCol="0">
            <a:spAutoFit/>
          </a:bodyPr>
          <a:lstStyle/>
          <a:p>
            <a:pPr algn="ctr"/>
            <a:r>
              <a:rPr lang="it-IT" sz="2400" dirty="0" smtClean="0">
                <a:solidFill>
                  <a:schemeClr val="bg2">
                    <a:lumMod val="90000"/>
                  </a:schemeClr>
                </a:solidFill>
                <a:effectLst>
                  <a:outerShdw blurRad="38100" dist="38100" dir="2700000" algn="tl">
                    <a:srgbClr val="000000">
                      <a:alpha val="43137"/>
                    </a:srgbClr>
                  </a:outerShdw>
                </a:effectLst>
              </a:rPr>
              <a:t>2° FASE:  A- VALUTAZIONE INDIRETTA DEL BAMBINO </a:t>
            </a:r>
          </a:p>
          <a:p>
            <a:pPr algn="ctr"/>
            <a:r>
              <a:rPr lang="it-IT" sz="2400" dirty="0" smtClean="0">
                <a:solidFill>
                  <a:schemeClr val="bg2">
                    <a:lumMod val="90000"/>
                  </a:schemeClr>
                </a:solidFill>
                <a:effectLst>
                  <a:outerShdw blurRad="38100" dist="38100" dir="2700000" algn="tl">
                    <a:srgbClr val="000000">
                      <a:alpha val="43137"/>
                    </a:srgbClr>
                  </a:outerShdw>
                </a:effectLst>
              </a:rPr>
              <a:t>(MADRI E EDUCATORI)</a:t>
            </a:r>
          </a:p>
        </p:txBody>
      </p:sp>
      <p:sp>
        <p:nvSpPr>
          <p:cNvPr id="14" name="CasellaDiTesto 13"/>
          <p:cNvSpPr txBox="1"/>
          <p:nvPr/>
        </p:nvSpPr>
        <p:spPr>
          <a:xfrm>
            <a:off x="395536" y="2204864"/>
            <a:ext cx="8496944" cy="747720"/>
          </a:xfrm>
          <a:prstGeom prst="rect">
            <a:avLst/>
          </a:prstGeom>
          <a:solidFill>
            <a:schemeClr val="tx1">
              <a:lumMod val="65000"/>
              <a:lumOff val="35000"/>
            </a:schemeClr>
          </a:solidFill>
        </p:spPr>
        <p:txBody>
          <a:bodyPr wrap="square" lIns="21287" tIns="10644" rIns="21287" bIns="10644" rtlCol="0">
            <a:spAutoFit/>
          </a:bodyPr>
          <a:lstStyle/>
          <a:p>
            <a:pPr algn="ctr">
              <a:lnSpc>
                <a:spcPct val="110000"/>
              </a:lnSpc>
              <a:spcBef>
                <a:spcPts val="0"/>
              </a:spcBef>
            </a:pPr>
            <a:r>
              <a:rPr lang="it-IT" sz="2200" dirty="0" smtClean="0">
                <a:solidFill>
                  <a:schemeClr val="bg2">
                    <a:lumMod val="90000"/>
                  </a:schemeClr>
                </a:solidFill>
                <a:latin typeface="Calibri" pitchFamily="34" charset="0"/>
                <a:cs typeface="Calibri" pitchFamily="34" charset="0"/>
              </a:rPr>
              <a:t>ATTACHMENT Q-SORT:</a:t>
            </a:r>
          </a:p>
          <a:p>
            <a:pPr algn="ctr">
              <a:lnSpc>
                <a:spcPct val="110000"/>
              </a:lnSpc>
              <a:spcBef>
                <a:spcPts val="0"/>
              </a:spcBef>
            </a:pPr>
            <a:r>
              <a:rPr lang="it-IT" sz="2200" dirty="0" smtClean="0">
                <a:solidFill>
                  <a:schemeClr val="bg2">
                    <a:lumMod val="90000"/>
                  </a:schemeClr>
                </a:solidFill>
                <a:latin typeface="Calibri" pitchFamily="34" charset="0"/>
                <a:cs typeface="Calibri" pitchFamily="34" charset="0"/>
              </a:rPr>
              <a:t>Risposte divergenti tra educatori e madre </a:t>
            </a:r>
          </a:p>
        </p:txBody>
      </p:sp>
      <p:sp>
        <p:nvSpPr>
          <p:cNvPr id="16" name="CasellaDiTesto 15"/>
          <p:cNvSpPr txBox="1"/>
          <p:nvPr/>
        </p:nvSpPr>
        <p:spPr>
          <a:xfrm>
            <a:off x="395536" y="3356992"/>
            <a:ext cx="8568952" cy="1375713"/>
          </a:xfrm>
          <a:prstGeom prst="rect">
            <a:avLst/>
          </a:prstGeom>
          <a:noFill/>
          <a:ln>
            <a:noFill/>
          </a:ln>
        </p:spPr>
        <p:txBody>
          <a:bodyPr wrap="square" lIns="21287" tIns="10644" rIns="21287" bIns="10644" rtlCol="0">
            <a:spAutoFit/>
          </a:bodyPr>
          <a:lstStyle/>
          <a:p>
            <a:pPr marL="39174" indent="-39174">
              <a:buSzPct val="70000"/>
              <a:buFont typeface="Wingdings" pitchFamily="2" charset="2"/>
              <a:buChar char="Ø"/>
            </a:pPr>
            <a:r>
              <a:rPr lang="it-IT" sz="2200" dirty="0" smtClean="0">
                <a:solidFill>
                  <a:schemeClr val="bg2"/>
                </a:solidFill>
                <a:latin typeface="Calibri" pitchFamily="34" charset="0"/>
                <a:cs typeface="Calibri" pitchFamily="34" charset="0"/>
              </a:rPr>
              <a:t>Educatori: riportano prevalenza di comportamenti insicuri di tipo ambivalente </a:t>
            </a:r>
          </a:p>
          <a:p>
            <a:pPr marL="39174" indent="-39174">
              <a:buSzPct val="70000"/>
              <a:buFont typeface="Wingdings" pitchFamily="2" charset="2"/>
              <a:buChar char="Ø"/>
            </a:pPr>
            <a:r>
              <a:rPr lang="it-IT" sz="2200" dirty="0" smtClean="0">
                <a:solidFill>
                  <a:schemeClr val="bg2"/>
                </a:solidFill>
                <a:latin typeface="Calibri" pitchFamily="34" charset="0"/>
                <a:cs typeface="Calibri" pitchFamily="34" charset="0"/>
              </a:rPr>
              <a:t>Madre: incapace in difficoltà a  discriminare i comportamenti di attaccamento della figlia in sicuri e insicuri</a:t>
            </a:r>
          </a:p>
        </p:txBody>
      </p:sp>
    </p:spTree>
    <p:extLst>
      <p:ext uri="{BB962C8B-B14F-4D97-AF65-F5344CB8AC3E}">
        <p14:creationId xmlns="" xmlns:p14="http://schemas.microsoft.com/office/powerpoint/2010/main" val="393055235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ttangolo 6"/>
          <p:cNvSpPr/>
          <p:nvPr/>
        </p:nvSpPr>
        <p:spPr>
          <a:xfrm>
            <a:off x="-15774" y="10061"/>
            <a:ext cx="5580112" cy="457200"/>
          </a:xfrm>
          <a:prstGeom prst="rect">
            <a:avLst/>
          </a:prstGeom>
          <a:solidFill>
            <a:srgbClr val="CC9900">
              <a:alpha val="51000"/>
            </a:srgbClr>
          </a:solidFill>
          <a:ln>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0" name="Rettangolo 9"/>
          <p:cNvSpPr/>
          <p:nvPr/>
        </p:nvSpPr>
        <p:spPr>
          <a:xfrm>
            <a:off x="5539894" y="467172"/>
            <a:ext cx="3604105" cy="228600"/>
          </a:xfrm>
          <a:prstGeom prst="rect">
            <a:avLst/>
          </a:prstGeom>
          <a:solidFill>
            <a:schemeClr val="bg2">
              <a:lumMod val="90000"/>
            </a:schemeClr>
          </a:solidFill>
          <a:ln>
            <a:solidFill>
              <a:srgbClr val="CC99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1" name="CasellaDiTesto 10"/>
          <p:cNvSpPr txBox="1"/>
          <p:nvPr/>
        </p:nvSpPr>
        <p:spPr>
          <a:xfrm>
            <a:off x="6656655" y="10061"/>
            <a:ext cx="939681" cy="461665"/>
          </a:xfrm>
          <a:prstGeom prst="rect">
            <a:avLst/>
          </a:prstGeom>
          <a:noFill/>
        </p:spPr>
        <p:txBody>
          <a:bodyPr wrap="none" rtlCol="0">
            <a:spAutoFit/>
          </a:bodyPr>
          <a:lstStyle/>
          <a:p>
            <a:r>
              <a:rPr lang="it-IT" sz="2400" dirty="0" smtClean="0">
                <a:solidFill>
                  <a:srgbClr val="CC9900"/>
                </a:solidFill>
                <a:effectLst>
                  <a:outerShdw blurRad="60007" dist="310007" dir="7680000" sy="30000" kx="1300200" algn="ctr" rotWithShape="0">
                    <a:prstClr val="black">
                      <a:alpha val="32000"/>
                    </a:prstClr>
                  </a:outerShdw>
                </a:effectLst>
              </a:rPr>
              <a:t>CASO </a:t>
            </a:r>
            <a:endParaRPr lang="it-IT" sz="2400" dirty="0">
              <a:solidFill>
                <a:srgbClr val="CC9900"/>
              </a:solidFill>
              <a:effectLst>
                <a:outerShdw blurRad="60007" dist="310007" dir="7680000" sy="30000" kx="1300200" algn="ctr" rotWithShape="0">
                  <a:prstClr val="black">
                    <a:alpha val="32000"/>
                  </a:prstClr>
                </a:outerShdw>
              </a:effectLst>
            </a:endParaRPr>
          </a:p>
        </p:txBody>
      </p:sp>
      <p:cxnSp>
        <p:nvCxnSpPr>
          <p:cNvPr id="13" name="Connettore 1 12"/>
          <p:cNvCxnSpPr/>
          <p:nvPr/>
        </p:nvCxnSpPr>
        <p:spPr>
          <a:xfrm>
            <a:off x="1979712" y="6453336"/>
            <a:ext cx="4752528" cy="0"/>
          </a:xfrm>
          <a:prstGeom prst="line">
            <a:avLst/>
          </a:prstGeom>
          <a:ln>
            <a:solidFill>
              <a:srgbClr val="CC9900"/>
            </a:solidFill>
          </a:ln>
        </p:spPr>
        <p:style>
          <a:lnRef idx="1">
            <a:schemeClr val="accent1"/>
          </a:lnRef>
          <a:fillRef idx="0">
            <a:schemeClr val="accent1"/>
          </a:fillRef>
          <a:effectRef idx="0">
            <a:schemeClr val="accent1"/>
          </a:effectRef>
          <a:fontRef idx="minor">
            <a:schemeClr val="tx1"/>
          </a:fontRef>
        </p:style>
      </p:cxnSp>
      <p:sp>
        <p:nvSpPr>
          <p:cNvPr id="17" name="Segnaposto numero diapositiva 16"/>
          <p:cNvSpPr>
            <a:spLocks noGrp="1"/>
          </p:cNvSpPr>
          <p:nvPr>
            <p:ph type="sldNum" sz="quarter" idx="12"/>
          </p:nvPr>
        </p:nvSpPr>
        <p:spPr/>
        <p:txBody>
          <a:bodyPr/>
          <a:lstStyle/>
          <a:p>
            <a:fld id="{DA05E554-F321-49FD-B832-1DAD2B0B5875}" type="slidenum">
              <a:rPr lang="it-IT" smtClean="0"/>
              <a:pPr/>
              <a:t>18</a:t>
            </a:fld>
            <a:endParaRPr lang="it-IT"/>
          </a:p>
        </p:txBody>
      </p:sp>
      <p:sp>
        <p:nvSpPr>
          <p:cNvPr id="18" name="Rettangolo 17"/>
          <p:cNvSpPr/>
          <p:nvPr/>
        </p:nvSpPr>
        <p:spPr>
          <a:xfrm>
            <a:off x="2054234" y="6453336"/>
            <a:ext cx="4572000" cy="430887"/>
          </a:xfrm>
          <a:prstGeom prst="rect">
            <a:avLst/>
          </a:prstGeom>
        </p:spPr>
        <p:txBody>
          <a:bodyPr>
            <a:spAutoFit/>
          </a:bodyPr>
          <a:lstStyle/>
          <a:p>
            <a:pPr algn="ctr"/>
            <a:r>
              <a:rPr lang="it-IT" sz="1100" b="1" i="1" dirty="0" smtClean="0">
                <a:solidFill>
                  <a:schemeClr val="bg2">
                    <a:lumMod val="75000"/>
                  </a:schemeClr>
                </a:solidFill>
              </a:rPr>
              <a:t>«La </a:t>
            </a:r>
            <a:r>
              <a:rPr lang="it-IT" sz="1100" b="1" i="1" dirty="0">
                <a:solidFill>
                  <a:schemeClr val="bg2">
                    <a:lumMod val="75000"/>
                  </a:schemeClr>
                </a:solidFill>
              </a:rPr>
              <a:t>violenza famigliare davanti ai </a:t>
            </a:r>
            <a:r>
              <a:rPr lang="it-IT" sz="1100" b="1" i="1" dirty="0" smtClean="0">
                <a:solidFill>
                  <a:schemeClr val="bg2">
                    <a:lumMod val="75000"/>
                  </a:schemeClr>
                </a:solidFill>
              </a:rPr>
              <a:t>bambini» </a:t>
            </a:r>
          </a:p>
          <a:p>
            <a:pPr algn="ctr"/>
            <a:r>
              <a:rPr lang="it-IT" sz="1100" b="1" i="1" dirty="0" smtClean="0">
                <a:solidFill>
                  <a:schemeClr val="bg2">
                    <a:lumMod val="75000"/>
                  </a:schemeClr>
                </a:solidFill>
              </a:rPr>
              <a:t>Ferrara 10 ottobre 2014</a:t>
            </a:r>
            <a:endParaRPr lang="it-IT" sz="1100" b="1" i="1" dirty="0">
              <a:solidFill>
                <a:schemeClr val="bg2">
                  <a:lumMod val="75000"/>
                </a:schemeClr>
              </a:solidFill>
            </a:endParaRPr>
          </a:p>
        </p:txBody>
      </p:sp>
      <p:sp>
        <p:nvSpPr>
          <p:cNvPr id="3" name="AutoShape 2" descr="data:image/jpeg;base64,/9j/4AAQSkZJRgABAQAAAQABAAD/2wCEAAkGBxQTEhQTExQVFhUWFyAaGRgXGBggHRseHhsfGyEjHiAjHCghHx8lIR0ZIz0iJiksLzIuHx80PDMsNyktLisBCgoKDg0OGxAQGzcmICYsLCwsLC8vLy80LywsLCwsNS8sLC8sLCwsLCwsLC8sLCwsLCwsLC8sNCwsLCw0LDQ3LP/AABEIAHgAeAMBIgACEQEDEQH/xAAcAAABBQEBAQAAAAAAAAAAAAAAAgMEBQYHAQj/xAA+EAACAQIDBQYCCQMBCQAAAAABAgMAEQQSIQUGMUFREyIyYXGBkcEHFCNCUoKhorEzctFDFRYkc4OS4vDx/8QAGAEAAwEBAAAAAAAAAAAAAAAAAQIDAAT/xAAoEQACAgEDAwIHAQAAAAAAAAAAAQIRIQMSMUFRYTKREyJxsdHh8IH/2gAMAwEAAhEDEQA/AO40UUVjBSXcAEkgAakngKrN4NvRYRAXuzubRxILvI3RR8+Aqgl2PLiR220iSijMuDiuVAHN7aysNOVh0p4wvL4FcuxMl3xEjFMDC+LYGxZTliU+chFvZQaYnw+PexxGNhwqngkCAt7O51PopqfhNpRSkRQyIsTJlCoMrxsRcXHEAi9tB730hoM+GzqubFQOgky6szRNb17y5iL/AIqfjhC8jJ3Ywp7ITYnFTGbwZ8RIA2mbgpC8NeFN/wC5mzhC07YdlCqzNdmzALe58WvC9Wm8GFMmZ2bsQiAxOzKB2mbN3r6gXVP3VD2zvLhpsNJCMVhhK6FT9r3QSLHW2o9qKcnVNgaXUag3aw18sM+MgfLnCiaXVeoViVNrjlzFO4bDY9VEmGxsWLjI0EyAE/8AUQ2/bUjF5ph9ZhyOYoZEiWNw13kC6k8ABlGnmfKpe1I+w2dIqEr2eGIU8CCqaHyN7Gg5MNEKLfERsEx0L4RibBmOaJj5SAW9mArTI4IBBBB1BHA1Tz4sCJ3kAbDrHqGF2kPlfSx0GoNz050kWx5MNml2ae6D9pg5SQt+PcPGJtfMGhtT8fb9Bto2tFVW7+3osWhKXV0NpInFnjbow+fA1a1Npp0xk7CiiigEKqt49trhIs5Bd2OWONfFI54KP88hVm7gAkkAAXJPIVkd3EOMlbaUg7timERtAqc3PQyG3oAKeKXL4Fb6Id2LssxyGXESI+0JkJF/DGot3UF75QWFzxNP4faKllZsqYtSsckd9X15DmupYEDTXzqLju2mdI54ELo2jxS2YA6FlDAEcjoTwsa0mAwzKq9owkkAsXygG3tTSfV/36FXgirsZGP2qxuEfNF3e9GL30a/XpbTTWqXfHe5MH9lEqtO2tvuoD95rcSenOtFtjaAw8EkzaiNS1uvQe5sK4RO7SM0khu7nMx8z8hw9AKMI7ss05bcITj8S08naTM0r8i+tv7RwX2r1BemA4vYC5/ilmVr90Aj+7/xq+cIj5JGFlMRzRHs3vcSJo3oeo4aG9dJ3P3vGK/4bEhe0I0Nu7KOenJvLny6Vy5ZuR0Pn8qUuhDXKkG6sOIYag+xpZxVZGjJ2dx21s9pTG3jRDmMXDMw8Jzcip1t1sdLVXTYlgcOFLKizBHLE5nIRs1ybd0W4njpwA1sd2NrfWsNFNpdh3gOTDQ/qKkbUwKyqt1DmNs6KTYFgCBfQ6a9DXOnWGWq8ootrbLacri8N9ji0vkLcJkB8LjiVOlidRpVru5ttcXFnAKOpyyRt4o3HFT/AJ5iq3ZuGllk7aR1MgA8N7QG4LRhfvXHFjY8NLWtC27J9WlG04lYJ/TxaWsSgNg9vxJ+oJp6v5fb8C3WTaUUlHBAIIIIuCOYNFRKGY35kaQQ4FCQ2LcqxHFYlsZD8CF/NT+2FgUok0QfDBcgAUukbD8SgHlaxtpY9aY2UO22nipT4cPGkCeTN9o/6FPjT0OJYRthxDKkxBGdV7pY/wCpnGmvi115Wq3FL+yTJewsFGougORWPY5wbopAuFvqFve3l5U/tbbmHwwHbSqhPAE94+gGprOb/b4HC2ghsZmFyx4Rr1tzY8h7+vKmlLMWZizMbszG7H1NZQ3ZZnOsI3m+2+cGIwzRQiUkspLFCBYMCeOv6VhWzNZF4twoSXjYEnnbgPU1HWEg30C2Nhe9r+w6VZJKNIi3btj8cVtOnSim1a3OlspHlQ3dDULeC6XJFr2tzqMpOoPEU5mptoWY6C4I1HM2v+mtZcZZn4N19Hu9sGGgeKYuLyllIQkWIHTzvXR9l7XgxC5oZUkA45TqPUcRXBonB7vA9P8AFPYMssitGWWQeFlNiPfp5HSllpp5HjqNYOzbcwa5hM7OFtle0zoFF9G0YDqD6jpTGyjEzMkSTSwyg55JGYodLALmN2BFxcacKh7n7yDGxvBOAJQutuEi8My/MctOtSYJsS8pjikJRCBJLIigXF8yqthmJ01vYX58KnTqinkb3GkaMTYFyS2EcKpPFomuYz8AV/LXtebVHY7Twso0XERvA/my/aJ+gf4UUs+b7hj2Pfo/70M8vOXFTN7CQqv7VFaLF4gRo8jeFFLH0AvWW+jpnGzISihn72jNlF8x4mxt8KkbwtiDs7F9usYfs2t2RYgrbzAN+IppRub+oE6icZxmLkmkaWTxyHO3kTy9ALD2pEjEAAHU09KgDDW9KmlDOtlAsvx1Gv8AFUTbZJrArDuQhUaKeIpqVqUtTt38RHHiY2mQPHexB5X0vw1txtReFYOcMc2PsCSdXkF1RBfMFJLeSgWLH30qbjMQjKpSAvGotIzgh79bgkKOmnxpO3dnSq0kpnRiJDHkDguBci1hwFuQqRhIHgilKkrLEqObcVzMQVPkVy3B5gUj7jeCuw2GhRTNIC6ZssaHul2GpzEXsq3HDjccKm4TaqHjFhUHTJKP3Kag47HXWIOoYgEka6ZmJ5W5W005V6mKhXWKOQOeJaTRf7coBPufjWq+Ua64LZsBh3X+lFrrdcXYfAoWqnx+KSxSMKutmyZtfLM3eb9B5GvZttSkWJXoWCIGP5rXqpkmGdrC2g+dFWBkjZ21mw0scyn+k2Yjqv3h7i9fQUbAgEcDrpzvXzjOlwb8LV3jZjyjB4fs0V37JNHYqPCNSQpNLqLCH02V/wBIHdhgl5w4qFvYyBW/axoqJv6ZTsqbtggk0/pklfGLEXF/airaOkpxz0F1J7Xgl/R/3YZ4ucOKmX2MhZf2sK0WLw4kR428LqVPoRas5so9jtPFRHRcRGk6ebL9m/6BPhWprmn6r/0rHij55x2GaKRopPHGcjeZHP0Isfeost/EOX8V13f3dA4m08Fu3UWKnhIvIX5MOR9vTluMwfZgBjZ+DIQQynow5fOrxkuSMosRA0ZQksc3Kw099aQWsQabXDHiDb+KVgYy75SVAINmOgNvl5022rdgu6Rp8Pt92SbEvlMwZFjsq2QsGLPbrZfjVWMWYyWiZjnWz5hfNfjfrrrUFkN7efKnFU2tSbVdmt1RHB609h5FJsdPOkzRaZuVQy1joBa2rHlf/wCUWt2Eb05ZMlewJNR0XS54nWnEi5tr08qc7J2dY1RmdvCgBJPoPnwpV2C+5IwGzTiHjhU96VspA5L95vYXPwrvyIAAALACwHlWS3E3S+qAyy2M7i1hwjX8IPMnmfStfUpvoVgupl/pA70MEXObFQr7CQM37VNFebVPbbTwsQ1XDxvO/kzfZp+hf40U25xikjUm2e78xtGIccgJbCOWYDi0TWEg+ADflrSwyh1VlIKsAQRwIOor10BBBAIIsQeYNZPdiQ4OY7OkPcsXwrH70d9U/uTT1BFD1R+n2DwzXVXbW2Hh8SAJole3Akd4ehGoqxpqKdWNhxGtj0PA+lIm1lBZzffXcuDD4cyxGQWdQVLkixNjx1/WsbPGQAQPDyHTn/75V3DbuzhiMPLCTbOpAPQ8j7G1cUcMCVcZWUlWXow4iuvRnayc+rGngZYiwK868bMDroaTNDY3U2v8PhSXaVvEQehJP8Uzi7wKmqFlgRc2HU0iGG1yRbN/HKiFLkZze3Dp8KfeUgjKLk90KBe5OgA8yaEljBk85NTuHufDiYXkm7SwkKqqtYWAHlfjfnXRdk7FgwwIhjVL8SPEfUnU01uvsr6thYoTbMBdiObHU/qal4/FiNbk6ngOJPoPcfGuaUnJnRGKSJVImlVFLMQFUEkngANTSMLKWXW2YaEAg2NZfeeQ4yYbOjPcsHxTD7sd9I/7n19ADSxjbGbpDu40bSCbHOCGxbhlB4rEtxGPgS35q9rTIgAAAAAFgByAorSduzJUhVVW8exFxcWQko6nNHIvijccGH+OYq1ooJtO0ZqzL7F2qZn+rYoCLGwi914Op0zxnmptqvKpv+z37SxzEgEhyy5QTyy2vrYXvflT28GwYsWgD3V0N45UNnjbqp+XA1TRbwzYMiPaIGTguLQHs2/5g/02+INUXzen2/AvHJq41sAL3tWU3w3R7du3gyiYCzK3hkHK/Rh1+PK1rFstbCTDS5Mw0K95Dx1Iv3jrxv0qZHO6R5phdgeEYJvyHv8AAUvHAfqcM2hG8blJFMb/AIWFj7dR5i9NNJXbRtDDYn7Ngr3+46X8+BHTX0I61FTdXZ5Ith4bnW3kDbhfherfFrlEvh3wzkOHUyHso4y8pOgW5NvTl6muk7l7lmFhPiSDKPAg4R+ZPNv4rQYbG4SFcsZjQX4Rgan2GvEfEdanTTnKxRSWBtb4fxf9Km5PhdR1FdSQxtx0qt2jBmOUAlmsT0AUjifl60xLgCwL4qUZVJawOVANLXPtzNVcm8M2MJj2cBk4Ni3B7NeX2Y/1G+AFCMewzY/traxhb6rhFEmLmu1vupfjJJ0HQc6st3NiLhIsgJd2OaSRvFI54sf8chRu/sGLCIQl2dzeSVzd5G6sflwFWtCUsUjJdWFFFFIMFFFFYwUl0BBBAIOhB4GiisYzEu5wjYvgZnwjE3KqM0THzjJt7qRQNpbSh0lwseIUffw8mVj+R7D91FFPvfXIu3sePvlAP62HxURH48PIQL8e8oI5DnXh+kDZ9rdt5WyP/FqKK6dLRjqKyU9RxY0u9OFP9HC4iXpkwrgcvvMoXkOfIU9/tHaM2kOEjwy/jxEmZh+RLj91FFQk1F0l7lFbQqLc4SMHx0z4tgbhWGWJT5Rg2/7ia0yIAAAAANABwFFFI5N8jJJCqKKKUIUUUVjH/9k="/>
          <p:cNvSpPr>
            <a:spLocks noChangeAspect="1" noChangeArrowheads="1"/>
          </p:cNvSpPr>
          <p:nvPr/>
        </p:nvSpPr>
        <p:spPr bwMode="auto">
          <a:xfrm>
            <a:off x="155575" y="-144463"/>
            <a:ext cx="304800" cy="304801"/>
          </a:xfrm>
          <a:prstGeom prst="rect">
            <a:avLst/>
          </a:prstGeom>
          <a:noFill/>
          <a:extLst>
            <a:ext uri="{909E8E84-426E-40DD-AFC4-6F175D3DCCD1}">
              <a14:hiddenFill xmlns=""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it-IT"/>
          </a:p>
        </p:txBody>
      </p:sp>
      <p:sp>
        <p:nvSpPr>
          <p:cNvPr id="4" name="AutoShape 4" descr="data:image/jpeg;base64,/9j/4AAQSkZJRgABAQAAAQABAAD/2wCEAAkGBxQTEhQTExQVFhUWFyAaGRgXGBggHRseHhsfGyEjHiAjHCghHx8lIR0ZIz0iJiksLzIuHx80PDMsNyktLisBCgoKDg0OGxAQGzcmICYsLCwsLC8vLy80LywsLCwsNS8sLC8sLCwsLCwsLC8sLCwsLCwsLC8sNCwsLCw0LDQ3LP/AABEIAHgAeAMBIgACEQEDEQH/xAAcAAABBQEBAQAAAAAAAAAAAAAAAgMEBQYHAQj/xAA+EAACAQIDBQYCCQMBCQAAAAABAgMAEQQSIQUGMUFREyIyYXGBkcEHFCNCUoKhorEzctFDFRYkc4OS4vDx/8QAGAEAAwEBAAAAAAAAAAAAAAAAAQIDAAT/xAAoEQACAgEDAwIHAQAAAAAAAAAAAQIRIQMSMUFRYTKREyJxsdHh8IH/2gAMAwEAAhEDEQA/AO40UUVjBSXcAEkgAakngKrN4NvRYRAXuzubRxILvI3RR8+Aqgl2PLiR220iSijMuDiuVAHN7aysNOVh0p4wvL4FcuxMl3xEjFMDC+LYGxZTliU+chFvZQaYnw+PexxGNhwqngkCAt7O51PopqfhNpRSkRQyIsTJlCoMrxsRcXHEAi9tB730hoM+GzqubFQOgky6szRNb17y5iL/AIqfjhC8jJ3Ywp7ITYnFTGbwZ8RIA2mbgpC8NeFN/wC5mzhC07YdlCqzNdmzALe58WvC9Wm8GFMmZ2bsQiAxOzKB2mbN3r6gXVP3VD2zvLhpsNJCMVhhK6FT9r3QSLHW2o9qKcnVNgaXUag3aw18sM+MgfLnCiaXVeoViVNrjlzFO4bDY9VEmGxsWLjI0EyAE/8AUQ2/bUjF5ph9ZhyOYoZEiWNw13kC6k8ABlGnmfKpe1I+w2dIqEr2eGIU8CCqaHyN7Gg5MNEKLfERsEx0L4RibBmOaJj5SAW9mArTI4IBBBB1BHA1Tz4sCJ3kAbDrHqGF2kPlfSx0GoNz050kWx5MNml2ae6D9pg5SQt+PcPGJtfMGhtT8fb9Bto2tFVW7+3osWhKXV0NpInFnjbow+fA1a1Npp0xk7CiiigEKqt49trhIs5Bd2OWONfFI54KP88hVm7gAkkAAXJPIVkd3EOMlbaUg7timERtAqc3PQyG3oAKeKXL4Fb6Id2LssxyGXESI+0JkJF/DGot3UF75QWFzxNP4faKllZsqYtSsckd9X15DmupYEDTXzqLju2mdI54ELo2jxS2YA6FlDAEcjoTwsa0mAwzKq9owkkAsXygG3tTSfV/36FXgirsZGP2qxuEfNF3e9GL30a/XpbTTWqXfHe5MH9lEqtO2tvuoD95rcSenOtFtjaAw8EkzaiNS1uvQe5sK4RO7SM0khu7nMx8z8hw9AKMI7ss05bcITj8S08naTM0r8i+tv7RwX2r1BemA4vYC5/ilmVr90Aj+7/xq+cIj5JGFlMRzRHs3vcSJo3oeo4aG9dJ3P3vGK/4bEhe0I0Nu7KOenJvLny6Vy5ZuR0Pn8qUuhDXKkG6sOIYag+xpZxVZGjJ2dx21s9pTG3jRDmMXDMw8Jzcip1t1sdLVXTYlgcOFLKizBHLE5nIRs1ybd0W4njpwA1sd2NrfWsNFNpdh3gOTDQ/qKkbUwKyqt1DmNs6KTYFgCBfQ6a9DXOnWGWq8ootrbLacri8N9ji0vkLcJkB8LjiVOlidRpVru5ttcXFnAKOpyyRt4o3HFT/AJ5iq3ZuGllk7aR1MgA8N7QG4LRhfvXHFjY8NLWtC27J9WlG04lYJ/TxaWsSgNg9vxJ+oJp6v5fb8C3WTaUUlHBAIIIIuCOYNFRKGY35kaQQ4FCQ2LcqxHFYlsZD8CF/NT+2FgUok0QfDBcgAUukbD8SgHlaxtpY9aY2UO22nipT4cPGkCeTN9o/6FPjT0OJYRthxDKkxBGdV7pY/wCpnGmvi115Wq3FL+yTJewsFGougORWPY5wbopAuFvqFve3l5U/tbbmHwwHbSqhPAE94+gGprOb/b4HC2ghsZmFyx4Rr1tzY8h7+vKmlLMWZizMbszG7H1NZQ3ZZnOsI3m+2+cGIwzRQiUkspLFCBYMCeOv6VhWzNZF4twoSXjYEnnbgPU1HWEg30C2Nhe9r+w6VZJKNIi3btj8cVtOnSim1a3OlspHlQ3dDULeC6XJFr2tzqMpOoPEU5mptoWY6C4I1HM2v+mtZcZZn4N19Hu9sGGgeKYuLyllIQkWIHTzvXR9l7XgxC5oZUkA45TqPUcRXBonB7vA9P8AFPYMssitGWWQeFlNiPfp5HSllpp5HjqNYOzbcwa5hM7OFtle0zoFF9G0YDqD6jpTGyjEzMkSTSwyg55JGYodLALmN2BFxcacKh7n7yDGxvBOAJQutuEi8My/MctOtSYJsS8pjikJRCBJLIigXF8yqthmJ01vYX58KnTqinkb3GkaMTYFyS2EcKpPFomuYz8AV/LXtebVHY7Twso0XERvA/my/aJ+gf4UUs+b7hj2Pfo/70M8vOXFTN7CQqv7VFaLF4gRo8jeFFLH0AvWW+jpnGzISihn72jNlF8x4mxt8KkbwtiDs7F9usYfs2t2RYgrbzAN+IppRub+oE6icZxmLkmkaWTxyHO3kTy9ALD2pEjEAAHU09KgDDW9KmlDOtlAsvx1Gv8AFUTbZJrArDuQhUaKeIpqVqUtTt38RHHiY2mQPHexB5X0vw1txtReFYOcMc2PsCSdXkF1RBfMFJLeSgWLH30qbjMQjKpSAvGotIzgh79bgkKOmnxpO3dnSq0kpnRiJDHkDguBci1hwFuQqRhIHgilKkrLEqObcVzMQVPkVy3B5gUj7jeCuw2GhRTNIC6ZssaHul2GpzEXsq3HDjccKm4TaqHjFhUHTJKP3Kag47HXWIOoYgEka6ZmJ5W5W005V6mKhXWKOQOeJaTRf7coBPufjWq+Ua64LZsBh3X+lFrrdcXYfAoWqnx+KSxSMKutmyZtfLM3eb9B5GvZttSkWJXoWCIGP5rXqpkmGdrC2g+dFWBkjZ21mw0scyn+k2Yjqv3h7i9fQUbAgEcDrpzvXzjOlwb8LV3jZjyjB4fs0V37JNHYqPCNSQpNLqLCH02V/wBIHdhgl5w4qFvYyBW/axoqJv6ZTsqbtggk0/pklfGLEXF/airaOkpxz0F1J7Xgl/R/3YZ4ucOKmX2MhZf2sK0WLw4kR428LqVPoRas5so9jtPFRHRcRGk6ebL9m/6BPhWprmn6r/0rHij55x2GaKRopPHGcjeZHP0Isfeost/EOX8V13f3dA4m08Fu3UWKnhIvIX5MOR9vTluMwfZgBjZ+DIQQynow5fOrxkuSMosRA0ZQksc3Kw099aQWsQabXDHiDb+KVgYy75SVAINmOgNvl5022rdgu6Rp8Pt92SbEvlMwZFjsq2QsGLPbrZfjVWMWYyWiZjnWz5hfNfjfrrrUFkN7efKnFU2tSbVdmt1RHB609h5FJsdPOkzRaZuVQy1joBa2rHlf/wCUWt2Eb05ZMlewJNR0XS54nWnEi5tr08qc7J2dY1RmdvCgBJPoPnwpV2C+5IwGzTiHjhU96VspA5L95vYXPwrvyIAAALACwHlWS3E3S+qAyy2M7i1hwjX8IPMnmfStfUpvoVgupl/pA70MEXObFQr7CQM37VNFebVPbbTwsQ1XDxvO/kzfZp+hf40U25xikjUm2e78xtGIccgJbCOWYDi0TWEg+ADflrSwyh1VlIKsAQRwIOor10BBBAIIsQeYNZPdiQ4OY7OkPcsXwrH70d9U/uTT1BFD1R+n2DwzXVXbW2Hh8SAJole3Akd4ehGoqxpqKdWNhxGtj0PA+lIm1lBZzffXcuDD4cyxGQWdQVLkixNjx1/WsbPGQAQPDyHTn/75V3DbuzhiMPLCTbOpAPQ8j7G1cUcMCVcZWUlWXow4iuvRnayc+rGngZYiwK868bMDroaTNDY3U2v8PhSXaVvEQehJP8Uzi7wKmqFlgRc2HU0iGG1yRbN/HKiFLkZze3Dp8KfeUgjKLk90KBe5OgA8yaEljBk85NTuHufDiYXkm7SwkKqqtYWAHlfjfnXRdk7FgwwIhjVL8SPEfUnU01uvsr6thYoTbMBdiObHU/qal4/FiNbk6ngOJPoPcfGuaUnJnRGKSJVImlVFLMQFUEkngANTSMLKWXW2YaEAg2NZfeeQ4yYbOjPcsHxTD7sd9I/7n19ADSxjbGbpDu40bSCbHOCGxbhlB4rEtxGPgS35q9rTIgAAAAAFgByAorSduzJUhVVW8exFxcWQko6nNHIvijccGH+OYq1ooJtO0ZqzL7F2qZn+rYoCLGwi914Op0zxnmptqvKpv+z37SxzEgEhyy5QTyy2vrYXvflT28GwYsWgD3V0N45UNnjbqp+XA1TRbwzYMiPaIGTguLQHs2/5g/02+INUXzen2/AvHJq41sAL3tWU3w3R7du3gyiYCzK3hkHK/Rh1+PK1rFstbCTDS5Mw0K95Dx1Iv3jrxv0qZHO6R5phdgeEYJvyHv8AAUvHAfqcM2hG8blJFMb/AIWFj7dR5i9NNJXbRtDDYn7Ngr3+46X8+BHTX0I61FTdXZ5Ith4bnW3kDbhfherfFrlEvh3wzkOHUyHso4y8pOgW5NvTl6muk7l7lmFhPiSDKPAg4R+ZPNv4rQYbG4SFcsZjQX4Rgan2GvEfEdanTTnKxRSWBtb4fxf9Km5PhdR1FdSQxtx0qt2jBmOUAlmsT0AUjifl60xLgCwL4qUZVJawOVANLXPtzNVcm8M2MJj2cBk4Ni3B7NeX2Y/1G+AFCMewzY/traxhb6rhFEmLmu1vupfjJJ0HQc6st3NiLhIsgJd2OaSRvFI54sf8chRu/sGLCIQl2dzeSVzd5G6sflwFWtCUsUjJdWFFFFIMFFFFYwUl0BBBAIOhB4GiisYzEu5wjYvgZnwjE3KqM0THzjJt7qRQNpbSh0lwseIUffw8mVj+R7D91FFPvfXIu3sePvlAP62HxURH48PIQL8e8oI5DnXh+kDZ9rdt5WyP/FqKK6dLRjqKyU9RxY0u9OFP9HC4iXpkwrgcvvMoXkOfIU9/tHaM2kOEjwy/jxEmZh+RLj91FFQk1F0l7lFbQqLc4SMHx0z4tgbhWGWJT5Rg2/7ia0yIAAAAANABwFFFI5N8jJJCqKKKUIUUUVjH/9k="/>
          <p:cNvSpPr>
            <a:spLocks noChangeAspect="1" noChangeArrowheads="1"/>
          </p:cNvSpPr>
          <p:nvPr/>
        </p:nvSpPr>
        <p:spPr bwMode="auto">
          <a:xfrm>
            <a:off x="307975" y="7937"/>
            <a:ext cx="304800" cy="304801"/>
          </a:xfrm>
          <a:prstGeom prst="rect">
            <a:avLst/>
          </a:prstGeom>
          <a:noFill/>
          <a:extLst>
            <a:ext uri="{909E8E84-426E-40DD-AFC4-6F175D3DCCD1}">
              <a14:hiddenFill xmlns=""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it-IT"/>
          </a:p>
        </p:txBody>
      </p:sp>
      <p:sp>
        <p:nvSpPr>
          <p:cNvPr id="5" name="AutoShape 6" descr="data:image/jpeg;base64,/9j/4AAQSkZJRgABAQAAAQABAAD/2wCEAAkGBxQTEhQTExQVFhUWFyAaGRgXGBggHRseHhsfGyEjHiAjHCghHx8lIR0ZIz0iJiksLzIuHx80PDMsNyktLisBCgoKDg0OGxAQGzcmICYsLCwsLC8vLy80LywsLCwsNS8sLC8sLCwsLCwsLC8sLCwsLCwsLC8sNCwsLCw0LDQ3LP/AABEIAHgAeAMBIgACEQEDEQH/xAAcAAABBQEBAQAAAAAAAAAAAAAAAgMEBQYHAQj/xAA+EAACAQIDBQYCCQMBCQAAAAABAgMAEQQSIQUGMUFREyIyYXGBkcEHFCNCUoKhorEzctFDFRYkc4OS4vDx/8QAGAEAAwEBAAAAAAAAAAAAAAAAAQIDAAT/xAAoEQACAgEDAwIHAQAAAAAAAAAAAQIRIQMSMUFRYTKREyJxsdHh8IH/2gAMAwEAAhEDEQA/AO40UUVjBSXcAEkgAakngKrN4NvRYRAXuzubRxILvI3RR8+Aqgl2PLiR220iSijMuDiuVAHN7aysNOVh0p4wvL4FcuxMl3xEjFMDC+LYGxZTliU+chFvZQaYnw+PexxGNhwqngkCAt7O51PopqfhNpRSkRQyIsTJlCoMrxsRcXHEAi9tB730hoM+GzqubFQOgky6szRNb17y5iL/AIqfjhC8jJ3Ywp7ITYnFTGbwZ8RIA2mbgpC8NeFN/wC5mzhC07YdlCqzNdmzALe58WvC9Wm8GFMmZ2bsQiAxOzKB2mbN3r6gXVP3VD2zvLhpsNJCMVhhK6FT9r3QSLHW2o9qKcnVNgaXUag3aw18sM+MgfLnCiaXVeoViVNrjlzFO4bDY9VEmGxsWLjI0EyAE/8AUQ2/bUjF5ph9ZhyOYoZEiWNw13kC6k8ABlGnmfKpe1I+w2dIqEr2eGIU8CCqaHyN7Gg5MNEKLfERsEx0L4RibBmOaJj5SAW9mArTI4IBBBB1BHA1Tz4sCJ3kAbDrHqGF2kPlfSx0GoNz050kWx5MNml2ae6D9pg5SQt+PcPGJtfMGhtT8fb9Bto2tFVW7+3osWhKXV0NpInFnjbow+fA1a1Npp0xk7CiiigEKqt49trhIs5Bd2OWONfFI54KP88hVm7gAkkAAXJPIVkd3EOMlbaUg7timERtAqc3PQyG3oAKeKXL4Fb6Id2LssxyGXESI+0JkJF/DGot3UF75QWFzxNP4faKllZsqYtSsckd9X15DmupYEDTXzqLju2mdI54ELo2jxS2YA6FlDAEcjoTwsa0mAwzKq9owkkAsXygG3tTSfV/36FXgirsZGP2qxuEfNF3e9GL30a/XpbTTWqXfHe5MH9lEqtO2tvuoD95rcSenOtFtjaAw8EkzaiNS1uvQe5sK4RO7SM0khu7nMx8z8hw9AKMI7ss05bcITj8S08naTM0r8i+tv7RwX2r1BemA4vYC5/ilmVr90Aj+7/xq+cIj5JGFlMRzRHs3vcSJo3oeo4aG9dJ3P3vGK/4bEhe0I0Nu7KOenJvLny6Vy5ZuR0Pn8qUuhDXKkG6sOIYag+xpZxVZGjJ2dx21s9pTG3jRDmMXDMw8Jzcip1t1sdLVXTYlgcOFLKizBHLE5nIRs1ybd0W4njpwA1sd2NrfWsNFNpdh3gOTDQ/qKkbUwKyqt1DmNs6KTYFgCBfQ6a9DXOnWGWq8ootrbLacri8N9ji0vkLcJkB8LjiVOlidRpVru5ttcXFnAKOpyyRt4o3HFT/AJ5iq3ZuGllk7aR1MgA8N7QG4LRhfvXHFjY8NLWtC27J9WlG04lYJ/TxaWsSgNg9vxJ+oJp6v5fb8C3WTaUUlHBAIIIIuCOYNFRKGY35kaQQ4FCQ2LcqxHFYlsZD8CF/NT+2FgUok0QfDBcgAUukbD8SgHlaxtpY9aY2UO22nipT4cPGkCeTN9o/6FPjT0OJYRthxDKkxBGdV7pY/wCpnGmvi115Wq3FL+yTJewsFGougORWPY5wbopAuFvqFve3l5U/tbbmHwwHbSqhPAE94+gGprOb/b4HC2ghsZmFyx4Rr1tzY8h7+vKmlLMWZizMbszG7H1NZQ3ZZnOsI3m+2+cGIwzRQiUkspLFCBYMCeOv6VhWzNZF4twoSXjYEnnbgPU1HWEg30C2Nhe9r+w6VZJKNIi3btj8cVtOnSim1a3OlspHlQ3dDULeC6XJFr2tzqMpOoPEU5mptoWY6C4I1HM2v+mtZcZZn4N19Hu9sGGgeKYuLyllIQkWIHTzvXR9l7XgxC5oZUkA45TqPUcRXBonB7vA9P8AFPYMssitGWWQeFlNiPfp5HSllpp5HjqNYOzbcwa5hM7OFtle0zoFF9G0YDqD6jpTGyjEzMkSTSwyg55JGYodLALmN2BFxcacKh7n7yDGxvBOAJQutuEi8My/MctOtSYJsS8pjikJRCBJLIigXF8yqthmJ01vYX58KnTqinkb3GkaMTYFyS2EcKpPFomuYz8AV/LXtebVHY7Twso0XERvA/my/aJ+gf4UUs+b7hj2Pfo/70M8vOXFTN7CQqv7VFaLF4gRo8jeFFLH0AvWW+jpnGzISihn72jNlF8x4mxt8KkbwtiDs7F9usYfs2t2RYgrbzAN+IppRub+oE6icZxmLkmkaWTxyHO3kTy9ALD2pEjEAAHU09KgDDW9KmlDOtlAsvx1Gv8AFUTbZJrArDuQhUaKeIpqVqUtTt38RHHiY2mQPHexB5X0vw1txtReFYOcMc2PsCSdXkF1RBfMFJLeSgWLH30qbjMQjKpSAvGotIzgh79bgkKOmnxpO3dnSq0kpnRiJDHkDguBci1hwFuQqRhIHgilKkrLEqObcVzMQVPkVy3B5gUj7jeCuw2GhRTNIC6ZssaHul2GpzEXsq3HDjccKm4TaqHjFhUHTJKP3Kag47HXWIOoYgEka6ZmJ5W5W005V6mKhXWKOQOeJaTRf7coBPufjWq+Ua64LZsBh3X+lFrrdcXYfAoWqnx+KSxSMKutmyZtfLM3eb9B5GvZttSkWJXoWCIGP5rXqpkmGdrC2g+dFWBkjZ21mw0scyn+k2Yjqv3h7i9fQUbAgEcDrpzvXzjOlwb8LV3jZjyjB4fs0V37JNHYqPCNSQpNLqLCH02V/wBIHdhgl5w4qFvYyBW/axoqJv6ZTsqbtggk0/pklfGLEXF/airaOkpxz0F1J7Xgl/R/3YZ4ucOKmX2MhZf2sK0WLw4kR428LqVPoRas5so9jtPFRHRcRGk6ebL9m/6BPhWprmn6r/0rHij55x2GaKRopPHGcjeZHP0Isfeost/EOX8V13f3dA4m08Fu3UWKnhIvIX5MOR9vTluMwfZgBjZ+DIQQynow5fOrxkuSMosRA0ZQksc3Kw099aQWsQabXDHiDb+KVgYy75SVAINmOgNvl5022rdgu6Rp8Pt92SbEvlMwZFjsq2QsGLPbrZfjVWMWYyWiZjnWz5hfNfjfrrrUFkN7efKnFU2tSbVdmt1RHB609h5FJsdPOkzRaZuVQy1joBa2rHlf/wCUWt2Eb05ZMlewJNR0XS54nWnEi5tr08qc7J2dY1RmdvCgBJPoPnwpV2C+5IwGzTiHjhU96VspA5L95vYXPwrvyIAAALACwHlWS3E3S+qAyy2M7i1hwjX8IPMnmfStfUpvoVgupl/pA70MEXObFQr7CQM37VNFebVPbbTwsQ1XDxvO/kzfZp+hf40U25xikjUm2e78xtGIccgJbCOWYDi0TWEg+ADflrSwyh1VlIKsAQRwIOor10BBBAIIsQeYNZPdiQ4OY7OkPcsXwrH70d9U/uTT1BFD1R+n2DwzXVXbW2Hh8SAJole3Akd4ehGoqxpqKdWNhxGtj0PA+lIm1lBZzffXcuDD4cyxGQWdQVLkixNjx1/WsbPGQAQPDyHTn/75V3DbuzhiMPLCTbOpAPQ8j7G1cUcMCVcZWUlWXow4iuvRnayc+rGngZYiwK868bMDroaTNDY3U2v8PhSXaVvEQehJP8Uzi7wKmqFlgRc2HU0iGG1yRbN/HKiFLkZze3Dp8KfeUgjKLk90KBe5OgA8yaEljBk85NTuHufDiYXkm7SwkKqqtYWAHlfjfnXRdk7FgwwIhjVL8SPEfUnU01uvsr6thYoTbMBdiObHU/qal4/FiNbk6ngOJPoPcfGuaUnJnRGKSJVImlVFLMQFUEkngANTSMLKWXW2YaEAg2NZfeeQ4yYbOjPcsHxTD7sd9I/7n19ADSxjbGbpDu40bSCbHOCGxbhlB4rEtxGPgS35q9rTIgAAAAAFgByAorSduzJUhVVW8exFxcWQko6nNHIvijccGH+OYq1ooJtO0ZqzL7F2qZn+rYoCLGwi914Op0zxnmptqvKpv+z37SxzEgEhyy5QTyy2vrYXvflT28GwYsWgD3V0N45UNnjbqp+XA1TRbwzYMiPaIGTguLQHs2/5g/02+INUXzen2/AvHJq41sAL3tWU3w3R7du3gyiYCzK3hkHK/Rh1+PK1rFstbCTDS5Mw0K95Dx1Iv3jrxv0qZHO6R5phdgeEYJvyHv8AAUvHAfqcM2hG8blJFMb/AIWFj7dR5i9NNJXbRtDDYn7Ngr3+46X8+BHTX0I61FTdXZ5Ith4bnW3kDbhfherfFrlEvh3wzkOHUyHso4y8pOgW5NvTl6muk7l7lmFhPiSDKPAg4R+ZPNv4rQYbG4SFcsZjQX4Rgan2GvEfEdanTTnKxRSWBtb4fxf9Km5PhdR1FdSQxtx0qt2jBmOUAlmsT0AUjifl60xLgCwL4qUZVJawOVANLXPtzNVcm8M2MJj2cBk4Ni3B7NeX2Y/1G+AFCMewzY/traxhb6rhFEmLmu1vupfjJJ0HQc6st3NiLhIsgJd2OaSRvFI54sf8chRu/sGLCIQl2dzeSVzd5G6sflwFWtCUsUjJdWFFFFIMFFFFYwUl0BBBAIOhB4GiisYzEu5wjYvgZnwjE3KqM0THzjJt7qRQNpbSh0lwseIUffw8mVj+R7D91FFPvfXIu3sePvlAP62HxURH48PIQL8e8oI5DnXh+kDZ9rdt5WyP/FqKK6dLRjqKyU9RxY0u9OFP9HC4iXpkwrgcvvMoXkOfIU9/tHaM2kOEjwy/jxEmZh+RLj91FFQk1F0l7lFbQqLc4SMHx0z4tgbhWGWJT5Rg2/7ia0yIAAAAANABwFFFI5N8jJJCqKKKUIUUUVjH/9k="/>
          <p:cNvSpPr>
            <a:spLocks noChangeAspect="1" noChangeArrowheads="1"/>
          </p:cNvSpPr>
          <p:nvPr/>
        </p:nvSpPr>
        <p:spPr bwMode="auto">
          <a:xfrm>
            <a:off x="460375" y="160337"/>
            <a:ext cx="304800" cy="304801"/>
          </a:xfrm>
          <a:prstGeom prst="rect">
            <a:avLst/>
          </a:prstGeom>
          <a:noFill/>
          <a:extLst>
            <a:ext uri="{909E8E84-426E-40DD-AFC4-6F175D3DCCD1}">
              <a14:hiddenFill xmlns=""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it-IT"/>
          </a:p>
        </p:txBody>
      </p:sp>
      <p:sp>
        <p:nvSpPr>
          <p:cNvPr id="22" name="Segnaposto numero diapositiva 1"/>
          <p:cNvSpPr txBox="1">
            <a:spLocks/>
          </p:cNvSpPr>
          <p:nvPr/>
        </p:nvSpPr>
        <p:spPr>
          <a:xfrm>
            <a:off x="6705600" y="6508750"/>
            <a:ext cx="2133600" cy="365125"/>
          </a:xfrm>
          <a:prstGeom prst="rect">
            <a:avLst/>
          </a:prstGeom>
        </p:spPr>
        <p:txBody>
          <a:bodyPr vert="horz" lIns="91440" tIns="45720" rIns="91440" bIns="45720" rtlCol="0" anchor="ctr"/>
          <a:lstStyle>
            <a:defPPr>
              <a:defRPr lang="it-IT"/>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DA05E554-F321-49FD-B832-1DAD2B0B5875}" type="slidenum">
              <a:rPr lang="it-IT" smtClean="0"/>
              <a:pPr/>
              <a:t>18</a:t>
            </a:fld>
            <a:endParaRPr lang="it-IT"/>
          </a:p>
        </p:txBody>
      </p:sp>
      <p:sp>
        <p:nvSpPr>
          <p:cNvPr id="14" name="CasellaDiTesto 13"/>
          <p:cNvSpPr txBox="1"/>
          <p:nvPr/>
        </p:nvSpPr>
        <p:spPr>
          <a:xfrm>
            <a:off x="1403648" y="1412776"/>
            <a:ext cx="6216895" cy="400110"/>
          </a:xfrm>
          <a:prstGeom prst="rect">
            <a:avLst/>
          </a:prstGeom>
          <a:solidFill>
            <a:schemeClr val="tx1">
              <a:lumMod val="65000"/>
              <a:lumOff val="35000"/>
            </a:schemeClr>
          </a:solidFill>
        </p:spPr>
        <p:txBody>
          <a:bodyPr wrap="none" rtlCol="0">
            <a:spAutoFit/>
          </a:bodyPr>
          <a:lstStyle/>
          <a:p>
            <a:r>
              <a:rPr lang="it-IT" sz="2000" dirty="0" smtClean="0">
                <a:solidFill>
                  <a:schemeClr val="bg1"/>
                </a:solidFill>
              </a:rPr>
              <a:t>OSSERVAZIONE STRUTTURATA </a:t>
            </a:r>
            <a:r>
              <a:rPr lang="it-IT" sz="2000" dirty="0" err="1" smtClean="0">
                <a:solidFill>
                  <a:schemeClr val="bg1"/>
                </a:solidFill>
              </a:rPr>
              <a:t>DI</a:t>
            </a:r>
            <a:r>
              <a:rPr lang="it-IT" sz="2000" dirty="0" smtClean="0">
                <a:solidFill>
                  <a:schemeClr val="bg1"/>
                </a:solidFill>
              </a:rPr>
              <a:t> MADRE- BAMBINA (EAS)</a:t>
            </a:r>
            <a:endParaRPr lang="it-IT" sz="2000" dirty="0">
              <a:solidFill>
                <a:schemeClr val="bg1"/>
              </a:solidFill>
            </a:endParaRPr>
          </a:p>
        </p:txBody>
      </p:sp>
      <p:sp>
        <p:nvSpPr>
          <p:cNvPr id="15" name="Rettangolo 14"/>
          <p:cNvSpPr/>
          <p:nvPr/>
        </p:nvSpPr>
        <p:spPr>
          <a:xfrm>
            <a:off x="251520" y="3596823"/>
            <a:ext cx="2448272" cy="1200329"/>
          </a:xfrm>
          <a:prstGeom prst="rect">
            <a:avLst/>
          </a:prstGeom>
          <a:ln>
            <a:solidFill>
              <a:schemeClr val="tx1">
                <a:lumMod val="65000"/>
                <a:lumOff val="35000"/>
              </a:schemeClr>
            </a:solidFill>
          </a:ln>
        </p:spPr>
        <p:txBody>
          <a:bodyPr wrap="square">
            <a:spAutoFit/>
          </a:bodyPr>
          <a:lstStyle/>
          <a:p>
            <a:r>
              <a:rPr lang="it-IT" dirty="0" smtClean="0">
                <a:solidFill>
                  <a:schemeClr val="bg2"/>
                </a:solidFill>
              </a:rPr>
              <a:t>Qualità sottostimolante da parte dell’adulto, che si limita a seguire le proposte della bambina </a:t>
            </a:r>
            <a:endParaRPr lang="it-IT" dirty="0">
              <a:solidFill>
                <a:schemeClr val="bg2"/>
              </a:solidFill>
            </a:endParaRPr>
          </a:p>
        </p:txBody>
      </p:sp>
      <p:sp>
        <p:nvSpPr>
          <p:cNvPr id="19" name="Rettangolo 18"/>
          <p:cNvSpPr/>
          <p:nvPr/>
        </p:nvSpPr>
        <p:spPr>
          <a:xfrm>
            <a:off x="1187624" y="2156663"/>
            <a:ext cx="2448272" cy="1200329"/>
          </a:xfrm>
          <a:prstGeom prst="rect">
            <a:avLst/>
          </a:prstGeom>
          <a:ln>
            <a:solidFill>
              <a:schemeClr val="tx1">
                <a:lumMod val="65000"/>
                <a:lumOff val="35000"/>
              </a:schemeClr>
            </a:solidFill>
          </a:ln>
        </p:spPr>
        <p:txBody>
          <a:bodyPr wrap="square">
            <a:spAutoFit/>
          </a:bodyPr>
          <a:lstStyle/>
          <a:p>
            <a:r>
              <a:rPr lang="it-IT" dirty="0" smtClean="0">
                <a:solidFill>
                  <a:schemeClr val="bg2"/>
                </a:solidFill>
              </a:rPr>
              <a:t>L’adulto si presenta generalmente disponibile nei confronti della bambina</a:t>
            </a:r>
            <a:endParaRPr lang="it-IT" dirty="0">
              <a:solidFill>
                <a:schemeClr val="bg2"/>
              </a:solidFill>
            </a:endParaRPr>
          </a:p>
        </p:txBody>
      </p:sp>
      <p:sp>
        <p:nvSpPr>
          <p:cNvPr id="20" name="Rettangolo 19"/>
          <p:cNvSpPr/>
          <p:nvPr/>
        </p:nvSpPr>
        <p:spPr>
          <a:xfrm>
            <a:off x="4067944" y="2132856"/>
            <a:ext cx="3960440" cy="1200329"/>
          </a:xfrm>
          <a:prstGeom prst="rect">
            <a:avLst/>
          </a:prstGeom>
          <a:ln>
            <a:solidFill>
              <a:schemeClr val="tx1">
                <a:lumMod val="65000"/>
                <a:lumOff val="35000"/>
              </a:schemeClr>
            </a:solidFill>
          </a:ln>
        </p:spPr>
        <p:txBody>
          <a:bodyPr wrap="square">
            <a:spAutoFit/>
          </a:bodyPr>
          <a:lstStyle/>
          <a:p>
            <a:r>
              <a:rPr lang="it-IT" dirty="0" smtClean="0">
                <a:solidFill>
                  <a:schemeClr val="bg2"/>
                </a:solidFill>
              </a:rPr>
              <a:t>Benché la madre comprenda i segnali trasmessi dalla bambina, non sempre è in grado di darvi una risposta appropriata </a:t>
            </a:r>
            <a:endParaRPr lang="it-IT" dirty="0">
              <a:solidFill>
                <a:schemeClr val="bg2"/>
              </a:solidFill>
            </a:endParaRPr>
          </a:p>
        </p:txBody>
      </p:sp>
      <p:sp>
        <p:nvSpPr>
          <p:cNvPr id="21" name="Rettangolo 20"/>
          <p:cNvSpPr/>
          <p:nvPr/>
        </p:nvSpPr>
        <p:spPr>
          <a:xfrm>
            <a:off x="2892828" y="3596823"/>
            <a:ext cx="6143668" cy="1200329"/>
          </a:xfrm>
          <a:prstGeom prst="rect">
            <a:avLst/>
          </a:prstGeom>
          <a:ln>
            <a:solidFill>
              <a:schemeClr val="tx1">
                <a:lumMod val="65000"/>
                <a:lumOff val="35000"/>
              </a:schemeClr>
            </a:solidFill>
          </a:ln>
        </p:spPr>
        <p:txBody>
          <a:bodyPr wrap="square">
            <a:spAutoFit/>
          </a:bodyPr>
          <a:lstStyle/>
          <a:p>
            <a:r>
              <a:rPr lang="it-IT" dirty="0" smtClean="0">
                <a:solidFill>
                  <a:schemeClr val="bg2"/>
                </a:solidFill>
              </a:rPr>
              <a:t>In certi casi, l’adulto mostra una strutturazione adeguata e una cornice </a:t>
            </a:r>
            <a:r>
              <a:rPr lang="it-IT" dirty="0" err="1" smtClean="0">
                <a:solidFill>
                  <a:schemeClr val="bg2"/>
                </a:solidFill>
              </a:rPr>
              <a:t>supportiva</a:t>
            </a:r>
            <a:r>
              <a:rPr lang="it-IT" dirty="0" smtClean="0">
                <a:solidFill>
                  <a:schemeClr val="bg2"/>
                </a:solidFill>
              </a:rPr>
              <a:t>, in grado di inquadrare l’attività in corso ma poi recede, lasciando la bambina senza supporto e senza un’impalcatura sufficiente</a:t>
            </a:r>
            <a:endParaRPr lang="it-IT" dirty="0">
              <a:solidFill>
                <a:schemeClr val="bg2"/>
              </a:solidFill>
            </a:endParaRPr>
          </a:p>
        </p:txBody>
      </p:sp>
      <p:sp>
        <p:nvSpPr>
          <p:cNvPr id="23" name="Rettangolo 22"/>
          <p:cNvSpPr/>
          <p:nvPr/>
        </p:nvSpPr>
        <p:spPr>
          <a:xfrm>
            <a:off x="1835696" y="4964975"/>
            <a:ext cx="4752528" cy="1200329"/>
          </a:xfrm>
          <a:prstGeom prst="rect">
            <a:avLst/>
          </a:prstGeom>
          <a:ln>
            <a:solidFill>
              <a:schemeClr val="tx1">
                <a:lumMod val="65000"/>
                <a:lumOff val="35000"/>
              </a:schemeClr>
            </a:solidFill>
          </a:ln>
        </p:spPr>
        <p:txBody>
          <a:bodyPr wrap="square">
            <a:spAutoFit/>
          </a:bodyPr>
          <a:lstStyle/>
          <a:p>
            <a:r>
              <a:rPr lang="it-IT" dirty="0" smtClean="0">
                <a:solidFill>
                  <a:schemeClr val="bg2"/>
                </a:solidFill>
              </a:rPr>
              <a:t>Generalmente la bambina manifesta entusiasmo e piacere all’interno della relazione con la mamma, mostrando desiderio di impegnarsi negli scambi dopo una proposta interattiva</a:t>
            </a:r>
            <a:endParaRPr lang="it-IT" dirty="0">
              <a:solidFill>
                <a:schemeClr val="bg2"/>
              </a:solidFill>
            </a:endParaRPr>
          </a:p>
        </p:txBody>
      </p:sp>
      <p:sp>
        <p:nvSpPr>
          <p:cNvPr id="24" name="Segnaposto numero diapositiva 1"/>
          <p:cNvSpPr txBox="1">
            <a:spLocks/>
          </p:cNvSpPr>
          <p:nvPr/>
        </p:nvSpPr>
        <p:spPr>
          <a:xfrm>
            <a:off x="6858000" y="5924302"/>
            <a:ext cx="2133600" cy="365125"/>
          </a:xfrm>
          <a:prstGeom prst="rect">
            <a:avLst/>
          </a:prstGeom>
        </p:spPr>
        <p:txBody>
          <a:bodyPr vert="horz" lIns="91440" tIns="45720" rIns="91440" bIns="45720" rtlCol="0" anchor="ctr"/>
          <a:lstStyle/>
          <a:p>
            <a:pPr marL="0" marR="0" lvl="0" indent="0" algn="r" defTabSz="914400" rtl="0" eaLnBrk="1" fontAlgn="auto" latinLnBrk="0" hangingPunct="1">
              <a:lnSpc>
                <a:spcPct val="100000"/>
              </a:lnSpc>
              <a:spcBef>
                <a:spcPts val="0"/>
              </a:spcBef>
              <a:spcAft>
                <a:spcPts val="0"/>
              </a:spcAft>
              <a:buClrTx/>
              <a:buSzTx/>
              <a:buFontTx/>
              <a:buNone/>
              <a:tabLst/>
              <a:defRPr/>
            </a:pPr>
            <a:fld id="{DA05E554-F321-49FD-B832-1DAD2B0B5875}" type="slidenum">
              <a:rPr kumimoji="0" lang="it-IT" sz="1200" b="0" i="0" u="none" strike="noStrike" kern="1200" cap="none" spc="0" normalizeH="0" baseline="0" noProof="0" smtClean="0">
                <a:ln>
                  <a:noFill/>
                </a:ln>
                <a:solidFill>
                  <a:schemeClr val="tx1">
                    <a:tint val="75000"/>
                  </a:schemeClr>
                </a:solidFill>
                <a:effectLst/>
                <a:uLnTx/>
                <a:uFillTx/>
                <a:latin typeface="+mn-lt"/>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18</a:t>
            </a:fld>
            <a:endParaRPr kumimoji="0" lang="it-IT"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25" name="CasellaDiTesto 24"/>
          <p:cNvSpPr txBox="1"/>
          <p:nvPr/>
        </p:nvSpPr>
        <p:spPr>
          <a:xfrm>
            <a:off x="395536" y="836712"/>
            <a:ext cx="8496944" cy="461665"/>
          </a:xfrm>
          <a:prstGeom prst="rect">
            <a:avLst/>
          </a:prstGeom>
          <a:solidFill>
            <a:srgbClr val="CC9900"/>
          </a:solidFill>
          <a:ln>
            <a:noFill/>
          </a:ln>
        </p:spPr>
        <p:txBody>
          <a:bodyPr wrap="square" rtlCol="0">
            <a:spAutoFit/>
          </a:bodyPr>
          <a:lstStyle/>
          <a:p>
            <a:pPr algn="ctr"/>
            <a:r>
              <a:rPr lang="it-IT" sz="2400" dirty="0" smtClean="0">
                <a:solidFill>
                  <a:schemeClr val="bg2">
                    <a:lumMod val="90000"/>
                  </a:schemeClr>
                </a:solidFill>
                <a:effectLst>
                  <a:outerShdw blurRad="38100" dist="38100" dir="2700000" algn="tl">
                    <a:srgbClr val="000000">
                      <a:alpha val="43137"/>
                    </a:srgbClr>
                  </a:outerShdw>
                </a:effectLst>
              </a:rPr>
              <a:t>2° FASE:  B- VALUTAZIONE DELLE RELAZIONI ADULTO-BAMBINO</a:t>
            </a:r>
          </a:p>
        </p:txBody>
      </p:sp>
    </p:spTree>
    <p:extLst>
      <p:ext uri="{BB962C8B-B14F-4D97-AF65-F5344CB8AC3E}">
        <p14:creationId xmlns="" xmlns:p14="http://schemas.microsoft.com/office/powerpoint/2010/main" val="393055235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ttangolo 6"/>
          <p:cNvSpPr/>
          <p:nvPr/>
        </p:nvSpPr>
        <p:spPr>
          <a:xfrm>
            <a:off x="-15774" y="10061"/>
            <a:ext cx="5580112" cy="457200"/>
          </a:xfrm>
          <a:prstGeom prst="rect">
            <a:avLst/>
          </a:prstGeom>
          <a:solidFill>
            <a:srgbClr val="CC9900">
              <a:alpha val="51000"/>
            </a:srgbClr>
          </a:solidFill>
          <a:ln>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0" name="Rettangolo 9"/>
          <p:cNvSpPr/>
          <p:nvPr/>
        </p:nvSpPr>
        <p:spPr>
          <a:xfrm>
            <a:off x="5539894" y="467172"/>
            <a:ext cx="3604105" cy="228600"/>
          </a:xfrm>
          <a:prstGeom prst="rect">
            <a:avLst/>
          </a:prstGeom>
          <a:solidFill>
            <a:schemeClr val="bg2">
              <a:lumMod val="90000"/>
            </a:schemeClr>
          </a:solidFill>
          <a:ln>
            <a:solidFill>
              <a:srgbClr val="CC99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1" name="CasellaDiTesto 10"/>
          <p:cNvSpPr txBox="1"/>
          <p:nvPr/>
        </p:nvSpPr>
        <p:spPr>
          <a:xfrm>
            <a:off x="6656655" y="10061"/>
            <a:ext cx="939681" cy="461665"/>
          </a:xfrm>
          <a:prstGeom prst="rect">
            <a:avLst/>
          </a:prstGeom>
          <a:noFill/>
        </p:spPr>
        <p:txBody>
          <a:bodyPr wrap="none" rtlCol="0">
            <a:spAutoFit/>
          </a:bodyPr>
          <a:lstStyle/>
          <a:p>
            <a:r>
              <a:rPr lang="it-IT" sz="2400" dirty="0" smtClean="0">
                <a:solidFill>
                  <a:srgbClr val="CC9900"/>
                </a:solidFill>
                <a:effectLst>
                  <a:outerShdw blurRad="60007" dist="310007" dir="7680000" sy="30000" kx="1300200" algn="ctr" rotWithShape="0">
                    <a:prstClr val="black">
                      <a:alpha val="32000"/>
                    </a:prstClr>
                  </a:outerShdw>
                </a:effectLst>
              </a:rPr>
              <a:t>CASO </a:t>
            </a:r>
            <a:endParaRPr lang="it-IT" sz="2400" dirty="0">
              <a:solidFill>
                <a:srgbClr val="CC9900"/>
              </a:solidFill>
              <a:effectLst>
                <a:outerShdw blurRad="60007" dist="310007" dir="7680000" sy="30000" kx="1300200" algn="ctr" rotWithShape="0">
                  <a:prstClr val="black">
                    <a:alpha val="32000"/>
                  </a:prstClr>
                </a:outerShdw>
              </a:effectLst>
            </a:endParaRPr>
          </a:p>
        </p:txBody>
      </p:sp>
      <p:cxnSp>
        <p:nvCxnSpPr>
          <p:cNvPr id="13" name="Connettore 1 12"/>
          <p:cNvCxnSpPr/>
          <p:nvPr/>
        </p:nvCxnSpPr>
        <p:spPr>
          <a:xfrm>
            <a:off x="1979712" y="6453336"/>
            <a:ext cx="4752528" cy="0"/>
          </a:xfrm>
          <a:prstGeom prst="line">
            <a:avLst/>
          </a:prstGeom>
          <a:ln>
            <a:solidFill>
              <a:srgbClr val="CC9900"/>
            </a:solidFill>
          </a:ln>
        </p:spPr>
        <p:style>
          <a:lnRef idx="1">
            <a:schemeClr val="accent1"/>
          </a:lnRef>
          <a:fillRef idx="0">
            <a:schemeClr val="accent1"/>
          </a:fillRef>
          <a:effectRef idx="0">
            <a:schemeClr val="accent1"/>
          </a:effectRef>
          <a:fontRef idx="minor">
            <a:schemeClr val="tx1"/>
          </a:fontRef>
        </p:style>
      </p:cxnSp>
      <p:sp>
        <p:nvSpPr>
          <p:cNvPr id="17" name="Segnaposto numero diapositiva 16"/>
          <p:cNvSpPr>
            <a:spLocks noGrp="1"/>
          </p:cNvSpPr>
          <p:nvPr>
            <p:ph type="sldNum" sz="quarter" idx="12"/>
          </p:nvPr>
        </p:nvSpPr>
        <p:spPr/>
        <p:txBody>
          <a:bodyPr/>
          <a:lstStyle/>
          <a:p>
            <a:fld id="{DA05E554-F321-49FD-B832-1DAD2B0B5875}" type="slidenum">
              <a:rPr lang="it-IT" smtClean="0"/>
              <a:pPr/>
              <a:t>19</a:t>
            </a:fld>
            <a:endParaRPr lang="it-IT"/>
          </a:p>
        </p:txBody>
      </p:sp>
      <p:sp>
        <p:nvSpPr>
          <p:cNvPr id="18" name="Rettangolo 17"/>
          <p:cNvSpPr/>
          <p:nvPr/>
        </p:nvSpPr>
        <p:spPr>
          <a:xfrm>
            <a:off x="2054234" y="6453336"/>
            <a:ext cx="4572000" cy="430887"/>
          </a:xfrm>
          <a:prstGeom prst="rect">
            <a:avLst/>
          </a:prstGeom>
        </p:spPr>
        <p:txBody>
          <a:bodyPr>
            <a:spAutoFit/>
          </a:bodyPr>
          <a:lstStyle/>
          <a:p>
            <a:pPr algn="ctr"/>
            <a:r>
              <a:rPr lang="it-IT" sz="1100" b="1" i="1" dirty="0" smtClean="0">
                <a:solidFill>
                  <a:schemeClr val="bg2">
                    <a:lumMod val="75000"/>
                  </a:schemeClr>
                </a:solidFill>
              </a:rPr>
              <a:t>«La </a:t>
            </a:r>
            <a:r>
              <a:rPr lang="it-IT" sz="1100" b="1" i="1" dirty="0">
                <a:solidFill>
                  <a:schemeClr val="bg2">
                    <a:lumMod val="75000"/>
                  </a:schemeClr>
                </a:solidFill>
              </a:rPr>
              <a:t>violenza famigliare davanti ai </a:t>
            </a:r>
            <a:r>
              <a:rPr lang="it-IT" sz="1100" b="1" i="1" dirty="0" smtClean="0">
                <a:solidFill>
                  <a:schemeClr val="bg2">
                    <a:lumMod val="75000"/>
                  </a:schemeClr>
                </a:solidFill>
              </a:rPr>
              <a:t>bambini» </a:t>
            </a:r>
          </a:p>
          <a:p>
            <a:pPr algn="ctr"/>
            <a:r>
              <a:rPr lang="it-IT" sz="1100" b="1" i="1" dirty="0" smtClean="0">
                <a:solidFill>
                  <a:schemeClr val="bg2">
                    <a:lumMod val="75000"/>
                  </a:schemeClr>
                </a:solidFill>
              </a:rPr>
              <a:t>Ferrara 10 ottobre 2014</a:t>
            </a:r>
            <a:endParaRPr lang="it-IT" sz="1100" b="1" i="1" dirty="0">
              <a:solidFill>
                <a:schemeClr val="bg2">
                  <a:lumMod val="75000"/>
                </a:schemeClr>
              </a:solidFill>
            </a:endParaRPr>
          </a:p>
        </p:txBody>
      </p:sp>
      <p:sp>
        <p:nvSpPr>
          <p:cNvPr id="3" name="AutoShape 2" descr="data:image/jpeg;base64,/9j/4AAQSkZJRgABAQAAAQABAAD/2wCEAAkGBxQTEhQTExQVFhUWFyAaGRgXGBggHRseHhsfGyEjHiAjHCghHx8lIR0ZIz0iJiksLzIuHx80PDMsNyktLisBCgoKDg0OGxAQGzcmICYsLCwsLC8vLy80LywsLCwsNS8sLC8sLCwsLCwsLC8sLCwsLCwsLC8sNCwsLCw0LDQ3LP/AABEIAHgAeAMBIgACEQEDEQH/xAAcAAABBQEBAQAAAAAAAAAAAAAAAgMEBQYHAQj/xAA+EAACAQIDBQYCCQMBCQAAAAABAgMAEQQSIQUGMUFREyIyYXGBkcEHFCNCUoKhorEzctFDFRYkc4OS4vDx/8QAGAEAAwEBAAAAAAAAAAAAAAAAAQIDAAT/xAAoEQACAgEDAwIHAQAAAAAAAAAAAQIRIQMSMUFRYTKREyJxsdHh8IH/2gAMAwEAAhEDEQA/AO40UUVjBSXcAEkgAakngKrN4NvRYRAXuzubRxILvI3RR8+Aqgl2PLiR220iSijMuDiuVAHN7aysNOVh0p4wvL4FcuxMl3xEjFMDC+LYGxZTliU+chFvZQaYnw+PexxGNhwqngkCAt7O51PopqfhNpRSkRQyIsTJlCoMrxsRcXHEAi9tB730hoM+GzqubFQOgky6szRNb17y5iL/AIqfjhC8jJ3Ywp7ITYnFTGbwZ8RIA2mbgpC8NeFN/wC5mzhC07YdlCqzNdmzALe58WvC9Wm8GFMmZ2bsQiAxOzKB2mbN3r6gXVP3VD2zvLhpsNJCMVhhK6FT9r3QSLHW2o9qKcnVNgaXUag3aw18sM+MgfLnCiaXVeoViVNrjlzFO4bDY9VEmGxsWLjI0EyAE/8AUQ2/bUjF5ph9ZhyOYoZEiWNw13kC6k8ABlGnmfKpe1I+w2dIqEr2eGIU8CCqaHyN7Gg5MNEKLfERsEx0L4RibBmOaJj5SAW9mArTI4IBBBB1BHA1Tz4sCJ3kAbDrHqGF2kPlfSx0GoNz050kWx5MNml2ae6D9pg5SQt+PcPGJtfMGhtT8fb9Bto2tFVW7+3osWhKXV0NpInFnjbow+fA1a1Npp0xk7CiiigEKqt49trhIs5Bd2OWONfFI54KP88hVm7gAkkAAXJPIVkd3EOMlbaUg7timERtAqc3PQyG3oAKeKXL4Fb6Id2LssxyGXESI+0JkJF/DGot3UF75QWFzxNP4faKllZsqYtSsckd9X15DmupYEDTXzqLju2mdI54ELo2jxS2YA6FlDAEcjoTwsa0mAwzKq9owkkAsXygG3tTSfV/36FXgirsZGP2qxuEfNF3e9GL30a/XpbTTWqXfHe5MH9lEqtO2tvuoD95rcSenOtFtjaAw8EkzaiNS1uvQe5sK4RO7SM0khu7nMx8z8hw9AKMI7ss05bcITj8S08naTM0r8i+tv7RwX2r1BemA4vYC5/ilmVr90Aj+7/xq+cIj5JGFlMRzRHs3vcSJo3oeo4aG9dJ3P3vGK/4bEhe0I0Nu7KOenJvLny6Vy5ZuR0Pn8qUuhDXKkG6sOIYag+xpZxVZGjJ2dx21s9pTG3jRDmMXDMw8Jzcip1t1sdLVXTYlgcOFLKizBHLE5nIRs1ybd0W4njpwA1sd2NrfWsNFNpdh3gOTDQ/qKkbUwKyqt1DmNs6KTYFgCBfQ6a9DXOnWGWq8ootrbLacri8N9ji0vkLcJkB8LjiVOlidRpVru5ttcXFnAKOpyyRt4o3HFT/AJ5iq3ZuGllk7aR1MgA8N7QG4LRhfvXHFjY8NLWtC27J9WlG04lYJ/TxaWsSgNg9vxJ+oJp6v5fb8C3WTaUUlHBAIIIIuCOYNFRKGY35kaQQ4FCQ2LcqxHFYlsZD8CF/NT+2FgUok0QfDBcgAUukbD8SgHlaxtpY9aY2UO22nipT4cPGkCeTN9o/6FPjT0OJYRthxDKkxBGdV7pY/wCpnGmvi115Wq3FL+yTJewsFGougORWPY5wbopAuFvqFve3l5U/tbbmHwwHbSqhPAE94+gGprOb/b4HC2ghsZmFyx4Rr1tzY8h7+vKmlLMWZizMbszG7H1NZQ3ZZnOsI3m+2+cGIwzRQiUkspLFCBYMCeOv6VhWzNZF4twoSXjYEnnbgPU1HWEg30C2Nhe9r+w6VZJKNIi3btj8cVtOnSim1a3OlspHlQ3dDULeC6XJFr2tzqMpOoPEU5mptoWY6C4I1HM2v+mtZcZZn4N19Hu9sGGgeKYuLyllIQkWIHTzvXR9l7XgxC5oZUkA45TqPUcRXBonB7vA9P8AFPYMssitGWWQeFlNiPfp5HSllpp5HjqNYOzbcwa5hM7OFtle0zoFF9G0YDqD6jpTGyjEzMkSTSwyg55JGYodLALmN2BFxcacKh7n7yDGxvBOAJQutuEi8My/MctOtSYJsS8pjikJRCBJLIigXF8yqthmJ01vYX58KnTqinkb3GkaMTYFyS2EcKpPFomuYz8AV/LXtebVHY7Twso0XERvA/my/aJ+gf4UUs+b7hj2Pfo/70M8vOXFTN7CQqv7VFaLF4gRo8jeFFLH0AvWW+jpnGzISihn72jNlF8x4mxt8KkbwtiDs7F9usYfs2t2RYgrbzAN+IppRub+oE6icZxmLkmkaWTxyHO3kTy9ALD2pEjEAAHU09KgDDW9KmlDOtlAsvx1Gv8AFUTbZJrArDuQhUaKeIpqVqUtTt38RHHiY2mQPHexB5X0vw1txtReFYOcMc2PsCSdXkF1RBfMFJLeSgWLH30qbjMQjKpSAvGotIzgh79bgkKOmnxpO3dnSq0kpnRiJDHkDguBci1hwFuQqRhIHgilKkrLEqObcVzMQVPkVy3B5gUj7jeCuw2GhRTNIC6ZssaHul2GpzEXsq3HDjccKm4TaqHjFhUHTJKP3Kag47HXWIOoYgEka6ZmJ5W5W005V6mKhXWKOQOeJaTRf7coBPufjWq+Ua64LZsBh3X+lFrrdcXYfAoWqnx+KSxSMKutmyZtfLM3eb9B5GvZttSkWJXoWCIGP5rXqpkmGdrC2g+dFWBkjZ21mw0scyn+k2Yjqv3h7i9fQUbAgEcDrpzvXzjOlwb8LV3jZjyjB4fs0V37JNHYqPCNSQpNLqLCH02V/wBIHdhgl5w4qFvYyBW/axoqJv6ZTsqbtggk0/pklfGLEXF/airaOkpxz0F1J7Xgl/R/3YZ4ucOKmX2MhZf2sK0WLw4kR428LqVPoRas5so9jtPFRHRcRGk6ebL9m/6BPhWprmn6r/0rHij55x2GaKRopPHGcjeZHP0Isfeost/EOX8V13f3dA4m08Fu3UWKnhIvIX5MOR9vTluMwfZgBjZ+DIQQynow5fOrxkuSMosRA0ZQksc3Kw099aQWsQabXDHiDb+KVgYy75SVAINmOgNvl5022rdgu6Rp8Pt92SbEvlMwZFjsq2QsGLPbrZfjVWMWYyWiZjnWz5hfNfjfrrrUFkN7efKnFU2tSbVdmt1RHB609h5FJsdPOkzRaZuVQy1joBa2rHlf/wCUWt2Eb05ZMlewJNR0XS54nWnEi5tr08qc7J2dY1RmdvCgBJPoPnwpV2C+5IwGzTiHjhU96VspA5L95vYXPwrvyIAAALACwHlWS3E3S+qAyy2M7i1hwjX8IPMnmfStfUpvoVgupl/pA70MEXObFQr7CQM37VNFebVPbbTwsQ1XDxvO/kzfZp+hf40U25xikjUm2e78xtGIccgJbCOWYDi0TWEg+ADflrSwyh1VlIKsAQRwIOor10BBBAIIsQeYNZPdiQ4OY7OkPcsXwrH70d9U/uTT1BFD1R+n2DwzXVXbW2Hh8SAJole3Akd4ehGoqxpqKdWNhxGtj0PA+lIm1lBZzffXcuDD4cyxGQWdQVLkixNjx1/WsbPGQAQPDyHTn/75V3DbuzhiMPLCTbOpAPQ8j7G1cUcMCVcZWUlWXow4iuvRnayc+rGngZYiwK868bMDroaTNDY3U2v8PhSXaVvEQehJP8Uzi7wKmqFlgRc2HU0iGG1yRbN/HKiFLkZze3Dp8KfeUgjKLk90KBe5OgA8yaEljBk85NTuHufDiYXkm7SwkKqqtYWAHlfjfnXRdk7FgwwIhjVL8SPEfUnU01uvsr6thYoTbMBdiObHU/qal4/FiNbk6ngOJPoPcfGuaUnJnRGKSJVImlVFLMQFUEkngANTSMLKWXW2YaEAg2NZfeeQ4yYbOjPcsHxTD7sd9I/7n19ADSxjbGbpDu40bSCbHOCGxbhlB4rEtxGPgS35q9rTIgAAAAAFgByAorSduzJUhVVW8exFxcWQko6nNHIvijccGH+OYq1ooJtO0ZqzL7F2qZn+rYoCLGwi914Op0zxnmptqvKpv+z37SxzEgEhyy5QTyy2vrYXvflT28GwYsWgD3V0N45UNnjbqp+XA1TRbwzYMiPaIGTguLQHs2/5g/02+INUXzen2/AvHJq41sAL3tWU3w3R7du3gyiYCzK3hkHK/Rh1+PK1rFstbCTDS5Mw0K95Dx1Iv3jrxv0qZHO6R5phdgeEYJvyHv8AAUvHAfqcM2hG8blJFMb/AIWFj7dR5i9NNJXbRtDDYn7Ngr3+46X8+BHTX0I61FTdXZ5Ith4bnW3kDbhfherfFrlEvh3wzkOHUyHso4y8pOgW5NvTl6muk7l7lmFhPiSDKPAg4R+ZPNv4rQYbG4SFcsZjQX4Rgan2GvEfEdanTTnKxRSWBtb4fxf9Km5PhdR1FdSQxtx0qt2jBmOUAlmsT0AUjifl60xLgCwL4qUZVJawOVANLXPtzNVcm8M2MJj2cBk4Ni3B7NeX2Y/1G+AFCMewzY/traxhb6rhFEmLmu1vupfjJJ0HQc6st3NiLhIsgJd2OaSRvFI54sf8chRu/sGLCIQl2dzeSVzd5G6sflwFWtCUsUjJdWFFFFIMFFFFYwUl0BBBAIOhB4GiisYzEu5wjYvgZnwjE3KqM0THzjJt7qRQNpbSh0lwseIUffw8mVj+R7D91FFPvfXIu3sePvlAP62HxURH48PIQL8e8oI5DnXh+kDZ9rdt5WyP/FqKK6dLRjqKyU9RxY0u9OFP9HC4iXpkwrgcvvMoXkOfIU9/tHaM2kOEjwy/jxEmZh+RLj91FFQk1F0l7lFbQqLc4SMHx0z4tgbhWGWJT5Rg2/7ia0yIAAAAANABwFFFI5N8jJJCqKKKUIUUUVjH/9k="/>
          <p:cNvSpPr>
            <a:spLocks noChangeAspect="1" noChangeArrowheads="1"/>
          </p:cNvSpPr>
          <p:nvPr/>
        </p:nvSpPr>
        <p:spPr bwMode="auto">
          <a:xfrm>
            <a:off x="155575" y="-144463"/>
            <a:ext cx="304800" cy="304801"/>
          </a:xfrm>
          <a:prstGeom prst="rect">
            <a:avLst/>
          </a:prstGeom>
          <a:noFill/>
          <a:extLst>
            <a:ext uri="{909E8E84-426E-40DD-AFC4-6F175D3DCCD1}">
              <a14:hiddenFill xmlns=""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it-IT"/>
          </a:p>
        </p:txBody>
      </p:sp>
      <p:sp>
        <p:nvSpPr>
          <p:cNvPr id="4" name="AutoShape 4" descr="data:image/jpeg;base64,/9j/4AAQSkZJRgABAQAAAQABAAD/2wCEAAkGBxQTEhQTExQVFhUWFyAaGRgXGBggHRseHhsfGyEjHiAjHCghHx8lIR0ZIz0iJiksLzIuHx80PDMsNyktLisBCgoKDg0OGxAQGzcmICYsLCwsLC8vLy80LywsLCwsNS8sLC8sLCwsLCwsLC8sLCwsLCwsLC8sNCwsLCw0LDQ3LP/AABEIAHgAeAMBIgACEQEDEQH/xAAcAAABBQEBAQAAAAAAAAAAAAAAAgMEBQYHAQj/xAA+EAACAQIDBQYCCQMBCQAAAAABAgMAEQQSIQUGMUFREyIyYXGBkcEHFCNCUoKhorEzctFDFRYkc4OS4vDx/8QAGAEAAwEBAAAAAAAAAAAAAAAAAQIDAAT/xAAoEQACAgEDAwIHAQAAAAAAAAAAAQIRIQMSMUFRYTKREyJxsdHh8IH/2gAMAwEAAhEDEQA/AO40UUVjBSXcAEkgAakngKrN4NvRYRAXuzubRxILvI3RR8+Aqgl2PLiR220iSijMuDiuVAHN7aysNOVh0p4wvL4FcuxMl3xEjFMDC+LYGxZTliU+chFvZQaYnw+PexxGNhwqngkCAt7O51PopqfhNpRSkRQyIsTJlCoMrxsRcXHEAi9tB730hoM+GzqubFQOgky6szRNb17y5iL/AIqfjhC8jJ3Ywp7ITYnFTGbwZ8RIA2mbgpC8NeFN/wC5mzhC07YdlCqzNdmzALe58WvC9Wm8GFMmZ2bsQiAxOzKB2mbN3r6gXVP3VD2zvLhpsNJCMVhhK6FT9r3QSLHW2o9qKcnVNgaXUag3aw18sM+MgfLnCiaXVeoViVNrjlzFO4bDY9VEmGxsWLjI0EyAE/8AUQ2/bUjF5ph9ZhyOYoZEiWNw13kC6k8ABlGnmfKpe1I+w2dIqEr2eGIU8CCqaHyN7Gg5MNEKLfERsEx0L4RibBmOaJj5SAW9mArTI4IBBBB1BHA1Tz4sCJ3kAbDrHqGF2kPlfSx0GoNz050kWx5MNml2ae6D9pg5SQt+PcPGJtfMGhtT8fb9Bto2tFVW7+3osWhKXV0NpInFnjbow+fA1a1Npp0xk7CiiigEKqt49trhIs5Bd2OWONfFI54KP88hVm7gAkkAAXJPIVkd3EOMlbaUg7timERtAqc3PQyG3oAKeKXL4Fb6Id2LssxyGXESI+0JkJF/DGot3UF75QWFzxNP4faKllZsqYtSsckd9X15DmupYEDTXzqLju2mdI54ELo2jxS2YA6FlDAEcjoTwsa0mAwzKq9owkkAsXygG3tTSfV/36FXgirsZGP2qxuEfNF3e9GL30a/XpbTTWqXfHe5MH9lEqtO2tvuoD95rcSenOtFtjaAw8EkzaiNS1uvQe5sK4RO7SM0khu7nMx8z8hw9AKMI7ss05bcITj8S08naTM0r8i+tv7RwX2r1BemA4vYC5/ilmVr90Aj+7/xq+cIj5JGFlMRzRHs3vcSJo3oeo4aG9dJ3P3vGK/4bEhe0I0Nu7KOenJvLny6Vy5ZuR0Pn8qUuhDXKkG6sOIYag+xpZxVZGjJ2dx21s9pTG3jRDmMXDMw8Jzcip1t1sdLVXTYlgcOFLKizBHLE5nIRs1ybd0W4njpwA1sd2NrfWsNFNpdh3gOTDQ/qKkbUwKyqt1DmNs6KTYFgCBfQ6a9DXOnWGWq8ootrbLacri8N9ji0vkLcJkB8LjiVOlidRpVru5ttcXFnAKOpyyRt4o3HFT/AJ5iq3ZuGllk7aR1MgA8N7QG4LRhfvXHFjY8NLWtC27J9WlG04lYJ/TxaWsSgNg9vxJ+oJp6v5fb8C3WTaUUlHBAIIIIuCOYNFRKGY35kaQQ4FCQ2LcqxHFYlsZD8CF/NT+2FgUok0QfDBcgAUukbD8SgHlaxtpY9aY2UO22nipT4cPGkCeTN9o/6FPjT0OJYRthxDKkxBGdV7pY/wCpnGmvi115Wq3FL+yTJewsFGougORWPY5wbopAuFvqFve3l5U/tbbmHwwHbSqhPAE94+gGprOb/b4HC2ghsZmFyx4Rr1tzY8h7+vKmlLMWZizMbszG7H1NZQ3ZZnOsI3m+2+cGIwzRQiUkspLFCBYMCeOv6VhWzNZF4twoSXjYEnnbgPU1HWEg30C2Nhe9r+w6VZJKNIi3btj8cVtOnSim1a3OlspHlQ3dDULeC6XJFr2tzqMpOoPEU5mptoWY6C4I1HM2v+mtZcZZn4N19Hu9sGGgeKYuLyllIQkWIHTzvXR9l7XgxC5oZUkA45TqPUcRXBonB7vA9P8AFPYMssitGWWQeFlNiPfp5HSllpp5HjqNYOzbcwa5hM7OFtle0zoFF9G0YDqD6jpTGyjEzMkSTSwyg55JGYodLALmN2BFxcacKh7n7yDGxvBOAJQutuEi8My/MctOtSYJsS8pjikJRCBJLIigXF8yqthmJ01vYX58KnTqinkb3GkaMTYFyS2EcKpPFomuYz8AV/LXtebVHY7Twso0XERvA/my/aJ+gf4UUs+b7hj2Pfo/70M8vOXFTN7CQqv7VFaLF4gRo8jeFFLH0AvWW+jpnGzISihn72jNlF8x4mxt8KkbwtiDs7F9usYfs2t2RYgrbzAN+IppRub+oE6icZxmLkmkaWTxyHO3kTy9ALD2pEjEAAHU09KgDDW9KmlDOtlAsvx1Gv8AFUTbZJrArDuQhUaKeIpqVqUtTt38RHHiY2mQPHexB5X0vw1txtReFYOcMc2PsCSdXkF1RBfMFJLeSgWLH30qbjMQjKpSAvGotIzgh79bgkKOmnxpO3dnSq0kpnRiJDHkDguBci1hwFuQqRhIHgilKkrLEqObcVzMQVPkVy3B5gUj7jeCuw2GhRTNIC6ZssaHul2GpzEXsq3HDjccKm4TaqHjFhUHTJKP3Kag47HXWIOoYgEka6ZmJ5W5W005V6mKhXWKOQOeJaTRf7coBPufjWq+Ua64LZsBh3X+lFrrdcXYfAoWqnx+KSxSMKutmyZtfLM3eb9B5GvZttSkWJXoWCIGP5rXqpkmGdrC2g+dFWBkjZ21mw0scyn+k2Yjqv3h7i9fQUbAgEcDrpzvXzjOlwb8LV3jZjyjB4fs0V37JNHYqPCNSQpNLqLCH02V/wBIHdhgl5w4qFvYyBW/axoqJv6ZTsqbtggk0/pklfGLEXF/airaOkpxz0F1J7Xgl/R/3YZ4ucOKmX2MhZf2sK0WLw4kR428LqVPoRas5so9jtPFRHRcRGk6ebL9m/6BPhWprmn6r/0rHij55x2GaKRopPHGcjeZHP0Isfeost/EOX8V13f3dA4m08Fu3UWKnhIvIX5MOR9vTluMwfZgBjZ+DIQQynow5fOrxkuSMosRA0ZQksc3Kw099aQWsQabXDHiDb+KVgYy75SVAINmOgNvl5022rdgu6Rp8Pt92SbEvlMwZFjsq2QsGLPbrZfjVWMWYyWiZjnWz5hfNfjfrrrUFkN7efKnFU2tSbVdmt1RHB609h5FJsdPOkzRaZuVQy1joBa2rHlf/wCUWt2Eb05ZMlewJNR0XS54nWnEi5tr08qc7J2dY1RmdvCgBJPoPnwpV2C+5IwGzTiHjhU96VspA5L95vYXPwrvyIAAALACwHlWS3E3S+qAyy2M7i1hwjX8IPMnmfStfUpvoVgupl/pA70MEXObFQr7CQM37VNFebVPbbTwsQ1XDxvO/kzfZp+hf40U25xikjUm2e78xtGIccgJbCOWYDi0TWEg+ADflrSwyh1VlIKsAQRwIOor10BBBAIIsQeYNZPdiQ4OY7OkPcsXwrH70d9U/uTT1BFD1R+n2DwzXVXbW2Hh8SAJole3Akd4ehGoqxpqKdWNhxGtj0PA+lIm1lBZzffXcuDD4cyxGQWdQVLkixNjx1/WsbPGQAQPDyHTn/75V3DbuzhiMPLCTbOpAPQ8j7G1cUcMCVcZWUlWXow4iuvRnayc+rGngZYiwK868bMDroaTNDY3U2v8PhSXaVvEQehJP8Uzi7wKmqFlgRc2HU0iGG1yRbN/HKiFLkZze3Dp8KfeUgjKLk90KBe5OgA8yaEljBk85NTuHufDiYXkm7SwkKqqtYWAHlfjfnXRdk7FgwwIhjVL8SPEfUnU01uvsr6thYoTbMBdiObHU/qal4/FiNbk6ngOJPoPcfGuaUnJnRGKSJVImlVFLMQFUEkngANTSMLKWXW2YaEAg2NZfeeQ4yYbOjPcsHxTD7sd9I/7n19ADSxjbGbpDu40bSCbHOCGxbhlB4rEtxGPgS35q9rTIgAAAAAFgByAorSduzJUhVVW8exFxcWQko6nNHIvijccGH+OYq1ooJtO0ZqzL7F2qZn+rYoCLGwi914Op0zxnmptqvKpv+z37SxzEgEhyy5QTyy2vrYXvflT28GwYsWgD3V0N45UNnjbqp+XA1TRbwzYMiPaIGTguLQHs2/5g/02+INUXzen2/AvHJq41sAL3tWU3w3R7du3gyiYCzK3hkHK/Rh1+PK1rFstbCTDS5Mw0K95Dx1Iv3jrxv0qZHO6R5phdgeEYJvyHv8AAUvHAfqcM2hG8blJFMb/AIWFj7dR5i9NNJXbRtDDYn7Ngr3+46X8+BHTX0I61FTdXZ5Ith4bnW3kDbhfherfFrlEvh3wzkOHUyHso4y8pOgW5NvTl6muk7l7lmFhPiSDKPAg4R+ZPNv4rQYbG4SFcsZjQX4Rgan2GvEfEdanTTnKxRSWBtb4fxf9Km5PhdR1FdSQxtx0qt2jBmOUAlmsT0AUjifl60xLgCwL4qUZVJawOVANLXPtzNVcm8M2MJj2cBk4Ni3B7NeX2Y/1G+AFCMewzY/traxhb6rhFEmLmu1vupfjJJ0HQc6st3NiLhIsgJd2OaSRvFI54sf8chRu/sGLCIQl2dzeSVzd5G6sflwFWtCUsUjJdWFFFFIMFFFFYwUl0BBBAIOhB4GiisYzEu5wjYvgZnwjE3KqM0THzjJt7qRQNpbSh0lwseIUffw8mVj+R7D91FFPvfXIu3sePvlAP62HxURH48PIQL8e8oI5DnXh+kDZ9rdt5WyP/FqKK6dLRjqKyU9RxY0u9OFP9HC4iXpkwrgcvvMoXkOfIU9/tHaM2kOEjwy/jxEmZh+RLj91FFQk1F0l7lFbQqLc4SMHx0z4tgbhWGWJT5Rg2/7ia0yIAAAAANABwFFFI5N8jJJCqKKKUIUUUVjH/9k="/>
          <p:cNvSpPr>
            <a:spLocks noChangeAspect="1" noChangeArrowheads="1"/>
          </p:cNvSpPr>
          <p:nvPr/>
        </p:nvSpPr>
        <p:spPr bwMode="auto">
          <a:xfrm>
            <a:off x="307975" y="7937"/>
            <a:ext cx="304800" cy="304801"/>
          </a:xfrm>
          <a:prstGeom prst="rect">
            <a:avLst/>
          </a:prstGeom>
          <a:noFill/>
          <a:extLst>
            <a:ext uri="{909E8E84-426E-40DD-AFC4-6F175D3DCCD1}">
              <a14:hiddenFill xmlns=""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it-IT"/>
          </a:p>
        </p:txBody>
      </p:sp>
      <p:sp>
        <p:nvSpPr>
          <p:cNvPr id="5" name="AutoShape 6" descr="data:image/jpeg;base64,/9j/4AAQSkZJRgABAQAAAQABAAD/2wCEAAkGBxQTEhQTExQVFhUWFyAaGRgXGBggHRseHhsfGyEjHiAjHCghHx8lIR0ZIz0iJiksLzIuHx80PDMsNyktLisBCgoKDg0OGxAQGzcmICYsLCwsLC8vLy80LywsLCwsNS8sLC8sLCwsLCwsLC8sLCwsLCwsLC8sNCwsLCw0LDQ3LP/AABEIAHgAeAMBIgACEQEDEQH/xAAcAAABBQEBAQAAAAAAAAAAAAAAAgMEBQYHAQj/xAA+EAACAQIDBQYCCQMBCQAAAAABAgMAEQQSIQUGMUFREyIyYXGBkcEHFCNCUoKhorEzctFDFRYkc4OS4vDx/8QAGAEAAwEBAAAAAAAAAAAAAAAAAQIDAAT/xAAoEQACAgEDAwIHAQAAAAAAAAAAAQIRIQMSMUFRYTKREyJxsdHh8IH/2gAMAwEAAhEDEQA/AO40UUVjBSXcAEkgAakngKrN4NvRYRAXuzubRxILvI3RR8+Aqgl2PLiR220iSijMuDiuVAHN7aysNOVh0p4wvL4FcuxMl3xEjFMDC+LYGxZTliU+chFvZQaYnw+PexxGNhwqngkCAt7O51PopqfhNpRSkRQyIsTJlCoMrxsRcXHEAi9tB730hoM+GzqubFQOgky6szRNb17y5iL/AIqfjhC8jJ3Ywp7ITYnFTGbwZ8RIA2mbgpC8NeFN/wC5mzhC07YdlCqzNdmzALe58WvC9Wm8GFMmZ2bsQiAxOzKB2mbN3r6gXVP3VD2zvLhpsNJCMVhhK6FT9r3QSLHW2o9qKcnVNgaXUag3aw18sM+MgfLnCiaXVeoViVNrjlzFO4bDY9VEmGxsWLjI0EyAE/8AUQ2/bUjF5ph9ZhyOYoZEiWNw13kC6k8ABlGnmfKpe1I+w2dIqEr2eGIU8CCqaHyN7Gg5MNEKLfERsEx0L4RibBmOaJj5SAW9mArTI4IBBBB1BHA1Tz4sCJ3kAbDrHqGF2kPlfSx0GoNz050kWx5MNml2ae6D9pg5SQt+PcPGJtfMGhtT8fb9Bto2tFVW7+3osWhKXV0NpInFnjbow+fA1a1Npp0xk7CiiigEKqt49trhIs5Bd2OWONfFI54KP88hVm7gAkkAAXJPIVkd3EOMlbaUg7timERtAqc3PQyG3oAKeKXL4Fb6Id2LssxyGXESI+0JkJF/DGot3UF75QWFzxNP4faKllZsqYtSsckd9X15DmupYEDTXzqLju2mdI54ELo2jxS2YA6FlDAEcjoTwsa0mAwzKq9owkkAsXygG3tTSfV/36FXgirsZGP2qxuEfNF3e9GL30a/XpbTTWqXfHe5MH9lEqtO2tvuoD95rcSenOtFtjaAw8EkzaiNS1uvQe5sK4RO7SM0khu7nMx8z8hw9AKMI7ss05bcITj8S08naTM0r8i+tv7RwX2r1BemA4vYC5/ilmVr90Aj+7/xq+cIj5JGFlMRzRHs3vcSJo3oeo4aG9dJ3P3vGK/4bEhe0I0Nu7KOenJvLny6Vy5ZuR0Pn8qUuhDXKkG6sOIYag+xpZxVZGjJ2dx21s9pTG3jRDmMXDMw8Jzcip1t1sdLVXTYlgcOFLKizBHLE5nIRs1ybd0W4njpwA1sd2NrfWsNFNpdh3gOTDQ/qKkbUwKyqt1DmNs6KTYFgCBfQ6a9DXOnWGWq8ootrbLacri8N9ji0vkLcJkB8LjiVOlidRpVru5ttcXFnAKOpyyRt4o3HFT/AJ5iq3ZuGllk7aR1MgA8N7QG4LRhfvXHFjY8NLWtC27J9WlG04lYJ/TxaWsSgNg9vxJ+oJp6v5fb8C3WTaUUlHBAIIIIuCOYNFRKGY35kaQQ4FCQ2LcqxHFYlsZD8CF/NT+2FgUok0QfDBcgAUukbD8SgHlaxtpY9aY2UO22nipT4cPGkCeTN9o/6FPjT0OJYRthxDKkxBGdV7pY/wCpnGmvi115Wq3FL+yTJewsFGougORWPY5wbopAuFvqFve3l5U/tbbmHwwHbSqhPAE94+gGprOb/b4HC2ghsZmFyx4Rr1tzY8h7+vKmlLMWZizMbszG7H1NZQ3ZZnOsI3m+2+cGIwzRQiUkspLFCBYMCeOv6VhWzNZF4twoSXjYEnnbgPU1HWEg30C2Nhe9r+w6VZJKNIi3btj8cVtOnSim1a3OlspHlQ3dDULeC6XJFr2tzqMpOoPEU5mptoWY6C4I1HM2v+mtZcZZn4N19Hu9sGGgeKYuLyllIQkWIHTzvXR9l7XgxC5oZUkA45TqPUcRXBonB7vA9P8AFPYMssitGWWQeFlNiPfp5HSllpp5HjqNYOzbcwa5hM7OFtle0zoFF9G0YDqD6jpTGyjEzMkSTSwyg55JGYodLALmN2BFxcacKh7n7yDGxvBOAJQutuEi8My/MctOtSYJsS8pjikJRCBJLIigXF8yqthmJ01vYX58KnTqinkb3GkaMTYFyS2EcKpPFomuYz8AV/LXtebVHY7Twso0XERvA/my/aJ+gf4UUs+b7hj2Pfo/70M8vOXFTN7CQqv7VFaLF4gRo8jeFFLH0AvWW+jpnGzISihn72jNlF8x4mxt8KkbwtiDs7F9usYfs2t2RYgrbzAN+IppRub+oE6icZxmLkmkaWTxyHO3kTy9ALD2pEjEAAHU09KgDDW9KmlDOtlAsvx1Gv8AFUTbZJrArDuQhUaKeIpqVqUtTt38RHHiY2mQPHexB5X0vw1txtReFYOcMc2PsCSdXkF1RBfMFJLeSgWLH30qbjMQjKpSAvGotIzgh79bgkKOmnxpO3dnSq0kpnRiJDHkDguBci1hwFuQqRhIHgilKkrLEqObcVzMQVPkVy3B5gUj7jeCuw2GhRTNIC6ZssaHul2GpzEXsq3HDjccKm4TaqHjFhUHTJKP3Kag47HXWIOoYgEka6ZmJ5W5W005V6mKhXWKOQOeJaTRf7coBPufjWq+Ua64LZsBh3X+lFrrdcXYfAoWqnx+KSxSMKutmyZtfLM3eb9B5GvZttSkWJXoWCIGP5rXqpkmGdrC2g+dFWBkjZ21mw0scyn+k2Yjqv3h7i9fQUbAgEcDrpzvXzjOlwb8LV3jZjyjB4fs0V37JNHYqPCNSQpNLqLCH02V/wBIHdhgl5w4qFvYyBW/axoqJv6ZTsqbtggk0/pklfGLEXF/airaOkpxz0F1J7Xgl/R/3YZ4ucOKmX2MhZf2sK0WLw4kR428LqVPoRas5so9jtPFRHRcRGk6ebL9m/6BPhWprmn6r/0rHij55x2GaKRopPHGcjeZHP0Isfeost/EOX8V13f3dA4m08Fu3UWKnhIvIX5MOR9vTluMwfZgBjZ+DIQQynow5fOrxkuSMosRA0ZQksc3Kw099aQWsQabXDHiDb+KVgYy75SVAINmOgNvl5022rdgu6Rp8Pt92SbEvlMwZFjsq2QsGLPbrZfjVWMWYyWiZjnWz5hfNfjfrrrUFkN7efKnFU2tSbVdmt1RHB609h5FJsdPOkzRaZuVQy1joBa2rHlf/wCUWt2Eb05ZMlewJNR0XS54nWnEi5tr08qc7J2dY1RmdvCgBJPoPnwpV2C+5IwGzTiHjhU96VspA5L95vYXPwrvyIAAALACwHlWS3E3S+qAyy2M7i1hwjX8IPMnmfStfUpvoVgupl/pA70MEXObFQr7CQM37VNFebVPbbTwsQ1XDxvO/kzfZp+hf40U25xikjUm2e78xtGIccgJbCOWYDi0TWEg+ADflrSwyh1VlIKsAQRwIOor10BBBAIIsQeYNZPdiQ4OY7OkPcsXwrH70d9U/uTT1BFD1R+n2DwzXVXbW2Hh8SAJole3Akd4ehGoqxpqKdWNhxGtj0PA+lIm1lBZzffXcuDD4cyxGQWdQVLkixNjx1/WsbPGQAQPDyHTn/75V3DbuzhiMPLCTbOpAPQ8j7G1cUcMCVcZWUlWXow4iuvRnayc+rGngZYiwK868bMDroaTNDY3U2v8PhSXaVvEQehJP8Uzi7wKmqFlgRc2HU0iGG1yRbN/HKiFLkZze3Dp8KfeUgjKLk90KBe5OgA8yaEljBk85NTuHufDiYXkm7SwkKqqtYWAHlfjfnXRdk7FgwwIhjVL8SPEfUnU01uvsr6thYoTbMBdiObHU/qal4/FiNbk6ngOJPoPcfGuaUnJnRGKSJVImlVFLMQFUEkngANTSMLKWXW2YaEAg2NZfeeQ4yYbOjPcsHxTD7sd9I/7n19ADSxjbGbpDu40bSCbHOCGxbhlB4rEtxGPgS35q9rTIgAAAAAFgByAorSduzJUhVVW8exFxcWQko6nNHIvijccGH+OYq1ooJtO0ZqzL7F2qZn+rYoCLGwi914Op0zxnmptqvKpv+z37SxzEgEhyy5QTyy2vrYXvflT28GwYsWgD3V0N45UNnjbqp+XA1TRbwzYMiPaIGTguLQHs2/5g/02+INUXzen2/AvHJq41sAL3tWU3w3R7du3gyiYCzK3hkHK/Rh1+PK1rFstbCTDS5Mw0K95Dx1Iv3jrxv0qZHO6R5phdgeEYJvyHv8AAUvHAfqcM2hG8blJFMb/AIWFj7dR5i9NNJXbRtDDYn7Ngr3+46X8+BHTX0I61FTdXZ5Ith4bnW3kDbhfherfFrlEvh3wzkOHUyHso4y8pOgW5NvTl6muk7l7lmFhPiSDKPAg4R+ZPNv4rQYbG4SFcsZjQX4Rgan2GvEfEdanTTnKxRSWBtb4fxf9Km5PhdR1FdSQxtx0qt2jBmOUAlmsT0AUjifl60xLgCwL4qUZVJawOVANLXPtzNVcm8M2MJj2cBk4Ni3B7NeX2Y/1G+AFCMewzY/traxhb6rhFEmLmu1vupfjJJ0HQc6st3NiLhIsgJd2OaSRvFI54sf8chRu/sGLCIQl2dzeSVzd5G6sflwFWtCUsUjJdWFFFFIMFFFFYwUl0BBBAIOhB4GiisYzEu5wjYvgZnwjE3KqM0THzjJt7qRQNpbSh0lwseIUffw8mVj+R7D91FFPvfXIu3sePvlAP62HxURH48PIQL8e8oI5DnXh+kDZ9rdt5WyP/FqKK6dLRjqKyU9RxY0u9OFP9HC4iXpkwrgcvvMoXkOfIU9/tHaM2kOEjwy/jxEmZh+RLj91FFQk1F0l7lFbQqLc4SMHx0z4tgbhWGWJT5Rg2/7ia0yIAAAAANABwFFFI5N8jJJCqKKKUIUUUVjH/9k="/>
          <p:cNvSpPr>
            <a:spLocks noChangeAspect="1" noChangeArrowheads="1"/>
          </p:cNvSpPr>
          <p:nvPr/>
        </p:nvSpPr>
        <p:spPr bwMode="auto">
          <a:xfrm>
            <a:off x="460375" y="160337"/>
            <a:ext cx="304800" cy="304801"/>
          </a:xfrm>
          <a:prstGeom prst="rect">
            <a:avLst/>
          </a:prstGeom>
          <a:noFill/>
          <a:extLst>
            <a:ext uri="{909E8E84-426E-40DD-AFC4-6F175D3DCCD1}">
              <a14:hiddenFill xmlns=""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it-IT"/>
          </a:p>
        </p:txBody>
      </p:sp>
      <p:sp>
        <p:nvSpPr>
          <p:cNvPr id="22" name="Segnaposto numero diapositiva 1"/>
          <p:cNvSpPr txBox="1">
            <a:spLocks/>
          </p:cNvSpPr>
          <p:nvPr/>
        </p:nvSpPr>
        <p:spPr>
          <a:xfrm>
            <a:off x="7010400" y="6492875"/>
            <a:ext cx="2133600" cy="365125"/>
          </a:xfrm>
          <a:prstGeom prst="rect">
            <a:avLst/>
          </a:prstGeom>
        </p:spPr>
        <p:txBody>
          <a:bodyPr vert="horz" lIns="91440" tIns="45720" rIns="91440" bIns="45720" rtlCol="0" anchor="ctr"/>
          <a:lstStyle>
            <a:defPPr>
              <a:defRPr lang="it-IT"/>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DA05E554-F321-49FD-B832-1DAD2B0B5875}" type="slidenum">
              <a:rPr lang="it-IT" smtClean="0"/>
              <a:pPr/>
              <a:t>19</a:t>
            </a:fld>
            <a:endParaRPr lang="it-IT"/>
          </a:p>
        </p:txBody>
      </p:sp>
      <p:sp>
        <p:nvSpPr>
          <p:cNvPr id="14" name="CasellaDiTesto 13"/>
          <p:cNvSpPr txBox="1"/>
          <p:nvPr/>
        </p:nvSpPr>
        <p:spPr>
          <a:xfrm>
            <a:off x="395536" y="836712"/>
            <a:ext cx="8496944" cy="461665"/>
          </a:xfrm>
          <a:prstGeom prst="rect">
            <a:avLst/>
          </a:prstGeom>
          <a:solidFill>
            <a:srgbClr val="CC9900"/>
          </a:solidFill>
          <a:ln>
            <a:noFill/>
          </a:ln>
        </p:spPr>
        <p:txBody>
          <a:bodyPr wrap="square" rtlCol="0">
            <a:spAutoFit/>
          </a:bodyPr>
          <a:lstStyle/>
          <a:p>
            <a:pPr algn="ctr"/>
            <a:r>
              <a:rPr lang="it-IT" sz="2400" dirty="0" smtClean="0">
                <a:solidFill>
                  <a:schemeClr val="bg2">
                    <a:lumMod val="90000"/>
                  </a:schemeClr>
                </a:solidFill>
                <a:effectLst>
                  <a:outerShdw blurRad="38100" dist="38100" dir="2700000" algn="tl">
                    <a:srgbClr val="000000">
                      <a:alpha val="43137"/>
                    </a:srgbClr>
                  </a:outerShdw>
                </a:effectLst>
              </a:rPr>
              <a:t>2° FASE:  B- VALUTAZIONE DELLE RELAZIONI ADULTO-BAMBINO</a:t>
            </a:r>
          </a:p>
        </p:txBody>
      </p:sp>
      <p:sp>
        <p:nvSpPr>
          <p:cNvPr id="15" name="CasellaDiTesto 14"/>
          <p:cNvSpPr txBox="1"/>
          <p:nvPr/>
        </p:nvSpPr>
        <p:spPr>
          <a:xfrm>
            <a:off x="1259632" y="1412776"/>
            <a:ext cx="7098866" cy="400110"/>
          </a:xfrm>
          <a:prstGeom prst="rect">
            <a:avLst/>
          </a:prstGeom>
          <a:solidFill>
            <a:schemeClr val="tx1">
              <a:lumMod val="65000"/>
              <a:lumOff val="35000"/>
            </a:schemeClr>
          </a:solidFill>
        </p:spPr>
        <p:txBody>
          <a:bodyPr wrap="none" rtlCol="0">
            <a:spAutoFit/>
          </a:bodyPr>
          <a:lstStyle/>
          <a:p>
            <a:r>
              <a:rPr lang="it-IT" sz="2000" dirty="0" smtClean="0">
                <a:solidFill>
                  <a:schemeClr val="bg1"/>
                </a:solidFill>
              </a:rPr>
              <a:t>OSSERVAZIONE STRUTTURATA </a:t>
            </a:r>
            <a:r>
              <a:rPr lang="it-IT" sz="2000" dirty="0" err="1" smtClean="0">
                <a:solidFill>
                  <a:schemeClr val="bg1"/>
                </a:solidFill>
              </a:rPr>
              <a:t>DI</a:t>
            </a:r>
            <a:r>
              <a:rPr lang="it-IT" sz="2000" dirty="0" smtClean="0">
                <a:solidFill>
                  <a:schemeClr val="bg1"/>
                </a:solidFill>
              </a:rPr>
              <a:t> MADRE- PADRE E BAMBINA (LTP)</a:t>
            </a:r>
            <a:endParaRPr lang="it-IT" sz="2000" dirty="0">
              <a:solidFill>
                <a:schemeClr val="bg1"/>
              </a:solidFill>
            </a:endParaRPr>
          </a:p>
        </p:txBody>
      </p:sp>
      <p:cxnSp>
        <p:nvCxnSpPr>
          <p:cNvPr id="19" name="Connettore 1 18"/>
          <p:cNvCxnSpPr/>
          <p:nvPr/>
        </p:nvCxnSpPr>
        <p:spPr>
          <a:xfrm>
            <a:off x="2060104" y="6533728"/>
            <a:ext cx="5400600" cy="0"/>
          </a:xfrm>
          <a:prstGeom prst="line">
            <a:avLst/>
          </a:prstGeom>
        </p:spPr>
        <p:style>
          <a:lnRef idx="1">
            <a:schemeClr val="accent1"/>
          </a:lnRef>
          <a:fillRef idx="0">
            <a:schemeClr val="accent1"/>
          </a:fillRef>
          <a:effectRef idx="0">
            <a:schemeClr val="accent1"/>
          </a:effectRef>
          <a:fontRef idx="minor">
            <a:schemeClr val="tx1"/>
          </a:fontRef>
        </p:style>
      </p:cxnSp>
      <p:sp>
        <p:nvSpPr>
          <p:cNvPr id="21" name="CasellaDiTesto 20"/>
          <p:cNvSpPr txBox="1"/>
          <p:nvPr/>
        </p:nvSpPr>
        <p:spPr>
          <a:xfrm>
            <a:off x="3059832" y="2072451"/>
            <a:ext cx="2520280" cy="852493"/>
          </a:xfrm>
          <a:prstGeom prst="rect">
            <a:avLst/>
          </a:prstGeom>
          <a:noFill/>
          <a:ln>
            <a:solidFill>
              <a:schemeClr val="tx1">
                <a:lumMod val="65000"/>
                <a:lumOff val="35000"/>
              </a:schemeClr>
            </a:solidFill>
          </a:ln>
        </p:spPr>
        <p:txBody>
          <a:bodyPr wrap="square" lIns="21287" tIns="10644" rIns="21287" bIns="10644" rtlCol="0">
            <a:spAutoFit/>
          </a:bodyPr>
          <a:lstStyle/>
          <a:p>
            <a:pPr algn="ctr"/>
            <a:r>
              <a:rPr lang="it-IT" dirty="0" smtClean="0">
                <a:solidFill>
                  <a:schemeClr val="bg2"/>
                </a:solidFill>
                <a:latin typeface="Calibri" pitchFamily="34" charset="0"/>
                <a:cs typeface="Calibri" pitchFamily="34" charset="0"/>
              </a:rPr>
              <a:t>Difficoltà di entrambi gli adulti nel mantenere il ruolo di “terzo”</a:t>
            </a:r>
          </a:p>
        </p:txBody>
      </p:sp>
      <p:sp>
        <p:nvSpPr>
          <p:cNvPr id="23" name="CasellaDiTesto 22"/>
          <p:cNvSpPr txBox="1"/>
          <p:nvPr/>
        </p:nvSpPr>
        <p:spPr>
          <a:xfrm>
            <a:off x="6012160" y="3140968"/>
            <a:ext cx="2376264" cy="852493"/>
          </a:xfrm>
          <a:prstGeom prst="rect">
            <a:avLst/>
          </a:prstGeom>
          <a:noFill/>
          <a:ln>
            <a:solidFill>
              <a:schemeClr val="tx1">
                <a:lumMod val="65000"/>
                <a:lumOff val="35000"/>
              </a:schemeClr>
            </a:solidFill>
          </a:ln>
        </p:spPr>
        <p:txBody>
          <a:bodyPr wrap="square" lIns="21287" tIns="10644" rIns="21287" bIns="10644" rtlCol="0">
            <a:spAutoFit/>
          </a:bodyPr>
          <a:lstStyle/>
          <a:p>
            <a:pPr algn="ctr"/>
            <a:r>
              <a:rPr lang="it-IT" b="1" dirty="0" smtClean="0">
                <a:solidFill>
                  <a:schemeClr val="bg2"/>
                </a:solidFill>
                <a:latin typeface="Calibri" pitchFamily="34" charset="0"/>
                <a:cs typeface="Calibri" pitchFamily="34" charset="0"/>
              </a:rPr>
              <a:t>Supporto</a:t>
            </a:r>
          </a:p>
          <a:p>
            <a:pPr algn="ctr"/>
            <a:r>
              <a:rPr lang="it-IT" b="1" dirty="0" smtClean="0">
                <a:solidFill>
                  <a:schemeClr val="bg2"/>
                </a:solidFill>
                <a:latin typeface="Calibri" pitchFamily="34" charset="0"/>
                <a:cs typeface="Calibri" pitchFamily="34" charset="0"/>
              </a:rPr>
              <a:t>reciproco e attività coordinate</a:t>
            </a:r>
          </a:p>
        </p:txBody>
      </p:sp>
      <p:sp>
        <p:nvSpPr>
          <p:cNvPr id="24" name="CasellaDiTesto 23"/>
          <p:cNvSpPr txBox="1"/>
          <p:nvPr/>
        </p:nvSpPr>
        <p:spPr>
          <a:xfrm>
            <a:off x="251520" y="5517802"/>
            <a:ext cx="2952328" cy="575494"/>
          </a:xfrm>
          <a:prstGeom prst="rect">
            <a:avLst/>
          </a:prstGeom>
          <a:noFill/>
          <a:ln>
            <a:solidFill>
              <a:schemeClr val="tx1">
                <a:lumMod val="65000"/>
                <a:lumOff val="35000"/>
              </a:schemeClr>
            </a:solidFill>
          </a:ln>
        </p:spPr>
        <p:txBody>
          <a:bodyPr wrap="square" lIns="21287" tIns="10644" rIns="21287" bIns="10644" rtlCol="0">
            <a:spAutoFit/>
          </a:bodyPr>
          <a:lstStyle/>
          <a:p>
            <a:pPr algn="ctr"/>
            <a:r>
              <a:rPr lang="it-IT" dirty="0" smtClean="0">
                <a:solidFill>
                  <a:schemeClr val="bg1"/>
                </a:solidFill>
                <a:latin typeface="Calibri" pitchFamily="34" charset="0"/>
                <a:cs typeface="Calibri" pitchFamily="34" charset="0"/>
              </a:rPr>
              <a:t>Parziale validazione dello stato affettivo</a:t>
            </a:r>
          </a:p>
        </p:txBody>
      </p:sp>
      <p:sp>
        <p:nvSpPr>
          <p:cNvPr id="26" name="Rettangolo 25"/>
          <p:cNvSpPr/>
          <p:nvPr/>
        </p:nvSpPr>
        <p:spPr>
          <a:xfrm>
            <a:off x="5940152" y="2350621"/>
            <a:ext cx="2376264" cy="646331"/>
          </a:xfrm>
          <a:prstGeom prst="rect">
            <a:avLst/>
          </a:prstGeom>
          <a:noFill/>
          <a:ln>
            <a:solidFill>
              <a:schemeClr val="tx1">
                <a:lumMod val="65000"/>
                <a:lumOff val="35000"/>
              </a:schemeClr>
            </a:solidFill>
          </a:ln>
        </p:spPr>
        <p:txBody>
          <a:bodyPr wrap="square">
            <a:spAutoFit/>
          </a:bodyPr>
          <a:lstStyle/>
          <a:p>
            <a:pPr algn="ctr"/>
            <a:r>
              <a:rPr lang="it-IT" dirty="0" smtClean="0">
                <a:solidFill>
                  <a:schemeClr val="bg2"/>
                </a:solidFill>
              </a:rPr>
              <a:t>Attività parzialmente </a:t>
            </a:r>
            <a:r>
              <a:rPr lang="it-IT" dirty="0" err="1" smtClean="0">
                <a:solidFill>
                  <a:schemeClr val="bg2"/>
                </a:solidFill>
              </a:rPr>
              <a:t>co-costruite</a:t>
            </a:r>
            <a:endParaRPr lang="it-IT" dirty="0" smtClean="0">
              <a:solidFill>
                <a:schemeClr val="bg2"/>
              </a:solidFill>
            </a:endParaRPr>
          </a:p>
        </p:txBody>
      </p:sp>
      <p:sp>
        <p:nvSpPr>
          <p:cNvPr id="28" name="Rettangolo 27"/>
          <p:cNvSpPr/>
          <p:nvPr/>
        </p:nvSpPr>
        <p:spPr>
          <a:xfrm>
            <a:off x="179512" y="2204864"/>
            <a:ext cx="2592288" cy="2031325"/>
          </a:xfrm>
          <a:prstGeom prst="rect">
            <a:avLst/>
          </a:prstGeom>
          <a:ln>
            <a:solidFill>
              <a:schemeClr val="tx1">
                <a:lumMod val="65000"/>
                <a:lumOff val="35000"/>
              </a:schemeClr>
            </a:solidFill>
          </a:ln>
        </p:spPr>
        <p:txBody>
          <a:bodyPr wrap="square">
            <a:spAutoFit/>
          </a:bodyPr>
          <a:lstStyle/>
          <a:p>
            <a:r>
              <a:rPr lang="it-IT" dirty="0" smtClean="0">
                <a:solidFill>
                  <a:schemeClr val="bg2"/>
                </a:solidFill>
              </a:rPr>
              <a:t>I genitori faticano a strutturare il compito difficoltà a riconoscere le diverse configurazioni relazionali che la famiglia deve realizzare durante il gioco </a:t>
            </a:r>
            <a:endParaRPr lang="it-IT" dirty="0">
              <a:solidFill>
                <a:schemeClr val="bg2"/>
              </a:solidFill>
            </a:endParaRPr>
          </a:p>
        </p:txBody>
      </p:sp>
      <p:sp>
        <p:nvSpPr>
          <p:cNvPr id="29" name="Rettangolo 28"/>
          <p:cNvSpPr/>
          <p:nvPr/>
        </p:nvSpPr>
        <p:spPr>
          <a:xfrm>
            <a:off x="251520" y="4510861"/>
            <a:ext cx="2928958" cy="646331"/>
          </a:xfrm>
          <a:prstGeom prst="rect">
            <a:avLst/>
          </a:prstGeom>
          <a:noFill/>
          <a:ln>
            <a:solidFill>
              <a:schemeClr val="tx1">
                <a:lumMod val="65000"/>
                <a:lumOff val="35000"/>
              </a:schemeClr>
            </a:solidFill>
          </a:ln>
        </p:spPr>
        <p:txBody>
          <a:bodyPr wrap="square">
            <a:spAutoFit/>
          </a:bodyPr>
          <a:lstStyle/>
          <a:p>
            <a:r>
              <a:rPr lang="it-IT" dirty="0" smtClean="0">
                <a:solidFill>
                  <a:schemeClr val="bg2"/>
                </a:solidFill>
              </a:rPr>
              <a:t>Comportamenti di etero-esclusione </a:t>
            </a:r>
            <a:endParaRPr lang="it-IT" dirty="0">
              <a:solidFill>
                <a:schemeClr val="bg2"/>
              </a:solidFill>
            </a:endParaRPr>
          </a:p>
        </p:txBody>
      </p:sp>
      <p:sp>
        <p:nvSpPr>
          <p:cNvPr id="30" name="Rettangolo 29"/>
          <p:cNvSpPr/>
          <p:nvPr/>
        </p:nvSpPr>
        <p:spPr>
          <a:xfrm>
            <a:off x="3059832" y="3068960"/>
            <a:ext cx="2520280" cy="1200329"/>
          </a:xfrm>
          <a:prstGeom prst="rect">
            <a:avLst/>
          </a:prstGeom>
          <a:ln>
            <a:solidFill>
              <a:schemeClr val="tx1">
                <a:lumMod val="65000"/>
                <a:lumOff val="35000"/>
              </a:schemeClr>
            </a:solidFill>
          </a:ln>
        </p:spPr>
        <p:txBody>
          <a:bodyPr wrap="square">
            <a:spAutoFit/>
          </a:bodyPr>
          <a:lstStyle/>
          <a:p>
            <a:r>
              <a:rPr lang="it-IT" dirty="0" smtClean="0">
                <a:solidFill>
                  <a:schemeClr val="bg2"/>
                </a:solidFill>
              </a:rPr>
              <a:t>Le stimolazioni risultano parzialmente adatte all’età e allo stato della bambina. </a:t>
            </a:r>
            <a:endParaRPr lang="it-IT" dirty="0">
              <a:solidFill>
                <a:schemeClr val="bg2"/>
              </a:solidFill>
            </a:endParaRPr>
          </a:p>
        </p:txBody>
      </p:sp>
      <p:sp>
        <p:nvSpPr>
          <p:cNvPr id="31" name="Rectangle 1"/>
          <p:cNvSpPr>
            <a:spLocks noChangeArrowheads="1"/>
          </p:cNvSpPr>
          <p:nvPr/>
        </p:nvSpPr>
        <p:spPr bwMode="auto">
          <a:xfrm>
            <a:off x="3347864" y="4365104"/>
            <a:ext cx="5544616" cy="1754326"/>
          </a:xfrm>
          <a:prstGeom prst="rect">
            <a:avLst/>
          </a:prstGeom>
          <a:noFill/>
          <a:ln w="9525">
            <a:solidFill>
              <a:schemeClr val="tx1">
                <a:lumMod val="65000"/>
                <a:lumOff val="35000"/>
              </a:schemeClr>
            </a:solid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it-IT" b="0" i="0" u="none" strike="noStrike" cap="none" normalizeH="0" baseline="0" dirty="0" smtClean="0">
                <a:ln>
                  <a:noFill/>
                </a:ln>
                <a:solidFill>
                  <a:schemeClr val="bg2"/>
                </a:solidFill>
                <a:effectLst/>
                <a:ea typeface="Calibri" pitchFamily="34" charset="0"/>
                <a:cs typeface="Times New Roman" pitchFamily="18" charset="0"/>
              </a:rPr>
              <a:t>l’interazione </a:t>
            </a:r>
            <a:r>
              <a:rPr lang="it-IT" dirty="0" smtClean="0">
                <a:solidFill>
                  <a:schemeClr val="bg2"/>
                </a:solidFill>
                <a:ea typeface="Calibri" pitchFamily="34" charset="0"/>
                <a:cs typeface="Times New Roman" pitchFamily="18" charset="0"/>
              </a:rPr>
              <a:t>della mamma con </a:t>
            </a:r>
            <a:r>
              <a:rPr kumimoji="0" lang="it-IT" b="0" i="0" u="none" strike="noStrike" cap="none" normalizeH="0" baseline="0" dirty="0" smtClean="0">
                <a:ln>
                  <a:noFill/>
                </a:ln>
                <a:solidFill>
                  <a:schemeClr val="bg2"/>
                </a:solidFill>
                <a:effectLst/>
                <a:ea typeface="Calibri" pitchFamily="34" charset="0"/>
                <a:cs typeface="Times New Roman" pitchFamily="18" charset="0"/>
              </a:rPr>
              <a:t> la bambina si caratterizza per l’alternanza di momenti in cui la madre tende a seguire le iniziative del bambina, lasciando ad essa “la guida” dell’ interazione ad altri in cui sembra essere prevalente per lei, seguire il proprio filo logico, piuttosto che adattarsi ai tempi e alle richieste della bambina.</a:t>
            </a:r>
            <a:endParaRPr kumimoji="0" lang="it-IT" b="0" i="0" u="none" strike="noStrike" cap="none" normalizeH="0" baseline="0" dirty="0" smtClean="0">
              <a:ln>
                <a:noFill/>
              </a:ln>
              <a:solidFill>
                <a:schemeClr val="bg2"/>
              </a:solidFill>
              <a:effectLst/>
              <a:cs typeface="Arial" pitchFamily="34" charset="0"/>
            </a:endParaRPr>
          </a:p>
        </p:txBody>
      </p:sp>
      <p:sp>
        <p:nvSpPr>
          <p:cNvPr id="32" name="Segnaposto numero diapositiva 1"/>
          <p:cNvSpPr txBox="1">
            <a:spLocks/>
          </p:cNvSpPr>
          <p:nvPr/>
        </p:nvSpPr>
        <p:spPr>
          <a:xfrm>
            <a:off x="6705600" y="6508750"/>
            <a:ext cx="2133600" cy="365125"/>
          </a:xfrm>
          <a:prstGeom prst="rect">
            <a:avLst/>
          </a:prstGeom>
        </p:spPr>
        <p:txBody>
          <a:bodyPr vert="horz" lIns="91440" tIns="45720" rIns="91440" bIns="45720" rtlCol="0" anchor="ctr"/>
          <a:lstStyle/>
          <a:p>
            <a:pPr marL="0" marR="0" lvl="0" indent="0" algn="r" defTabSz="914400" rtl="0" eaLnBrk="1" fontAlgn="auto" latinLnBrk="0" hangingPunct="1">
              <a:lnSpc>
                <a:spcPct val="100000"/>
              </a:lnSpc>
              <a:spcBef>
                <a:spcPts val="0"/>
              </a:spcBef>
              <a:spcAft>
                <a:spcPts val="0"/>
              </a:spcAft>
              <a:buClrTx/>
              <a:buSzTx/>
              <a:buFontTx/>
              <a:buNone/>
              <a:tabLst/>
              <a:defRPr/>
            </a:pPr>
            <a:fld id="{DA05E554-F321-49FD-B832-1DAD2B0B5875}" type="slidenum">
              <a:rPr kumimoji="0" lang="it-IT" sz="1200" b="0" i="0" u="none" strike="noStrike" kern="1200" cap="none" spc="0" normalizeH="0" baseline="0" noProof="0" smtClean="0">
                <a:ln>
                  <a:noFill/>
                </a:ln>
                <a:solidFill>
                  <a:schemeClr val="tx1">
                    <a:tint val="75000"/>
                  </a:schemeClr>
                </a:solidFill>
                <a:effectLst/>
                <a:uLnTx/>
                <a:uFillTx/>
                <a:latin typeface="+mn-lt"/>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19</a:t>
            </a:fld>
            <a:endParaRPr kumimoji="0" lang="it-IT"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Tree>
    <p:extLst>
      <p:ext uri="{BB962C8B-B14F-4D97-AF65-F5344CB8AC3E}">
        <p14:creationId xmlns="" xmlns:p14="http://schemas.microsoft.com/office/powerpoint/2010/main" val="393055235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ttangolo 6"/>
          <p:cNvSpPr/>
          <p:nvPr/>
        </p:nvSpPr>
        <p:spPr>
          <a:xfrm>
            <a:off x="-15774" y="10061"/>
            <a:ext cx="5580112" cy="457200"/>
          </a:xfrm>
          <a:prstGeom prst="rect">
            <a:avLst/>
          </a:prstGeom>
          <a:solidFill>
            <a:srgbClr val="CC9900">
              <a:alpha val="51000"/>
            </a:srgbClr>
          </a:solidFill>
          <a:ln>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0" name="Rettangolo 9"/>
          <p:cNvSpPr/>
          <p:nvPr/>
        </p:nvSpPr>
        <p:spPr>
          <a:xfrm>
            <a:off x="5539894" y="467172"/>
            <a:ext cx="3604105" cy="228600"/>
          </a:xfrm>
          <a:prstGeom prst="rect">
            <a:avLst/>
          </a:prstGeom>
          <a:solidFill>
            <a:schemeClr val="bg2">
              <a:lumMod val="90000"/>
            </a:schemeClr>
          </a:solidFill>
          <a:ln>
            <a:solidFill>
              <a:srgbClr val="CC99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1" name="CasellaDiTesto 10"/>
          <p:cNvSpPr txBox="1"/>
          <p:nvPr/>
        </p:nvSpPr>
        <p:spPr>
          <a:xfrm>
            <a:off x="6140949" y="10061"/>
            <a:ext cx="2248757" cy="461665"/>
          </a:xfrm>
          <a:prstGeom prst="rect">
            <a:avLst/>
          </a:prstGeom>
          <a:noFill/>
        </p:spPr>
        <p:txBody>
          <a:bodyPr wrap="none" rtlCol="0">
            <a:spAutoFit/>
          </a:bodyPr>
          <a:lstStyle/>
          <a:p>
            <a:r>
              <a:rPr lang="it-IT" sz="2400" dirty="0" smtClean="0">
                <a:solidFill>
                  <a:srgbClr val="CC9900"/>
                </a:solidFill>
                <a:effectLst>
                  <a:outerShdw blurRad="60007" dist="310007" dir="7680000" sy="30000" kx="1300200" algn="ctr" rotWithShape="0">
                    <a:prstClr val="black">
                      <a:alpha val="32000"/>
                    </a:prstClr>
                  </a:outerShdw>
                </a:effectLst>
              </a:rPr>
              <a:t>ASPETTI TEORICI</a:t>
            </a:r>
            <a:endParaRPr lang="it-IT" sz="2400" dirty="0">
              <a:solidFill>
                <a:srgbClr val="CC9900"/>
              </a:solidFill>
              <a:effectLst>
                <a:outerShdw blurRad="60007" dist="310007" dir="7680000" sy="30000" kx="1300200" algn="ctr" rotWithShape="0">
                  <a:prstClr val="black">
                    <a:alpha val="32000"/>
                  </a:prstClr>
                </a:outerShdw>
              </a:effectLst>
            </a:endParaRPr>
          </a:p>
        </p:txBody>
      </p:sp>
      <p:cxnSp>
        <p:nvCxnSpPr>
          <p:cNvPr id="13" name="Connettore 1 12"/>
          <p:cNvCxnSpPr/>
          <p:nvPr/>
        </p:nvCxnSpPr>
        <p:spPr>
          <a:xfrm>
            <a:off x="1979712" y="6453336"/>
            <a:ext cx="4752528" cy="0"/>
          </a:xfrm>
          <a:prstGeom prst="line">
            <a:avLst/>
          </a:prstGeom>
          <a:ln>
            <a:solidFill>
              <a:srgbClr val="CC9900"/>
            </a:solidFill>
          </a:ln>
        </p:spPr>
        <p:style>
          <a:lnRef idx="1">
            <a:schemeClr val="accent1"/>
          </a:lnRef>
          <a:fillRef idx="0">
            <a:schemeClr val="accent1"/>
          </a:fillRef>
          <a:effectRef idx="0">
            <a:schemeClr val="accent1"/>
          </a:effectRef>
          <a:fontRef idx="minor">
            <a:schemeClr val="tx1"/>
          </a:fontRef>
        </p:style>
      </p:cxnSp>
      <p:sp>
        <p:nvSpPr>
          <p:cNvPr id="17" name="Segnaposto numero diapositiva 16"/>
          <p:cNvSpPr>
            <a:spLocks noGrp="1"/>
          </p:cNvSpPr>
          <p:nvPr>
            <p:ph type="sldNum" sz="quarter" idx="12"/>
          </p:nvPr>
        </p:nvSpPr>
        <p:spPr/>
        <p:txBody>
          <a:bodyPr/>
          <a:lstStyle/>
          <a:p>
            <a:fld id="{DA05E554-F321-49FD-B832-1DAD2B0B5875}" type="slidenum">
              <a:rPr lang="it-IT" smtClean="0"/>
              <a:pPr/>
              <a:t>2</a:t>
            </a:fld>
            <a:endParaRPr lang="it-IT"/>
          </a:p>
        </p:txBody>
      </p:sp>
      <p:sp>
        <p:nvSpPr>
          <p:cNvPr id="18" name="Rettangolo 17"/>
          <p:cNvSpPr/>
          <p:nvPr/>
        </p:nvSpPr>
        <p:spPr>
          <a:xfrm>
            <a:off x="2054234" y="6453336"/>
            <a:ext cx="4572000" cy="430887"/>
          </a:xfrm>
          <a:prstGeom prst="rect">
            <a:avLst/>
          </a:prstGeom>
        </p:spPr>
        <p:txBody>
          <a:bodyPr>
            <a:spAutoFit/>
          </a:bodyPr>
          <a:lstStyle/>
          <a:p>
            <a:pPr algn="ctr"/>
            <a:r>
              <a:rPr lang="it-IT" sz="1100" b="1" i="1" dirty="0" smtClean="0">
                <a:solidFill>
                  <a:schemeClr val="bg2">
                    <a:lumMod val="75000"/>
                  </a:schemeClr>
                </a:solidFill>
              </a:rPr>
              <a:t>«La </a:t>
            </a:r>
            <a:r>
              <a:rPr lang="it-IT" sz="1100" b="1" i="1" dirty="0">
                <a:solidFill>
                  <a:schemeClr val="bg2">
                    <a:lumMod val="75000"/>
                  </a:schemeClr>
                </a:solidFill>
              </a:rPr>
              <a:t>violenza famigliare davanti ai </a:t>
            </a:r>
            <a:r>
              <a:rPr lang="it-IT" sz="1100" b="1" i="1" dirty="0" smtClean="0">
                <a:solidFill>
                  <a:schemeClr val="bg2">
                    <a:lumMod val="75000"/>
                  </a:schemeClr>
                </a:solidFill>
              </a:rPr>
              <a:t>bambini» </a:t>
            </a:r>
          </a:p>
          <a:p>
            <a:pPr algn="ctr"/>
            <a:r>
              <a:rPr lang="it-IT" sz="1100" b="1" i="1" dirty="0" smtClean="0">
                <a:solidFill>
                  <a:schemeClr val="bg2">
                    <a:lumMod val="75000"/>
                  </a:schemeClr>
                </a:solidFill>
              </a:rPr>
              <a:t>Ferrara 10 ottobre 2014</a:t>
            </a:r>
            <a:endParaRPr lang="it-IT" sz="1100" b="1" i="1" dirty="0">
              <a:solidFill>
                <a:schemeClr val="bg2">
                  <a:lumMod val="75000"/>
                </a:schemeClr>
              </a:solidFill>
            </a:endParaRPr>
          </a:p>
        </p:txBody>
      </p:sp>
      <p:sp>
        <p:nvSpPr>
          <p:cNvPr id="20" name="CasellaDiTesto 19"/>
          <p:cNvSpPr txBox="1"/>
          <p:nvPr/>
        </p:nvSpPr>
        <p:spPr>
          <a:xfrm>
            <a:off x="2783728" y="1289678"/>
            <a:ext cx="3578224" cy="584775"/>
          </a:xfrm>
          <a:prstGeom prst="rect">
            <a:avLst/>
          </a:prstGeom>
          <a:solidFill>
            <a:srgbClr val="CC9900"/>
          </a:solidFill>
        </p:spPr>
        <p:txBody>
          <a:bodyPr wrap="none" rtlCol="0">
            <a:spAutoFit/>
          </a:bodyPr>
          <a:lstStyle/>
          <a:p>
            <a:r>
              <a:rPr lang="it-IT" sz="3200" dirty="0" smtClean="0">
                <a:solidFill>
                  <a:schemeClr val="bg2">
                    <a:lumMod val="90000"/>
                  </a:schemeClr>
                </a:solidFill>
              </a:rPr>
              <a:t>EXPOSED VIOLENCE </a:t>
            </a:r>
            <a:endParaRPr lang="it-IT" sz="3200" dirty="0">
              <a:solidFill>
                <a:schemeClr val="bg2">
                  <a:lumMod val="90000"/>
                </a:schemeClr>
              </a:solidFill>
            </a:endParaRPr>
          </a:p>
        </p:txBody>
      </p:sp>
      <p:sp>
        <p:nvSpPr>
          <p:cNvPr id="22" name="CasellaDiTesto 21"/>
          <p:cNvSpPr txBox="1"/>
          <p:nvPr/>
        </p:nvSpPr>
        <p:spPr>
          <a:xfrm>
            <a:off x="323528" y="3111351"/>
            <a:ext cx="8292848" cy="461665"/>
          </a:xfrm>
          <a:prstGeom prst="rect">
            <a:avLst/>
          </a:prstGeom>
          <a:noFill/>
        </p:spPr>
        <p:txBody>
          <a:bodyPr wrap="none" rtlCol="0">
            <a:spAutoFit/>
          </a:bodyPr>
          <a:lstStyle/>
          <a:p>
            <a:r>
              <a:rPr lang="it-IT" sz="2400" dirty="0">
                <a:solidFill>
                  <a:schemeClr val="bg2">
                    <a:lumMod val="90000"/>
                  </a:schemeClr>
                </a:solidFill>
              </a:rPr>
              <a:t>S</a:t>
            </a:r>
            <a:r>
              <a:rPr lang="it-IT" sz="2400" dirty="0" smtClean="0">
                <a:solidFill>
                  <a:schemeClr val="bg2">
                    <a:lumMod val="90000"/>
                  </a:schemeClr>
                </a:solidFill>
              </a:rPr>
              <a:t>ituazione traumatica che produce affetti dannosi per lo sviluppo</a:t>
            </a:r>
            <a:endParaRPr lang="it-IT" sz="2400" dirty="0">
              <a:solidFill>
                <a:schemeClr val="bg2">
                  <a:lumMod val="90000"/>
                </a:schemeClr>
              </a:solidFill>
            </a:endParaRPr>
          </a:p>
        </p:txBody>
      </p:sp>
      <p:sp>
        <p:nvSpPr>
          <p:cNvPr id="23" name="CasellaDiTesto 22"/>
          <p:cNvSpPr txBox="1"/>
          <p:nvPr/>
        </p:nvSpPr>
        <p:spPr>
          <a:xfrm>
            <a:off x="443686" y="4163596"/>
            <a:ext cx="8304778" cy="1569660"/>
          </a:xfrm>
          <a:prstGeom prst="rect">
            <a:avLst/>
          </a:prstGeom>
          <a:solidFill>
            <a:schemeClr val="bg2">
              <a:lumMod val="75000"/>
            </a:schemeClr>
          </a:solidFill>
        </p:spPr>
        <p:txBody>
          <a:bodyPr wrap="square" rtlCol="0">
            <a:spAutoFit/>
          </a:bodyPr>
          <a:lstStyle/>
          <a:p>
            <a:pPr algn="ctr"/>
            <a:r>
              <a:rPr lang="it-IT" sz="2400" dirty="0" smtClean="0">
                <a:solidFill>
                  <a:schemeClr val="tx1">
                    <a:lumMod val="65000"/>
                    <a:lumOff val="35000"/>
                  </a:schemeClr>
                </a:solidFill>
              </a:rPr>
              <a:t>Può produrre effetti rilevanti per : </a:t>
            </a:r>
          </a:p>
          <a:p>
            <a:pPr marL="342900" indent="-342900">
              <a:buFont typeface="Wingdings" panose="05000000000000000000" pitchFamily="2" charset="2"/>
              <a:buChar char="ü"/>
            </a:pPr>
            <a:r>
              <a:rPr lang="it-IT" sz="2400" dirty="0" smtClean="0">
                <a:solidFill>
                  <a:schemeClr val="tx1">
                    <a:lumMod val="65000"/>
                    <a:lumOff val="35000"/>
                  </a:schemeClr>
                </a:solidFill>
              </a:rPr>
              <a:t>Capacità di adattamento </a:t>
            </a:r>
          </a:p>
          <a:p>
            <a:pPr marL="342900" indent="-342900">
              <a:buFont typeface="Wingdings" panose="05000000000000000000" pitchFamily="2" charset="2"/>
              <a:buChar char="ü"/>
            </a:pPr>
            <a:r>
              <a:rPr lang="it-IT" sz="2400" dirty="0" smtClean="0">
                <a:solidFill>
                  <a:schemeClr val="tx1">
                    <a:lumMod val="65000"/>
                    <a:lumOff val="35000"/>
                  </a:schemeClr>
                </a:solidFill>
              </a:rPr>
              <a:t>Sviluppo della persona </a:t>
            </a:r>
          </a:p>
          <a:p>
            <a:pPr marL="342900" indent="-342900">
              <a:buFont typeface="Wingdings" panose="05000000000000000000" pitchFamily="2" charset="2"/>
              <a:buChar char="ü"/>
            </a:pPr>
            <a:r>
              <a:rPr lang="it-IT" sz="2400" dirty="0" smtClean="0">
                <a:solidFill>
                  <a:schemeClr val="tx1">
                    <a:lumMod val="65000"/>
                    <a:lumOff val="35000"/>
                  </a:schemeClr>
                </a:solidFill>
              </a:rPr>
              <a:t>Emergenza di forme di psicopatologia</a:t>
            </a:r>
            <a:endParaRPr lang="it-IT" sz="2400" dirty="0">
              <a:solidFill>
                <a:schemeClr val="tx1">
                  <a:lumMod val="65000"/>
                  <a:lumOff val="35000"/>
                </a:schemeClr>
              </a:solidFill>
            </a:endParaRPr>
          </a:p>
        </p:txBody>
      </p:sp>
      <p:sp>
        <p:nvSpPr>
          <p:cNvPr id="25" name="Freccia in giù 24"/>
          <p:cNvSpPr/>
          <p:nvPr/>
        </p:nvSpPr>
        <p:spPr>
          <a:xfrm>
            <a:off x="4211960" y="2049207"/>
            <a:ext cx="792088" cy="1019753"/>
          </a:xfrm>
          <a:prstGeom prst="downArrow">
            <a:avLst/>
          </a:prstGeom>
          <a:noFill/>
          <a:ln>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6" name="Parentesi graffa chiusa 25"/>
          <p:cNvSpPr/>
          <p:nvPr/>
        </p:nvSpPr>
        <p:spPr>
          <a:xfrm rot="5400000">
            <a:off x="4067522" y="-511643"/>
            <a:ext cx="781002" cy="8292849"/>
          </a:xfrm>
          <a:prstGeom prst="rightBrace">
            <a:avLst>
              <a:gd name="adj1" fmla="val 8333"/>
              <a:gd name="adj2" fmla="val 48519"/>
            </a:avLst>
          </a:prstGeom>
          <a:ln>
            <a:solidFill>
              <a:srgbClr val="CC9900"/>
            </a:solidFill>
          </a:ln>
        </p:spPr>
        <p:style>
          <a:lnRef idx="3">
            <a:schemeClr val="accent6"/>
          </a:lnRef>
          <a:fillRef idx="0">
            <a:schemeClr val="accent6"/>
          </a:fillRef>
          <a:effectRef idx="2">
            <a:schemeClr val="accent6"/>
          </a:effectRef>
          <a:fontRef idx="minor">
            <a:schemeClr val="tx1"/>
          </a:fontRef>
        </p:style>
        <p:txBody>
          <a:bodyPr rtlCol="0" anchor="ctr"/>
          <a:lstStyle/>
          <a:p>
            <a:pPr algn="ctr"/>
            <a:endParaRPr lang="it-IT"/>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ttangolo 6"/>
          <p:cNvSpPr/>
          <p:nvPr/>
        </p:nvSpPr>
        <p:spPr>
          <a:xfrm>
            <a:off x="-15774" y="10061"/>
            <a:ext cx="5580112" cy="457200"/>
          </a:xfrm>
          <a:prstGeom prst="rect">
            <a:avLst/>
          </a:prstGeom>
          <a:solidFill>
            <a:srgbClr val="CC9900">
              <a:alpha val="51000"/>
            </a:srgbClr>
          </a:solidFill>
          <a:ln>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0" name="Rettangolo 9"/>
          <p:cNvSpPr/>
          <p:nvPr/>
        </p:nvSpPr>
        <p:spPr>
          <a:xfrm>
            <a:off x="5539894" y="467172"/>
            <a:ext cx="3604105" cy="228600"/>
          </a:xfrm>
          <a:prstGeom prst="rect">
            <a:avLst/>
          </a:prstGeom>
          <a:solidFill>
            <a:schemeClr val="bg2">
              <a:lumMod val="90000"/>
            </a:schemeClr>
          </a:solidFill>
          <a:ln>
            <a:solidFill>
              <a:srgbClr val="CC99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1" name="CasellaDiTesto 10"/>
          <p:cNvSpPr txBox="1"/>
          <p:nvPr/>
        </p:nvSpPr>
        <p:spPr>
          <a:xfrm>
            <a:off x="6656655" y="10061"/>
            <a:ext cx="939681" cy="461665"/>
          </a:xfrm>
          <a:prstGeom prst="rect">
            <a:avLst/>
          </a:prstGeom>
          <a:noFill/>
        </p:spPr>
        <p:txBody>
          <a:bodyPr wrap="none" rtlCol="0">
            <a:spAutoFit/>
          </a:bodyPr>
          <a:lstStyle/>
          <a:p>
            <a:r>
              <a:rPr lang="it-IT" sz="2400" dirty="0" smtClean="0">
                <a:solidFill>
                  <a:srgbClr val="CC9900"/>
                </a:solidFill>
                <a:effectLst>
                  <a:outerShdw blurRad="60007" dist="310007" dir="7680000" sy="30000" kx="1300200" algn="ctr" rotWithShape="0">
                    <a:prstClr val="black">
                      <a:alpha val="32000"/>
                    </a:prstClr>
                  </a:outerShdw>
                </a:effectLst>
              </a:rPr>
              <a:t>CASO </a:t>
            </a:r>
            <a:endParaRPr lang="it-IT" sz="2400" dirty="0">
              <a:solidFill>
                <a:srgbClr val="CC9900"/>
              </a:solidFill>
              <a:effectLst>
                <a:outerShdw blurRad="60007" dist="310007" dir="7680000" sy="30000" kx="1300200" algn="ctr" rotWithShape="0">
                  <a:prstClr val="black">
                    <a:alpha val="32000"/>
                  </a:prstClr>
                </a:outerShdw>
              </a:effectLst>
            </a:endParaRPr>
          </a:p>
        </p:txBody>
      </p:sp>
      <p:cxnSp>
        <p:nvCxnSpPr>
          <p:cNvPr id="13" name="Connettore 1 12"/>
          <p:cNvCxnSpPr/>
          <p:nvPr/>
        </p:nvCxnSpPr>
        <p:spPr>
          <a:xfrm>
            <a:off x="1979712" y="6453336"/>
            <a:ext cx="4752528" cy="0"/>
          </a:xfrm>
          <a:prstGeom prst="line">
            <a:avLst/>
          </a:prstGeom>
          <a:ln>
            <a:solidFill>
              <a:srgbClr val="CC9900"/>
            </a:solidFill>
          </a:ln>
        </p:spPr>
        <p:style>
          <a:lnRef idx="1">
            <a:schemeClr val="accent1"/>
          </a:lnRef>
          <a:fillRef idx="0">
            <a:schemeClr val="accent1"/>
          </a:fillRef>
          <a:effectRef idx="0">
            <a:schemeClr val="accent1"/>
          </a:effectRef>
          <a:fontRef idx="minor">
            <a:schemeClr val="tx1"/>
          </a:fontRef>
        </p:style>
      </p:cxnSp>
      <p:sp>
        <p:nvSpPr>
          <p:cNvPr id="17" name="Segnaposto numero diapositiva 16"/>
          <p:cNvSpPr>
            <a:spLocks noGrp="1"/>
          </p:cNvSpPr>
          <p:nvPr>
            <p:ph type="sldNum" sz="quarter" idx="12"/>
          </p:nvPr>
        </p:nvSpPr>
        <p:spPr/>
        <p:txBody>
          <a:bodyPr/>
          <a:lstStyle/>
          <a:p>
            <a:fld id="{DA05E554-F321-49FD-B832-1DAD2B0B5875}" type="slidenum">
              <a:rPr lang="it-IT" smtClean="0"/>
              <a:pPr/>
              <a:t>20</a:t>
            </a:fld>
            <a:endParaRPr lang="it-IT"/>
          </a:p>
        </p:txBody>
      </p:sp>
      <p:sp>
        <p:nvSpPr>
          <p:cNvPr id="18" name="Rettangolo 17"/>
          <p:cNvSpPr/>
          <p:nvPr/>
        </p:nvSpPr>
        <p:spPr>
          <a:xfrm>
            <a:off x="2054234" y="6453336"/>
            <a:ext cx="4572000" cy="430887"/>
          </a:xfrm>
          <a:prstGeom prst="rect">
            <a:avLst/>
          </a:prstGeom>
        </p:spPr>
        <p:txBody>
          <a:bodyPr>
            <a:spAutoFit/>
          </a:bodyPr>
          <a:lstStyle/>
          <a:p>
            <a:pPr algn="ctr"/>
            <a:r>
              <a:rPr lang="it-IT" sz="1100" b="1" i="1" dirty="0" smtClean="0">
                <a:solidFill>
                  <a:schemeClr val="bg2">
                    <a:lumMod val="75000"/>
                  </a:schemeClr>
                </a:solidFill>
              </a:rPr>
              <a:t>«La </a:t>
            </a:r>
            <a:r>
              <a:rPr lang="it-IT" sz="1100" b="1" i="1" dirty="0">
                <a:solidFill>
                  <a:schemeClr val="bg2">
                    <a:lumMod val="75000"/>
                  </a:schemeClr>
                </a:solidFill>
              </a:rPr>
              <a:t>violenza famigliare davanti ai </a:t>
            </a:r>
            <a:r>
              <a:rPr lang="it-IT" sz="1100" b="1" i="1" dirty="0" smtClean="0">
                <a:solidFill>
                  <a:schemeClr val="bg2">
                    <a:lumMod val="75000"/>
                  </a:schemeClr>
                </a:solidFill>
              </a:rPr>
              <a:t>bambini» </a:t>
            </a:r>
          </a:p>
          <a:p>
            <a:pPr algn="ctr"/>
            <a:r>
              <a:rPr lang="it-IT" sz="1100" b="1" i="1" dirty="0" smtClean="0">
                <a:solidFill>
                  <a:schemeClr val="bg2">
                    <a:lumMod val="75000"/>
                  </a:schemeClr>
                </a:solidFill>
              </a:rPr>
              <a:t>Ferrara 10 ottobre 2014</a:t>
            </a:r>
            <a:endParaRPr lang="it-IT" sz="1100" b="1" i="1" dirty="0">
              <a:solidFill>
                <a:schemeClr val="bg2">
                  <a:lumMod val="75000"/>
                </a:schemeClr>
              </a:solidFill>
            </a:endParaRPr>
          </a:p>
        </p:txBody>
      </p:sp>
      <p:sp>
        <p:nvSpPr>
          <p:cNvPr id="3" name="AutoShape 2" descr="data:image/jpeg;base64,/9j/4AAQSkZJRgABAQAAAQABAAD/2wCEAAkGBxQTEhQTExQVFhUWFyAaGRgXGBggHRseHhsfGyEjHiAjHCghHx8lIR0ZIz0iJiksLzIuHx80PDMsNyktLisBCgoKDg0OGxAQGzcmICYsLCwsLC8vLy80LywsLCwsNS8sLC8sLCwsLCwsLC8sLCwsLCwsLC8sNCwsLCw0LDQ3LP/AABEIAHgAeAMBIgACEQEDEQH/xAAcAAABBQEBAQAAAAAAAAAAAAAAAgMEBQYHAQj/xAA+EAACAQIDBQYCCQMBCQAAAAABAgMAEQQSIQUGMUFREyIyYXGBkcEHFCNCUoKhorEzctFDFRYkc4OS4vDx/8QAGAEAAwEBAAAAAAAAAAAAAAAAAQIDAAT/xAAoEQACAgEDAwIHAQAAAAAAAAAAAQIRIQMSMUFRYTKREyJxsdHh8IH/2gAMAwEAAhEDEQA/AO40UUVjBSXcAEkgAakngKrN4NvRYRAXuzubRxILvI3RR8+Aqgl2PLiR220iSijMuDiuVAHN7aysNOVh0p4wvL4FcuxMl3xEjFMDC+LYGxZTliU+chFvZQaYnw+PexxGNhwqngkCAt7O51PopqfhNpRSkRQyIsTJlCoMrxsRcXHEAi9tB730hoM+GzqubFQOgky6szRNb17y5iL/AIqfjhC8jJ3Ywp7ITYnFTGbwZ8RIA2mbgpC8NeFN/wC5mzhC07YdlCqzNdmzALe58WvC9Wm8GFMmZ2bsQiAxOzKB2mbN3r6gXVP3VD2zvLhpsNJCMVhhK6FT9r3QSLHW2o9qKcnVNgaXUag3aw18sM+MgfLnCiaXVeoViVNrjlzFO4bDY9VEmGxsWLjI0EyAE/8AUQ2/bUjF5ph9ZhyOYoZEiWNw13kC6k8ABlGnmfKpe1I+w2dIqEr2eGIU8CCqaHyN7Gg5MNEKLfERsEx0L4RibBmOaJj5SAW9mArTI4IBBBB1BHA1Tz4sCJ3kAbDrHqGF2kPlfSx0GoNz050kWx5MNml2ae6D9pg5SQt+PcPGJtfMGhtT8fb9Bto2tFVW7+3osWhKXV0NpInFnjbow+fA1a1Npp0xk7CiiigEKqt49trhIs5Bd2OWONfFI54KP88hVm7gAkkAAXJPIVkd3EOMlbaUg7timERtAqc3PQyG3oAKeKXL4Fb6Id2LssxyGXESI+0JkJF/DGot3UF75QWFzxNP4faKllZsqYtSsckd9X15DmupYEDTXzqLju2mdI54ELo2jxS2YA6FlDAEcjoTwsa0mAwzKq9owkkAsXygG3tTSfV/36FXgirsZGP2qxuEfNF3e9GL30a/XpbTTWqXfHe5MH9lEqtO2tvuoD95rcSenOtFtjaAw8EkzaiNS1uvQe5sK4RO7SM0khu7nMx8z8hw9AKMI7ss05bcITj8S08naTM0r8i+tv7RwX2r1BemA4vYC5/ilmVr90Aj+7/xq+cIj5JGFlMRzRHs3vcSJo3oeo4aG9dJ3P3vGK/4bEhe0I0Nu7KOenJvLny6Vy5ZuR0Pn8qUuhDXKkG6sOIYag+xpZxVZGjJ2dx21s9pTG3jRDmMXDMw8Jzcip1t1sdLVXTYlgcOFLKizBHLE5nIRs1ybd0W4njpwA1sd2NrfWsNFNpdh3gOTDQ/qKkbUwKyqt1DmNs6KTYFgCBfQ6a9DXOnWGWq8ootrbLacri8N9ji0vkLcJkB8LjiVOlidRpVru5ttcXFnAKOpyyRt4o3HFT/AJ5iq3ZuGllk7aR1MgA8N7QG4LRhfvXHFjY8NLWtC27J9WlG04lYJ/TxaWsSgNg9vxJ+oJp6v5fb8C3WTaUUlHBAIIIIuCOYNFRKGY35kaQQ4FCQ2LcqxHFYlsZD8CF/NT+2FgUok0QfDBcgAUukbD8SgHlaxtpY9aY2UO22nipT4cPGkCeTN9o/6FPjT0OJYRthxDKkxBGdV7pY/wCpnGmvi115Wq3FL+yTJewsFGougORWPY5wbopAuFvqFve3l5U/tbbmHwwHbSqhPAE94+gGprOb/b4HC2ghsZmFyx4Rr1tzY8h7+vKmlLMWZizMbszG7H1NZQ3ZZnOsI3m+2+cGIwzRQiUkspLFCBYMCeOv6VhWzNZF4twoSXjYEnnbgPU1HWEg30C2Nhe9r+w6VZJKNIi3btj8cVtOnSim1a3OlspHlQ3dDULeC6XJFr2tzqMpOoPEU5mptoWY6C4I1HM2v+mtZcZZn4N19Hu9sGGgeKYuLyllIQkWIHTzvXR9l7XgxC5oZUkA45TqPUcRXBonB7vA9P8AFPYMssitGWWQeFlNiPfp5HSllpp5HjqNYOzbcwa5hM7OFtle0zoFF9G0YDqD6jpTGyjEzMkSTSwyg55JGYodLALmN2BFxcacKh7n7yDGxvBOAJQutuEi8My/MctOtSYJsS8pjikJRCBJLIigXF8yqthmJ01vYX58KnTqinkb3GkaMTYFyS2EcKpPFomuYz8AV/LXtebVHY7Twso0XERvA/my/aJ+gf4UUs+b7hj2Pfo/70M8vOXFTN7CQqv7VFaLF4gRo8jeFFLH0AvWW+jpnGzISihn72jNlF8x4mxt8KkbwtiDs7F9usYfs2t2RYgrbzAN+IppRub+oE6icZxmLkmkaWTxyHO3kTy9ALD2pEjEAAHU09KgDDW9KmlDOtlAsvx1Gv8AFUTbZJrArDuQhUaKeIpqVqUtTt38RHHiY2mQPHexB5X0vw1txtReFYOcMc2PsCSdXkF1RBfMFJLeSgWLH30qbjMQjKpSAvGotIzgh79bgkKOmnxpO3dnSq0kpnRiJDHkDguBci1hwFuQqRhIHgilKkrLEqObcVzMQVPkVy3B5gUj7jeCuw2GhRTNIC6ZssaHul2GpzEXsq3HDjccKm4TaqHjFhUHTJKP3Kag47HXWIOoYgEka6ZmJ5W5W005V6mKhXWKOQOeJaTRf7coBPufjWq+Ua64LZsBh3X+lFrrdcXYfAoWqnx+KSxSMKutmyZtfLM3eb9B5GvZttSkWJXoWCIGP5rXqpkmGdrC2g+dFWBkjZ21mw0scyn+k2Yjqv3h7i9fQUbAgEcDrpzvXzjOlwb8LV3jZjyjB4fs0V37JNHYqPCNSQpNLqLCH02V/wBIHdhgl5w4qFvYyBW/axoqJv6ZTsqbtggk0/pklfGLEXF/airaOkpxz0F1J7Xgl/R/3YZ4ucOKmX2MhZf2sK0WLw4kR428LqVPoRas5so9jtPFRHRcRGk6ebL9m/6BPhWprmn6r/0rHij55x2GaKRopPHGcjeZHP0Isfeost/EOX8V13f3dA4m08Fu3UWKnhIvIX5MOR9vTluMwfZgBjZ+DIQQynow5fOrxkuSMosRA0ZQksc3Kw099aQWsQabXDHiDb+KVgYy75SVAINmOgNvl5022rdgu6Rp8Pt92SbEvlMwZFjsq2QsGLPbrZfjVWMWYyWiZjnWz5hfNfjfrrrUFkN7efKnFU2tSbVdmt1RHB609h5FJsdPOkzRaZuVQy1joBa2rHlf/wCUWt2Eb05ZMlewJNR0XS54nWnEi5tr08qc7J2dY1RmdvCgBJPoPnwpV2C+5IwGzTiHjhU96VspA5L95vYXPwrvyIAAALACwHlWS3E3S+qAyy2M7i1hwjX8IPMnmfStfUpvoVgupl/pA70MEXObFQr7CQM37VNFebVPbbTwsQ1XDxvO/kzfZp+hf40U25xikjUm2e78xtGIccgJbCOWYDi0TWEg+ADflrSwyh1VlIKsAQRwIOor10BBBAIIsQeYNZPdiQ4OY7OkPcsXwrH70d9U/uTT1BFD1R+n2DwzXVXbW2Hh8SAJole3Akd4ehGoqxpqKdWNhxGtj0PA+lIm1lBZzffXcuDD4cyxGQWdQVLkixNjx1/WsbPGQAQPDyHTn/75V3DbuzhiMPLCTbOpAPQ8j7G1cUcMCVcZWUlWXow4iuvRnayc+rGngZYiwK868bMDroaTNDY3U2v8PhSXaVvEQehJP8Uzi7wKmqFlgRc2HU0iGG1yRbN/HKiFLkZze3Dp8KfeUgjKLk90KBe5OgA8yaEljBk85NTuHufDiYXkm7SwkKqqtYWAHlfjfnXRdk7FgwwIhjVL8SPEfUnU01uvsr6thYoTbMBdiObHU/qal4/FiNbk6ngOJPoPcfGuaUnJnRGKSJVImlVFLMQFUEkngANTSMLKWXW2YaEAg2NZfeeQ4yYbOjPcsHxTD7sd9I/7n19ADSxjbGbpDu40bSCbHOCGxbhlB4rEtxGPgS35q9rTIgAAAAAFgByAorSduzJUhVVW8exFxcWQko6nNHIvijccGH+OYq1ooJtO0ZqzL7F2qZn+rYoCLGwi914Op0zxnmptqvKpv+z37SxzEgEhyy5QTyy2vrYXvflT28GwYsWgD3V0N45UNnjbqp+XA1TRbwzYMiPaIGTguLQHs2/5g/02+INUXzen2/AvHJq41sAL3tWU3w3R7du3gyiYCzK3hkHK/Rh1+PK1rFstbCTDS5Mw0K95Dx1Iv3jrxv0qZHO6R5phdgeEYJvyHv8AAUvHAfqcM2hG8blJFMb/AIWFj7dR5i9NNJXbRtDDYn7Ngr3+46X8+BHTX0I61FTdXZ5Ith4bnW3kDbhfherfFrlEvh3wzkOHUyHso4y8pOgW5NvTl6muk7l7lmFhPiSDKPAg4R+ZPNv4rQYbG4SFcsZjQX4Rgan2GvEfEdanTTnKxRSWBtb4fxf9Km5PhdR1FdSQxtx0qt2jBmOUAlmsT0AUjifl60xLgCwL4qUZVJawOVANLXPtzNVcm8M2MJj2cBk4Ni3B7NeX2Y/1G+AFCMewzY/traxhb6rhFEmLmu1vupfjJJ0HQc6st3NiLhIsgJd2OaSRvFI54sf8chRu/sGLCIQl2dzeSVzd5G6sflwFWtCUsUjJdWFFFFIMFFFFYwUl0BBBAIOhB4GiisYzEu5wjYvgZnwjE3KqM0THzjJt7qRQNpbSh0lwseIUffw8mVj+R7D91FFPvfXIu3sePvlAP62HxURH48PIQL8e8oI5DnXh+kDZ9rdt5WyP/FqKK6dLRjqKyU9RxY0u9OFP9HC4iXpkwrgcvvMoXkOfIU9/tHaM2kOEjwy/jxEmZh+RLj91FFQk1F0l7lFbQqLc4SMHx0z4tgbhWGWJT5Rg2/7ia0yIAAAAANABwFFFI5N8jJJCqKKKUIUUUVjH/9k="/>
          <p:cNvSpPr>
            <a:spLocks noChangeAspect="1" noChangeArrowheads="1"/>
          </p:cNvSpPr>
          <p:nvPr/>
        </p:nvSpPr>
        <p:spPr bwMode="auto">
          <a:xfrm>
            <a:off x="155575" y="-144463"/>
            <a:ext cx="304800" cy="304801"/>
          </a:xfrm>
          <a:prstGeom prst="rect">
            <a:avLst/>
          </a:prstGeom>
          <a:noFill/>
          <a:extLst>
            <a:ext uri="{909E8E84-426E-40DD-AFC4-6F175D3DCCD1}">
              <a14:hiddenFill xmlns=""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it-IT"/>
          </a:p>
        </p:txBody>
      </p:sp>
      <p:sp>
        <p:nvSpPr>
          <p:cNvPr id="4" name="AutoShape 4" descr="data:image/jpeg;base64,/9j/4AAQSkZJRgABAQAAAQABAAD/2wCEAAkGBxQTEhQTExQVFhUWFyAaGRgXGBggHRseHhsfGyEjHiAjHCghHx8lIR0ZIz0iJiksLzIuHx80PDMsNyktLisBCgoKDg0OGxAQGzcmICYsLCwsLC8vLy80LywsLCwsNS8sLC8sLCwsLCwsLC8sLCwsLCwsLC8sNCwsLCw0LDQ3LP/AABEIAHgAeAMBIgACEQEDEQH/xAAcAAABBQEBAQAAAAAAAAAAAAAAAgMEBQYHAQj/xAA+EAACAQIDBQYCCQMBCQAAAAABAgMAEQQSIQUGMUFREyIyYXGBkcEHFCNCUoKhorEzctFDFRYkc4OS4vDx/8QAGAEAAwEBAAAAAAAAAAAAAAAAAQIDAAT/xAAoEQACAgEDAwIHAQAAAAAAAAAAAQIRIQMSMUFRYTKREyJxsdHh8IH/2gAMAwEAAhEDEQA/AO40UUVjBSXcAEkgAakngKrN4NvRYRAXuzubRxILvI3RR8+Aqgl2PLiR220iSijMuDiuVAHN7aysNOVh0p4wvL4FcuxMl3xEjFMDC+LYGxZTliU+chFvZQaYnw+PexxGNhwqngkCAt7O51PopqfhNpRSkRQyIsTJlCoMrxsRcXHEAi9tB730hoM+GzqubFQOgky6szRNb17y5iL/AIqfjhC8jJ3Ywp7ITYnFTGbwZ8RIA2mbgpC8NeFN/wC5mzhC07YdlCqzNdmzALe58WvC9Wm8GFMmZ2bsQiAxOzKB2mbN3r6gXVP3VD2zvLhpsNJCMVhhK6FT9r3QSLHW2o9qKcnVNgaXUag3aw18sM+MgfLnCiaXVeoViVNrjlzFO4bDY9VEmGxsWLjI0EyAE/8AUQ2/bUjF5ph9ZhyOYoZEiWNw13kC6k8ABlGnmfKpe1I+w2dIqEr2eGIU8CCqaHyN7Gg5MNEKLfERsEx0L4RibBmOaJj5SAW9mArTI4IBBBB1BHA1Tz4sCJ3kAbDrHqGF2kPlfSx0GoNz050kWx5MNml2ae6D9pg5SQt+PcPGJtfMGhtT8fb9Bto2tFVW7+3osWhKXV0NpInFnjbow+fA1a1Npp0xk7CiiigEKqt49trhIs5Bd2OWONfFI54KP88hVm7gAkkAAXJPIVkd3EOMlbaUg7timERtAqc3PQyG3oAKeKXL4Fb6Id2LssxyGXESI+0JkJF/DGot3UF75QWFzxNP4faKllZsqYtSsckd9X15DmupYEDTXzqLju2mdI54ELo2jxS2YA6FlDAEcjoTwsa0mAwzKq9owkkAsXygG3tTSfV/36FXgirsZGP2qxuEfNF3e9GL30a/XpbTTWqXfHe5MH9lEqtO2tvuoD95rcSenOtFtjaAw8EkzaiNS1uvQe5sK4RO7SM0khu7nMx8z8hw9AKMI7ss05bcITj8S08naTM0r8i+tv7RwX2r1BemA4vYC5/ilmVr90Aj+7/xq+cIj5JGFlMRzRHs3vcSJo3oeo4aG9dJ3P3vGK/4bEhe0I0Nu7KOenJvLny6Vy5ZuR0Pn8qUuhDXKkG6sOIYag+xpZxVZGjJ2dx21s9pTG3jRDmMXDMw8Jzcip1t1sdLVXTYlgcOFLKizBHLE5nIRs1ybd0W4njpwA1sd2NrfWsNFNpdh3gOTDQ/qKkbUwKyqt1DmNs6KTYFgCBfQ6a9DXOnWGWq8ootrbLacri8N9ji0vkLcJkB8LjiVOlidRpVru5ttcXFnAKOpyyRt4o3HFT/AJ5iq3ZuGllk7aR1MgA8N7QG4LRhfvXHFjY8NLWtC27J9WlG04lYJ/TxaWsSgNg9vxJ+oJp6v5fb8C3WTaUUlHBAIIIIuCOYNFRKGY35kaQQ4FCQ2LcqxHFYlsZD8CF/NT+2FgUok0QfDBcgAUukbD8SgHlaxtpY9aY2UO22nipT4cPGkCeTN9o/6FPjT0OJYRthxDKkxBGdV7pY/wCpnGmvi115Wq3FL+yTJewsFGougORWPY5wbopAuFvqFve3l5U/tbbmHwwHbSqhPAE94+gGprOb/b4HC2ghsZmFyx4Rr1tzY8h7+vKmlLMWZizMbszG7H1NZQ3ZZnOsI3m+2+cGIwzRQiUkspLFCBYMCeOv6VhWzNZF4twoSXjYEnnbgPU1HWEg30C2Nhe9r+w6VZJKNIi3btj8cVtOnSim1a3OlspHlQ3dDULeC6XJFr2tzqMpOoPEU5mptoWY6C4I1HM2v+mtZcZZn4N19Hu9sGGgeKYuLyllIQkWIHTzvXR9l7XgxC5oZUkA45TqPUcRXBonB7vA9P8AFPYMssitGWWQeFlNiPfp5HSllpp5HjqNYOzbcwa5hM7OFtle0zoFF9G0YDqD6jpTGyjEzMkSTSwyg55JGYodLALmN2BFxcacKh7n7yDGxvBOAJQutuEi8My/MctOtSYJsS8pjikJRCBJLIigXF8yqthmJ01vYX58KnTqinkb3GkaMTYFyS2EcKpPFomuYz8AV/LXtebVHY7Twso0XERvA/my/aJ+gf4UUs+b7hj2Pfo/70M8vOXFTN7CQqv7VFaLF4gRo8jeFFLH0AvWW+jpnGzISihn72jNlF8x4mxt8KkbwtiDs7F9usYfs2t2RYgrbzAN+IppRub+oE6icZxmLkmkaWTxyHO3kTy9ALD2pEjEAAHU09KgDDW9KmlDOtlAsvx1Gv8AFUTbZJrArDuQhUaKeIpqVqUtTt38RHHiY2mQPHexB5X0vw1txtReFYOcMc2PsCSdXkF1RBfMFJLeSgWLH30qbjMQjKpSAvGotIzgh79bgkKOmnxpO3dnSq0kpnRiJDHkDguBci1hwFuQqRhIHgilKkrLEqObcVzMQVPkVy3B5gUj7jeCuw2GhRTNIC6ZssaHul2GpzEXsq3HDjccKm4TaqHjFhUHTJKP3Kag47HXWIOoYgEka6ZmJ5W5W005V6mKhXWKOQOeJaTRf7coBPufjWq+Ua64LZsBh3X+lFrrdcXYfAoWqnx+KSxSMKutmyZtfLM3eb9B5GvZttSkWJXoWCIGP5rXqpkmGdrC2g+dFWBkjZ21mw0scyn+k2Yjqv3h7i9fQUbAgEcDrpzvXzjOlwb8LV3jZjyjB4fs0V37JNHYqPCNSQpNLqLCH02V/wBIHdhgl5w4qFvYyBW/axoqJv6ZTsqbtggk0/pklfGLEXF/airaOkpxz0F1J7Xgl/R/3YZ4ucOKmX2MhZf2sK0WLw4kR428LqVPoRas5so9jtPFRHRcRGk6ebL9m/6BPhWprmn6r/0rHij55x2GaKRopPHGcjeZHP0Isfeost/EOX8V13f3dA4m08Fu3UWKnhIvIX5MOR9vTluMwfZgBjZ+DIQQynow5fOrxkuSMosRA0ZQksc3Kw099aQWsQabXDHiDb+KVgYy75SVAINmOgNvl5022rdgu6Rp8Pt92SbEvlMwZFjsq2QsGLPbrZfjVWMWYyWiZjnWz5hfNfjfrrrUFkN7efKnFU2tSbVdmt1RHB609h5FJsdPOkzRaZuVQy1joBa2rHlf/wCUWt2Eb05ZMlewJNR0XS54nWnEi5tr08qc7J2dY1RmdvCgBJPoPnwpV2C+5IwGzTiHjhU96VspA5L95vYXPwrvyIAAALACwHlWS3E3S+qAyy2M7i1hwjX8IPMnmfStfUpvoVgupl/pA70MEXObFQr7CQM37VNFebVPbbTwsQ1XDxvO/kzfZp+hf40U25xikjUm2e78xtGIccgJbCOWYDi0TWEg+ADflrSwyh1VlIKsAQRwIOor10BBBAIIsQeYNZPdiQ4OY7OkPcsXwrH70d9U/uTT1BFD1R+n2DwzXVXbW2Hh8SAJole3Akd4ehGoqxpqKdWNhxGtj0PA+lIm1lBZzffXcuDD4cyxGQWdQVLkixNjx1/WsbPGQAQPDyHTn/75V3DbuzhiMPLCTbOpAPQ8j7G1cUcMCVcZWUlWXow4iuvRnayc+rGngZYiwK868bMDroaTNDY3U2v8PhSXaVvEQehJP8Uzi7wKmqFlgRc2HU0iGG1yRbN/HKiFLkZze3Dp8KfeUgjKLk90KBe5OgA8yaEljBk85NTuHufDiYXkm7SwkKqqtYWAHlfjfnXRdk7FgwwIhjVL8SPEfUnU01uvsr6thYoTbMBdiObHU/qal4/FiNbk6ngOJPoPcfGuaUnJnRGKSJVImlVFLMQFUEkngANTSMLKWXW2YaEAg2NZfeeQ4yYbOjPcsHxTD7sd9I/7n19ADSxjbGbpDu40bSCbHOCGxbhlB4rEtxGPgS35q9rTIgAAAAAFgByAorSduzJUhVVW8exFxcWQko6nNHIvijccGH+OYq1ooJtO0ZqzL7F2qZn+rYoCLGwi914Op0zxnmptqvKpv+z37SxzEgEhyy5QTyy2vrYXvflT28GwYsWgD3V0N45UNnjbqp+XA1TRbwzYMiPaIGTguLQHs2/5g/02+INUXzen2/AvHJq41sAL3tWU3w3R7du3gyiYCzK3hkHK/Rh1+PK1rFstbCTDS5Mw0K95Dx1Iv3jrxv0qZHO6R5phdgeEYJvyHv8AAUvHAfqcM2hG8blJFMb/AIWFj7dR5i9NNJXbRtDDYn7Ngr3+46X8+BHTX0I61FTdXZ5Ith4bnW3kDbhfherfFrlEvh3wzkOHUyHso4y8pOgW5NvTl6muk7l7lmFhPiSDKPAg4R+ZPNv4rQYbG4SFcsZjQX4Rgan2GvEfEdanTTnKxRSWBtb4fxf9Km5PhdR1FdSQxtx0qt2jBmOUAlmsT0AUjifl60xLgCwL4qUZVJawOVANLXPtzNVcm8M2MJj2cBk4Ni3B7NeX2Y/1G+AFCMewzY/traxhb6rhFEmLmu1vupfjJJ0HQc6st3NiLhIsgJd2OaSRvFI54sf8chRu/sGLCIQl2dzeSVzd5G6sflwFWtCUsUjJdWFFFFIMFFFFYwUl0BBBAIOhB4GiisYzEu5wjYvgZnwjE3KqM0THzjJt7qRQNpbSh0lwseIUffw8mVj+R7D91FFPvfXIu3sePvlAP62HxURH48PIQL8e8oI5DnXh+kDZ9rdt5WyP/FqKK6dLRjqKyU9RxY0u9OFP9HC4iXpkwrgcvvMoXkOfIU9/tHaM2kOEjwy/jxEmZh+RLj91FFQk1F0l7lFbQqLc4SMHx0z4tgbhWGWJT5Rg2/7ia0yIAAAAANABwFFFI5N8jJJCqKKKUIUUUVjH/9k="/>
          <p:cNvSpPr>
            <a:spLocks noChangeAspect="1" noChangeArrowheads="1"/>
          </p:cNvSpPr>
          <p:nvPr/>
        </p:nvSpPr>
        <p:spPr bwMode="auto">
          <a:xfrm>
            <a:off x="307975" y="7937"/>
            <a:ext cx="304800" cy="304801"/>
          </a:xfrm>
          <a:prstGeom prst="rect">
            <a:avLst/>
          </a:prstGeom>
          <a:noFill/>
          <a:extLst>
            <a:ext uri="{909E8E84-426E-40DD-AFC4-6F175D3DCCD1}">
              <a14:hiddenFill xmlns=""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it-IT"/>
          </a:p>
        </p:txBody>
      </p:sp>
      <p:sp>
        <p:nvSpPr>
          <p:cNvPr id="5" name="AutoShape 6" descr="data:image/jpeg;base64,/9j/4AAQSkZJRgABAQAAAQABAAD/2wCEAAkGBxQTEhQTExQVFhUWFyAaGRgXGBggHRseHhsfGyEjHiAjHCghHx8lIR0ZIz0iJiksLzIuHx80PDMsNyktLisBCgoKDg0OGxAQGzcmICYsLCwsLC8vLy80LywsLCwsNS8sLC8sLCwsLCwsLC8sLCwsLCwsLC8sNCwsLCw0LDQ3LP/AABEIAHgAeAMBIgACEQEDEQH/xAAcAAABBQEBAQAAAAAAAAAAAAAAAgMEBQYHAQj/xAA+EAACAQIDBQYCCQMBCQAAAAABAgMAEQQSIQUGMUFREyIyYXGBkcEHFCNCUoKhorEzctFDFRYkc4OS4vDx/8QAGAEAAwEBAAAAAAAAAAAAAAAAAQIDAAT/xAAoEQACAgEDAwIHAQAAAAAAAAAAAQIRIQMSMUFRYTKREyJxsdHh8IH/2gAMAwEAAhEDEQA/AO40UUVjBSXcAEkgAakngKrN4NvRYRAXuzubRxILvI3RR8+Aqgl2PLiR220iSijMuDiuVAHN7aysNOVh0p4wvL4FcuxMl3xEjFMDC+LYGxZTliU+chFvZQaYnw+PexxGNhwqngkCAt7O51PopqfhNpRSkRQyIsTJlCoMrxsRcXHEAi9tB730hoM+GzqubFQOgky6szRNb17y5iL/AIqfjhC8jJ3Ywp7ITYnFTGbwZ8RIA2mbgpC8NeFN/wC5mzhC07YdlCqzNdmzALe58WvC9Wm8GFMmZ2bsQiAxOzKB2mbN3r6gXVP3VD2zvLhpsNJCMVhhK6FT9r3QSLHW2o9qKcnVNgaXUag3aw18sM+MgfLnCiaXVeoViVNrjlzFO4bDY9VEmGxsWLjI0EyAE/8AUQ2/bUjF5ph9ZhyOYoZEiWNw13kC6k8ABlGnmfKpe1I+w2dIqEr2eGIU8CCqaHyN7Gg5MNEKLfERsEx0L4RibBmOaJj5SAW9mArTI4IBBBB1BHA1Tz4sCJ3kAbDrHqGF2kPlfSx0GoNz050kWx5MNml2ae6D9pg5SQt+PcPGJtfMGhtT8fb9Bto2tFVW7+3osWhKXV0NpInFnjbow+fA1a1Npp0xk7CiiigEKqt49trhIs5Bd2OWONfFI54KP88hVm7gAkkAAXJPIVkd3EOMlbaUg7timERtAqc3PQyG3oAKeKXL4Fb6Id2LssxyGXESI+0JkJF/DGot3UF75QWFzxNP4faKllZsqYtSsckd9X15DmupYEDTXzqLju2mdI54ELo2jxS2YA6FlDAEcjoTwsa0mAwzKq9owkkAsXygG3tTSfV/36FXgirsZGP2qxuEfNF3e9GL30a/XpbTTWqXfHe5MH9lEqtO2tvuoD95rcSenOtFtjaAw8EkzaiNS1uvQe5sK4RO7SM0khu7nMx8z8hw9AKMI7ss05bcITj8S08naTM0r8i+tv7RwX2r1BemA4vYC5/ilmVr90Aj+7/xq+cIj5JGFlMRzRHs3vcSJo3oeo4aG9dJ3P3vGK/4bEhe0I0Nu7KOenJvLny6Vy5ZuR0Pn8qUuhDXKkG6sOIYag+xpZxVZGjJ2dx21s9pTG3jRDmMXDMw8Jzcip1t1sdLVXTYlgcOFLKizBHLE5nIRs1ybd0W4njpwA1sd2NrfWsNFNpdh3gOTDQ/qKkbUwKyqt1DmNs6KTYFgCBfQ6a9DXOnWGWq8ootrbLacri8N9ji0vkLcJkB8LjiVOlidRpVru5ttcXFnAKOpyyRt4o3HFT/AJ5iq3ZuGllk7aR1MgA8N7QG4LRhfvXHFjY8NLWtC27J9WlG04lYJ/TxaWsSgNg9vxJ+oJp6v5fb8C3WTaUUlHBAIIIIuCOYNFRKGY35kaQQ4FCQ2LcqxHFYlsZD8CF/NT+2FgUok0QfDBcgAUukbD8SgHlaxtpY9aY2UO22nipT4cPGkCeTN9o/6FPjT0OJYRthxDKkxBGdV7pY/wCpnGmvi115Wq3FL+yTJewsFGougORWPY5wbopAuFvqFve3l5U/tbbmHwwHbSqhPAE94+gGprOb/b4HC2ghsZmFyx4Rr1tzY8h7+vKmlLMWZizMbszG7H1NZQ3ZZnOsI3m+2+cGIwzRQiUkspLFCBYMCeOv6VhWzNZF4twoSXjYEnnbgPU1HWEg30C2Nhe9r+w6VZJKNIi3btj8cVtOnSim1a3OlspHlQ3dDULeC6XJFr2tzqMpOoPEU5mptoWY6C4I1HM2v+mtZcZZn4N19Hu9sGGgeKYuLyllIQkWIHTzvXR9l7XgxC5oZUkA45TqPUcRXBonB7vA9P8AFPYMssitGWWQeFlNiPfp5HSllpp5HjqNYOzbcwa5hM7OFtle0zoFF9G0YDqD6jpTGyjEzMkSTSwyg55JGYodLALmN2BFxcacKh7n7yDGxvBOAJQutuEi8My/MctOtSYJsS8pjikJRCBJLIigXF8yqthmJ01vYX58KnTqinkb3GkaMTYFyS2EcKpPFomuYz8AV/LXtebVHY7Twso0XERvA/my/aJ+gf4UUs+b7hj2Pfo/70M8vOXFTN7CQqv7VFaLF4gRo8jeFFLH0AvWW+jpnGzISihn72jNlF8x4mxt8KkbwtiDs7F9usYfs2t2RYgrbzAN+IppRub+oE6icZxmLkmkaWTxyHO3kTy9ALD2pEjEAAHU09KgDDW9KmlDOtlAsvx1Gv8AFUTbZJrArDuQhUaKeIpqVqUtTt38RHHiY2mQPHexB5X0vw1txtReFYOcMc2PsCSdXkF1RBfMFJLeSgWLH30qbjMQjKpSAvGotIzgh79bgkKOmnxpO3dnSq0kpnRiJDHkDguBci1hwFuQqRhIHgilKkrLEqObcVzMQVPkVy3B5gUj7jeCuw2GhRTNIC6ZssaHul2GpzEXsq3HDjccKm4TaqHjFhUHTJKP3Kag47HXWIOoYgEka6ZmJ5W5W005V6mKhXWKOQOeJaTRf7coBPufjWq+Ua64LZsBh3X+lFrrdcXYfAoWqnx+KSxSMKutmyZtfLM3eb9B5GvZttSkWJXoWCIGP5rXqpkmGdrC2g+dFWBkjZ21mw0scyn+k2Yjqv3h7i9fQUbAgEcDrpzvXzjOlwb8LV3jZjyjB4fs0V37JNHYqPCNSQpNLqLCH02V/wBIHdhgl5w4qFvYyBW/axoqJv6ZTsqbtggk0/pklfGLEXF/airaOkpxz0F1J7Xgl/R/3YZ4ucOKmX2MhZf2sK0WLw4kR428LqVPoRas5so9jtPFRHRcRGk6ebL9m/6BPhWprmn6r/0rHij55x2GaKRopPHGcjeZHP0Isfeost/EOX8V13f3dA4m08Fu3UWKnhIvIX5MOR9vTluMwfZgBjZ+DIQQynow5fOrxkuSMosRA0ZQksc3Kw099aQWsQabXDHiDb+KVgYy75SVAINmOgNvl5022rdgu6Rp8Pt92SbEvlMwZFjsq2QsGLPbrZfjVWMWYyWiZjnWz5hfNfjfrrrUFkN7efKnFU2tSbVdmt1RHB609h5FJsdPOkzRaZuVQy1joBa2rHlf/wCUWt2Eb05ZMlewJNR0XS54nWnEi5tr08qc7J2dY1RmdvCgBJPoPnwpV2C+5IwGzTiHjhU96VspA5L95vYXPwrvyIAAALACwHlWS3E3S+qAyy2M7i1hwjX8IPMnmfStfUpvoVgupl/pA70MEXObFQr7CQM37VNFebVPbbTwsQ1XDxvO/kzfZp+hf40U25xikjUm2e78xtGIccgJbCOWYDi0TWEg+ADflrSwyh1VlIKsAQRwIOor10BBBAIIsQeYNZPdiQ4OY7OkPcsXwrH70d9U/uTT1BFD1R+n2DwzXVXbW2Hh8SAJole3Akd4ehGoqxpqKdWNhxGtj0PA+lIm1lBZzffXcuDD4cyxGQWdQVLkixNjx1/WsbPGQAQPDyHTn/75V3DbuzhiMPLCTbOpAPQ8j7G1cUcMCVcZWUlWXow4iuvRnayc+rGngZYiwK868bMDroaTNDY3U2v8PhSXaVvEQehJP8Uzi7wKmqFlgRc2HU0iGG1yRbN/HKiFLkZze3Dp8KfeUgjKLk90KBe5OgA8yaEljBk85NTuHufDiYXkm7SwkKqqtYWAHlfjfnXRdk7FgwwIhjVL8SPEfUnU01uvsr6thYoTbMBdiObHU/qal4/FiNbk6ngOJPoPcfGuaUnJnRGKSJVImlVFLMQFUEkngANTSMLKWXW2YaEAg2NZfeeQ4yYbOjPcsHxTD7sd9I/7n19ADSxjbGbpDu40bSCbHOCGxbhlB4rEtxGPgS35q9rTIgAAAAAFgByAorSduzJUhVVW8exFxcWQko6nNHIvijccGH+OYq1ooJtO0ZqzL7F2qZn+rYoCLGwi914Op0zxnmptqvKpv+z37SxzEgEhyy5QTyy2vrYXvflT28GwYsWgD3V0N45UNnjbqp+XA1TRbwzYMiPaIGTguLQHs2/5g/02+INUXzen2/AvHJq41sAL3tWU3w3R7du3gyiYCzK3hkHK/Rh1+PK1rFstbCTDS5Mw0K95Dx1Iv3jrxv0qZHO6R5phdgeEYJvyHv8AAUvHAfqcM2hG8blJFMb/AIWFj7dR5i9NNJXbRtDDYn7Ngr3+46X8+BHTX0I61FTdXZ5Ith4bnW3kDbhfherfFrlEvh3wzkOHUyHso4y8pOgW5NvTl6muk7l7lmFhPiSDKPAg4R+ZPNv4rQYbG4SFcsZjQX4Rgan2GvEfEdanTTnKxRSWBtb4fxf9Km5PhdR1FdSQxtx0qt2jBmOUAlmsT0AUjifl60xLgCwL4qUZVJawOVANLXPtzNVcm8M2MJj2cBk4Ni3B7NeX2Y/1G+AFCMewzY/traxhb6rhFEmLmu1vupfjJJ0HQc6st3NiLhIsgJd2OaSRvFI54sf8chRu/sGLCIQl2dzeSVzd5G6sflwFWtCUsUjJdWFFFFIMFFFFYwUl0BBBAIOhB4GiisYzEu5wjYvgZnwjE3KqM0THzjJt7qRQNpbSh0lwseIUffw8mVj+R7D91FFPvfXIu3sePvlAP62HxURH48PIQL8e8oI5DnXh+kDZ9rdt5WyP/FqKK6dLRjqKyU9RxY0u9OFP9HC4iXpkwrgcvvMoXkOfIU9/tHaM2kOEjwy/jxEmZh+RLj91FFQk1F0l7lFbQqLc4SMHx0z4tgbhWGWJT5Rg2/7ia0yIAAAAANABwFFFI5N8jJJCqKKKUIUUUVjH/9k="/>
          <p:cNvSpPr>
            <a:spLocks noChangeAspect="1" noChangeArrowheads="1"/>
          </p:cNvSpPr>
          <p:nvPr/>
        </p:nvSpPr>
        <p:spPr bwMode="auto">
          <a:xfrm>
            <a:off x="460375" y="160337"/>
            <a:ext cx="304800" cy="304801"/>
          </a:xfrm>
          <a:prstGeom prst="rect">
            <a:avLst/>
          </a:prstGeom>
          <a:noFill/>
          <a:extLst>
            <a:ext uri="{909E8E84-426E-40DD-AFC4-6F175D3DCCD1}">
              <a14:hiddenFill xmlns=""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it-IT"/>
          </a:p>
        </p:txBody>
      </p:sp>
      <p:sp>
        <p:nvSpPr>
          <p:cNvPr id="22" name="Segnaposto numero diapositiva 1"/>
          <p:cNvSpPr txBox="1">
            <a:spLocks/>
          </p:cNvSpPr>
          <p:nvPr/>
        </p:nvSpPr>
        <p:spPr>
          <a:xfrm>
            <a:off x="6705600" y="6508750"/>
            <a:ext cx="2133600" cy="365125"/>
          </a:xfrm>
          <a:prstGeom prst="rect">
            <a:avLst/>
          </a:prstGeom>
        </p:spPr>
        <p:txBody>
          <a:bodyPr vert="horz" lIns="91440" tIns="45720" rIns="91440" bIns="45720" rtlCol="0" anchor="ctr"/>
          <a:lstStyle>
            <a:defPPr>
              <a:defRPr lang="it-IT"/>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DA05E554-F321-49FD-B832-1DAD2B0B5875}" type="slidenum">
              <a:rPr lang="it-IT" smtClean="0"/>
              <a:pPr/>
              <a:t>20</a:t>
            </a:fld>
            <a:endParaRPr lang="it-IT"/>
          </a:p>
        </p:txBody>
      </p:sp>
      <p:sp>
        <p:nvSpPr>
          <p:cNvPr id="16" name="CasellaDiTesto 15"/>
          <p:cNvSpPr txBox="1"/>
          <p:nvPr/>
        </p:nvSpPr>
        <p:spPr>
          <a:xfrm>
            <a:off x="395536" y="980728"/>
            <a:ext cx="8496944" cy="461665"/>
          </a:xfrm>
          <a:prstGeom prst="rect">
            <a:avLst/>
          </a:prstGeom>
          <a:solidFill>
            <a:srgbClr val="CC9900"/>
          </a:solidFill>
          <a:ln>
            <a:noFill/>
          </a:ln>
        </p:spPr>
        <p:txBody>
          <a:bodyPr wrap="square" rtlCol="0">
            <a:spAutoFit/>
          </a:bodyPr>
          <a:lstStyle/>
          <a:p>
            <a:pPr algn="ctr"/>
            <a:r>
              <a:rPr lang="it-IT" sz="2400" dirty="0" smtClean="0">
                <a:solidFill>
                  <a:schemeClr val="bg2">
                    <a:lumMod val="90000"/>
                  </a:schemeClr>
                </a:solidFill>
                <a:effectLst>
                  <a:outerShdw blurRad="38100" dist="38100" dir="2700000" algn="tl">
                    <a:srgbClr val="000000">
                      <a:alpha val="43137"/>
                    </a:srgbClr>
                  </a:outerShdw>
                </a:effectLst>
              </a:rPr>
              <a:t>4° FASE: INTERVENTO</a:t>
            </a:r>
          </a:p>
        </p:txBody>
      </p:sp>
      <p:sp>
        <p:nvSpPr>
          <p:cNvPr id="21" name="Segnaposto numero diapositiva 1"/>
          <p:cNvSpPr txBox="1">
            <a:spLocks/>
          </p:cNvSpPr>
          <p:nvPr/>
        </p:nvSpPr>
        <p:spPr>
          <a:xfrm>
            <a:off x="6553200" y="6068318"/>
            <a:ext cx="2133600" cy="365125"/>
          </a:xfrm>
          <a:prstGeom prst="rect">
            <a:avLst/>
          </a:prstGeom>
        </p:spPr>
        <p:txBody>
          <a:bodyPr vert="horz" lIns="91440" tIns="45720" rIns="91440" bIns="45720" rtlCol="0" anchor="ctr"/>
          <a:lstStyle/>
          <a:p>
            <a:pPr marL="0" marR="0" lvl="0" indent="0" algn="r" defTabSz="914400" rtl="0" eaLnBrk="1" fontAlgn="auto" latinLnBrk="0" hangingPunct="1">
              <a:lnSpc>
                <a:spcPct val="100000"/>
              </a:lnSpc>
              <a:spcBef>
                <a:spcPts val="0"/>
              </a:spcBef>
              <a:spcAft>
                <a:spcPts val="0"/>
              </a:spcAft>
              <a:buClrTx/>
              <a:buSzTx/>
              <a:buFontTx/>
              <a:buNone/>
              <a:tabLst/>
              <a:defRPr/>
            </a:pPr>
            <a:fld id="{DA05E554-F321-49FD-B832-1DAD2B0B5875}" type="slidenum">
              <a:rPr kumimoji="0" lang="it-IT" sz="1200" b="0" i="0" u="none" strike="noStrike" kern="1200" cap="none" spc="0" normalizeH="0" baseline="0" noProof="0" smtClean="0">
                <a:ln>
                  <a:noFill/>
                </a:ln>
                <a:solidFill>
                  <a:schemeClr val="tx1">
                    <a:tint val="75000"/>
                  </a:schemeClr>
                </a:solidFill>
                <a:effectLst/>
                <a:uLnTx/>
                <a:uFillTx/>
                <a:latin typeface="+mn-lt"/>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20</a:t>
            </a:fld>
            <a:endParaRPr kumimoji="0" lang="it-IT" sz="1200" b="0" i="0" u="none" strike="noStrike" kern="1200" cap="none" spc="0" normalizeH="0" baseline="0" noProof="0">
              <a:ln>
                <a:noFill/>
              </a:ln>
              <a:solidFill>
                <a:schemeClr val="tx1">
                  <a:tint val="75000"/>
                </a:schemeClr>
              </a:solidFill>
              <a:effectLst/>
              <a:uLnTx/>
              <a:uFillTx/>
              <a:latin typeface="+mn-lt"/>
              <a:ea typeface="+mn-ea"/>
              <a:cs typeface="+mn-cs"/>
            </a:endParaRPr>
          </a:p>
        </p:txBody>
      </p:sp>
      <p:grpSp>
        <p:nvGrpSpPr>
          <p:cNvPr id="19" name="Gruppo 16"/>
          <p:cNvGrpSpPr>
            <a:grpSpLocks/>
          </p:cNvGrpSpPr>
          <p:nvPr/>
        </p:nvGrpSpPr>
        <p:grpSpPr bwMode="auto">
          <a:xfrm rot="5400000">
            <a:off x="3599892" y="-999492"/>
            <a:ext cx="1584176" cy="7992888"/>
            <a:chOff x="395534" y="2060848"/>
            <a:chExt cx="504058" cy="4172529"/>
          </a:xfrm>
        </p:grpSpPr>
        <p:sp>
          <p:nvSpPr>
            <p:cNvPr id="20" name="Rettangolo 19"/>
            <p:cNvSpPr/>
            <p:nvPr/>
          </p:nvSpPr>
          <p:spPr>
            <a:xfrm rot="10800000">
              <a:off x="395536" y="3453003"/>
              <a:ext cx="504056" cy="1417338"/>
            </a:xfrm>
            <a:prstGeom prst="rect">
              <a:avLst/>
            </a:prstGeom>
            <a:solidFill>
              <a:srgbClr val="CC99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it-IT" dirty="0">
                <a:solidFill>
                  <a:srgbClr val="7030A0"/>
                </a:solidFill>
              </a:endParaRPr>
            </a:p>
          </p:txBody>
        </p:sp>
        <p:sp>
          <p:nvSpPr>
            <p:cNvPr id="23" name="Rettangolo 22"/>
            <p:cNvSpPr/>
            <p:nvPr/>
          </p:nvSpPr>
          <p:spPr>
            <a:xfrm rot="10800000">
              <a:off x="395534" y="2060848"/>
              <a:ext cx="504056" cy="1392155"/>
            </a:xfrm>
            <a:prstGeom prst="rect">
              <a:avLst/>
            </a:prstGeom>
            <a:noFill/>
            <a:ln>
              <a:solidFill>
                <a:srgbClr val="CC99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it-IT">
                <a:solidFill>
                  <a:srgbClr val="7030A0"/>
                </a:solidFill>
              </a:endParaRPr>
            </a:p>
          </p:txBody>
        </p:sp>
        <p:sp>
          <p:nvSpPr>
            <p:cNvPr id="24" name="Rettangolo 23"/>
            <p:cNvSpPr/>
            <p:nvPr/>
          </p:nvSpPr>
          <p:spPr>
            <a:xfrm rot="10800000">
              <a:off x="395535" y="4793217"/>
              <a:ext cx="504056" cy="1440160"/>
            </a:xfrm>
            <a:prstGeom prst="rect">
              <a:avLst/>
            </a:prstGeom>
            <a:noFill/>
            <a:ln>
              <a:solidFill>
                <a:srgbClr val="CC99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it-IT" b="1" dirty="0">
                <a:solidFill>
                  <a:srgbClr val="7030A0"/>
                </a:solidFill>
              </a:endParaRPr>
            </a:p>
          </p:txBody>
        </p:sp>
      </p:grpSp>
      <p:sp>
        <p:nvSpPr>
          <p:cNvPr id="25" name="CasellaDiTesto 14"/>
          <p:cNvSpPr txBox="1">
            <a:spLocks noChangeArrowheads="1"/>
          </p:cNvSpPr>
          <p:nvPr/>
        </p:nvSpPr>
        <p:spPr bwMode="auto">
          <a:xfrm>
            <a:off x="5652120" y="2348880"/>
            <a:ext cx="2664296" cy="830997"/>
          </a:xfrm>
          <a:prstGeom prst="rect">
            <a:avLst/>
          </a:prstGeom>
          <a:noFill/>
          <a:ln w="9525">
            <a:noFill/>
            <a:miter lim="800000"/>
            <a:headEnd/>
            <a:tailEnd/>
          </a:ln>
        </p:spPr>
        <p:txBody>
          <a:bodyPr wrap="square">
            <a:spAutoFit/>
          </a:bodyPr>
          <a:lstStyle/>
          <a:p>
            <a:pPr algn="ctr"/>
            <a:r>
              <a:rPr lang="it-IT" sz="2400" b="1" dirty="0" smtClean="0">
                <a:solidFill>
                  <a:schemeClr val="bg2"/>
                </a:solidFill>
              </a:rPr>
              <a:t>INTERVENTI  PSICOEDUCATIVI</a:t>
            </a:r>
          </a:p>
        </p:txBody>
      </p:sp>
      <p:sp>
        <p:nvSpPr>
          <p:cNvPr id="26" name="CasellaDiTesto 12"/>
          <p:cNvSpPr txBox="1">
            <a:spLocks noChangeArrowheads="1"/>
          </p:cNvSpPr>
          <p:nvPr/>
        </p:nvSpPr>
        <p:spPr bwMode="auto">
          <a:xfrm>
            <a:off x="611560" y="2381979"/>
            <a:ext cx="2159470" cy="830997"/>
          </a:xfrm>
          <a:prstGeom prst="rect">
            <a:avLst/>
          </a:prstGeom>
          <a:noFill/>
          <a:ln w="9525">
            <a:noFill/>
            <a:miter lim="800000"/>
            <a:headEnd/>
            <a:tailEnd/>
          </a:ln>
        </p:spPr>
        <p:txBody>
          <a:bodyPr wrap="square">
            <a:spAutoFit/>
          </a:bodyPr>
          <a:lstStyle/>
          <a:p>
            <a:pPr algn="ctr"/>
            <a:r>
              <a:rPr lang="it-IT" sz="2400" b="1" dirty="0" smtClean="0">
                <a:solidFill>
                  <a:schemeClr val="bg2"/>
                </a:solidFill>
              </a:rPr>
              <a:t>VIDEO FEED-BACK </a:t>
            </a:r>
            <a:endParaRPr lang="it-IT" sz="2400" b="1" dirty="0">
              <a:solidFill>
                <a:schemeClr val="bg2"/>
              </a:solidFill>
            </a:endParaRPr>
          </a:p>
        </p:txBody>
      </p:sp>
      <p:sp>
        <p:nvSpPr>
          <p:cNvPr id="27" name="CasellaDiTesto 13"/>
          <p:cNvSpPr txBox="1">
            <a:spLocks noChangeArrowheads="1"/>
          </p:cNvSpPr>
          <p:nvPr/>
        </p:nvSpPr>
        <p:spPr bwMode="auto">
          <a:xfrm>
            <a:off x="3203849" y="2381979"/>
            <a:ext cx="2448272" cy="830997"/>
          </a:xfrm>
          <a:prstGeom prst="rect">
            <a:avLst/>
          </a:prstGeom>
          <a:noFill/>
          <a:ln w="9525">
            <a:noFill/>
            <a:miter lim="800000"/>
            <a:headEnd/>
            <a:tailEnd/>
          </a:ln>
        </p:spPr>
        <p:txBody>
          <a:bodyPr wrap="square">
            <a:spAutoFit/>
          </a:bodyPr>
          <a:lstStyle/>
          <a:p>
            <a:pPr algn="ctr"/>
            <a:r>
              <a:rPr lang="it-IT" sz="2400" b="1" dirty="0" smtClean="0">
                <a:solidFill>
                  <a:schemeClr val="bg2"/>
                </a:solidFill>
              </a:rPr>
              <a:t>PSICOTERAPIA INDIVIDUALE </a:t>
            </a:r>
            <a:endParaRPr lang="it-IT" sz="2400" b="1" dirty="0">
              <a:solidFill>
                <a:schemeClr val="bg2"/>
              </a:solidFill>
            </a:endParaRPr>
          </a:p>
        </p:txBody>
      </p:sp>
    </p:spTree>
    <p:extLst>
      <p:ext uri="{BB962C8B-B14F-4D97-AF65-F5344CB8AC3E}">
        <p14:creationId xmlns="" xmlns:p14="http://schemas.microsoft.com/office/powerpoint/2010/main" val="393055235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ttangolo 6"/>
          <p:cNvSpPr/>
          <p:nvPr/>
        </p:nvSpPr>
        <p:spPr>
          <a:xfrm>
            <a:off x="-15774" y="10061"/>
            <a:ext cx="5580112" cy="457200"/>
          </a:xfrm>
          <a:prstGeom prst="rect">
            <a:avLst/>
          </a:prstGeom>
          <a:solidFill>
            <a:srgbClr val="CC9900">
              <a:alpha val="51000"/>
            </a:srgbClr>
          </a:solidFill>
          <a:ln>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0" name="Rettangolo 9"/>
          <p:cNvSpPr/>
          <p:nvPr/>
        </p:nvSpPr>
        <p:spPr>
          <a:xfrm>
            <a:off x="5539894" y="467172"/>
            <a:ext cx="3604105" cy="228600"/>
          </a:xfrm>
          <a:prstGeom prst="rect">
            <a:avLst/>
          </a:prstGeom>
          <a:solidFill>
            <a:schemeClr val="bg2">
              <a:lumMod val="90000"/>
            </a:schemeClr>
          </a:solidFill>
          <a:ln>
            <a:solidFill>
              <a:srgbClr val="CC99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1" name="CasellaDiTesto 10"/>
          <p:cNvSpPr txBox="1"/>
          <p:nvPr/>
        </p:nvSpPr>
        <p:spPr>
          <a:xfrm>
            <a:off x="6140949" y="10061"/>
            <a:ext cx="2248757" cy="461665"/>
          </a:xfrm>
          <a:prstGeom prst="rect">
            <a:avLst/>
          </a:prstGeom>
          <a:noFill/>
        </p:spPr>
        <p:txBody>
          <a:bodyPr wrap="none" rtlCol="0">
            <a:spAutoFit/>
          </a:bodyPr>
          <a:lstStyle/>
          <a:p>
            <a:r>
              <a:rPr lang="it-IT" sz="2400" dirty="0" smtClean="0">
                <a:solidFill>
                  <a:srgbClr val="CC9900"/>
                </a:solidFill>
                <a:effectLst>
                  <a:outerShdw blurRad="60007" dist="310007" dir="7680000" sy="30000" kx="1300200" algn="ctr" rotWithShape="0">
                    <a:prstClr val="black">
                      <a:alpha val="32000"/>
                    </a:prstClr>
                  </a:outerShdw>
                </a:effectLst>
              </a:rPr>
              <a:t>ASPETTI TEORICI</a:t>
            </a:r>
            <a:endParaRPr lang="it-IT" sz="2400" dirty="0">
              <a:solidFill>
                <a:srgbClr val="CC9900"/>
              </a:solidFill>
              <a:effectLst>
                <a:outerShdw blurRad="60007" dist="310007" dir="7680000" sy="30000" kx="1300200" algn="ctr" rotWithShape="0">
                  <a:prstClr val="black">
                    <a:alpha val="32000"/>
                  </a:prstClr>
                </a:outerShdw>
              </a:effectLst>
            </a:endParaRPr>
          </a:p>
        </p:txBody>
      </p:sp>
      <p:cxnSp>
        <p:nvCxnSpPr>
          <p:cNvPr id="13" name="Connettore 1 12"/>
          <p:cNvCxnSpPr/>
          <p:nvPr/>
        </p:nvCxnSpPr>
        <p:spPr>
          <a:xfrm>
            <a:off x="1979712" y="6453336"/>
            <a:ext cx="4752528" cy="0"/>
          </a:xfrm>
          <a:prstGeom prst="line">
            <a:avLst/>
          </a:prstGeom>
          <a:ln>
            <a:solidFill>
              <a:srgbClr val="CC9900"/>
            </a:solidFill>
          </a:ln>
        </p:spPr>
        <p:style>
          <a:lnRef idx="1">
            <a:schemeClr val="accent1"/>
          </a:lnRef>
          <a:fillRef idx="0">
            <a:schemeClr val="accent1"/>
          </a:fillRef>
          <a:effectRef idx="0">
            <a:schemeClr val="accent1"/>
          </a:effectRef>
          <a:fontRef idx="minor">
            <a:schemeClr val="tx1"/>
          </a:fontRef>
        </p:style>
      </p:cxnSp>
      <p:sp>
        <p:nvSpPr>
          <p:cNvPr id="17" name="Segnaposto numero diapositiva 16"/>
          <p:cNvSpPr>
            <a:spLocks noGrp="1"/>
          </p:cNvSpPr>
          <p:nvPr>
            <p:ph type="sldNum" sz="quarter" idx="12"/>
          </p:nvPr>
        </p:nvSpPr>
        <p:spPr/>
        <p:txBody>
          <a:bodyPr/>
          <a:lstStyle/>
          <a:p>
            <a:fld id="{DA05E554-F321-49FD-B832-1DAD2B0B5875}" type="slidenum">
              <a:rPr lang="it-IT" smtClean="0"/>
              <a:pPr/>
              <a:t>3</a:t>
            </a:fld>
            <a:endParaRPr lang="it-IT"/>
          </a:p>
        </p:txBody>
      </p:sp>
      <p:sp>
        <p:nvSpPr>
          <p:cNvPr id="18" name="Rettangolo 17"/>
          <p:cNvSpPr/>
          <p:nvPr/>
        </p:nvSpPr>
        <p:spPr>
          <a:xfrm>
            <a:off x="2054234" y="6453336"/>
            <a:ext cx="4572000" cy="430887"/>
          </a:xfrm>
          <a:prstGeom prst="rect">
            <a:avLst/>
          </a:prstGeom>
        </p:spPr>
        <p:txBody>
          <a:bodyPr>
            <a:spAutoFit/>
          </a:bodyPr>
          <a:lstStyle/>
          <a:p>
            <a:pPr algn="ctr"/>
            <a:r>
              <a:rPr lang="it-IT" sz="1100" b="1" i="1" dirty="0" smtClean="0">
                <a:solidFill>
                  <a:schemeClr val="bg2">
                    <a:lumMod val="75000"/>
                  </a:schemeClr>
                </a:solidFill>
              </a:rPr>
              <a:t>«La </a:t>
            </a:r>
            <a:r>
              <a:rPr lang="it-IT" sz="1100" b="1" i="1" dirty="0">
                <a:solidFill>
                  <a:schemeClr val="bg2">
                    <a:lumMod val="75000"/>
                  </a:schemeClr>
                </a:solidFill>
              </a:rPr>
              <a:t>violenza famigliare davanti ai </a:t>
            </a:r>
            <a:r>
              <a:rPr lang="it-IT" sz="1100" b="1" i="1" dirty="0" smtClean="0">
                <a:solidFill>
                  <a:schemeClr val="bg2">
                    <a:lumMod val="75000"/>
                  </a:schemeClr>
                </a:solidFill>
              </a:rPr>
              <a:t>bambini» </a:t>
            </a:r>
          </a:p>
          <a:p>
            <a:pPr algn="ctr"/>
            <a:r>
              <a:rPr lang="it-IT" sz="1100" b="1" i="1" dirty="0" smtClean="0">
                <a:solidFill>
                  <a:schemeClr val="bg2">
                    <a:lumMod val="75000"/>
                  </a:schemeClr>
                </a:solidFill>
              </a:rPr>
              <a:t>Ferrara 10 ottobre 2014</a:t>
            </a:r>
            <a:endParaRPr lang="it-IT" sz="1100" b="1" i="1" dirty="0">
              <a:solidFill>
                <a:schemeClr val="bg2">
                  <a:lumMod val="75000"/>
                </a:schemeClr>
              </a:solidFill>
            </a:endParaRPr>
          </a:p>
        </p:txBody>
      </p:sp>
      <p:sp>
        <p:nvSpPr>
          <p:cNvPr id="3" name="Rettangolo 2"/>
          <p:cNvSpPr/>
          <p:nvPr/>
        </p:nvSpPr>
        <p:spPr>
          <a:xfrm>
            <a:off x="2411760" y="764704"/>
            <a:ext cx="3672408" cy="792088"/>
          </a:xfrm>
          <a:prstGeom prst="rect">
            <a:avLst/>
          </a:prstGeom>
          <a:solidFill>
            <a:srgbClr val="CC9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2400" dirty="0" smtClean="0"/>
              <a:t>TEORIE NEUROLOGICHE </a:t>
            </a:r>
            <a:endParaRPr lang="it-IT" sz="2400" dirty="0"/>
          </a:p>
        </p:txBody>
      </p:sp>
      <p:sp>
        <p:nvSpPr>
          <p:cNvPr id="5" name="CasellaDiTesto 4"/>
          <p:cNvSpPr txBox="1"/>
          <p:nvPr/>
        </p:nvSpPr>
        <p:spPr>
          <a:xfrm>
            <a:off x="225849" y="1556792"/>
            <a:ext cx="2689967" cy="461665"/>
          </a:xfrm>
          <a:prstGeom prst="rect">
            <a:avLst/>
          </a:prstGeom>
          <a:noFill/>
        </p:spPr>
        <p:txBody>
          <a:bodyPr wrap="none" rtlCol="0">
            <a:spAutoFit/>
          </a:bodyPr>
          <a:lstStyle/>
          <a:p>
            <a:r>
              <a:rPr lang="it-IT" sz="2400" dirty="0" smtClean="0">
                <a:solidFill>
                  <a:srgbClr val="CC9900"/>
                </a:solidFill>
                <a:effectLst>
                  <a:outerShdw blurRad="38100" dist="38100" dir="2700000" algn="tl">
                    <a:srgbClr val="000000">
                      <a:alpha val="43137"/>
                    </a:srgbClr>
                  </a:outerShdw>
                </a:effectLst>
              </a:rPr>
              <a:t>NEURONI SPECCHIO</a:t>
            </a:r>
            <a:endParaRPr lang="it-IT" sz="2400" dirty="0">
              <a:solidFill>
                <a:srgbClr val="CC9900"/>
              </a:solidFill>
              <a:effectLst>
                <a:outerShdw blurRad="38100" dist="38100" dir="2700000" algn="tl">
                  <a:srgbClr val="000000">
                    <a:alpha val="43137"/>
                  </a:srgbClr>
                </a:outerShdw>
              </a:effectLst>
            </a:endParaRPr>
          </a:p>
        </p:txBody>
      </p:sp>
      <p:sp>
        <p:nvSpPr>
          <p:cNvPr id="6" name="CasellaDiTesto 5"/>
          <p:cNvSpPr txBox="1"/>
          <p:nvPr/>
        </p:nvSpPr>
        <p:spPr>
          <a:xfrm>
            <a:off x="5580112" y="1556792"/>
            <a:ext cx="3454792" cy="461665"/>
          </a:xfrm>
          <a:prstGeom prst="rect">
            <a:avLst/>
          </a:prstGeom>
          <a:noFill/>
        </p:spPr>
        <p:txBody>
          <a:bodyPr wrap="none" rtlCol="0">
            <a:spAutoFit/>
          </a:bodyPr>
          <a:lstStyle/>
          <a:p>
            <a:r>
              <a:rPr lang="it-IT" sz="2400" dirty="0" smtClean="0">
                <a:solidFill>
                  <a:srgbClr val="CC9900"/>
                </a:solidFill>
                <a:effectLst>
                  <a:outerShdw blurRad="38100" dist="38100" dir="2700000" algn="tl">
                    <a:srgbClr val="000000">
                      <a:alpha val="43137"/>
                    </a:srgbClr>
                  </a:outerShdw>
                </a:effectLst>
              </a:rPr>
              <a:t>SIMULAZIONE INCARNATA</a:t>
            </a:r>
            <a:endParaRPr lang="it-IT" sz="2400" dirty="0">
              <a:solidFill>
                <a:srgbClr val="CC9900"/>
              </a:solidFill>
              <a:effectLst>
                <a:outerShdw blurRad="38100" dist="38100" dir="2700000" algn="tl">
                  <a:srgbClr val="000000">
                    <a:alpha val="43137"/>
                  </a:srgbClr>
                </a:outerShdw>
              </a:effectLst>
            </a:endParaRPr>
          </a:p>
        </p:txBody>
      </p:sp>
      <p:sp>
        <p:nvSpPr>
          <p:cNvPr id="8" name="Rettangolo 7"/>
          <p:cNvSpPr/>
          <p:nvPr/>
        </p:nvSpPr>
        <p:spPr>
          <a:xfrm>
            <a:off x="225849" y="1916832"/>
            <a:ext cx="2473943" cy="4708981"/>
          </a:xfrm>
          <a:prstGeom prst="rect">
            <a:avLst/>
          </a:prstGeom>
        </p:spPr>
        <p:txBody>
          <a:bodyPr wrap="square">
            <a:spAutoFit/>
          </a:bodyPr>
          <a:lstStyle/>
          <a:p>
            <a:pPr algn="just"/>
            <a:r>
              <a:rPr lang="it-IT" sz="2000" i="1" dirty="0">
                <a:solidFill>
                  <a:schemeClr val="bg2">
                    <a:lumMod val="90000"/>
                  </a:schemeClr>
                </a:solidFill>
              </a:rPr>
              <a:t>L’osservazione di un’azione da parte di un soggetto </a:t>
            </a:r>
            <a:r>
              <a:rPr lang="it-IT" sz="2000" i="1" dirty="0" smtClean="0">
                <a:solidFill>
                  <a:schemeClr val="bg2">
                    <a:lumMod val="90000"/>
                  </a:schemeClr>
                </a:solidFill>
              </a:rPr>
              <a:t>indurrebbe In </a:t>
            </a:r>
            <a:r>
              <a:rPr lang="it-IT" sz="2000" i="1" dirty="0">
                <a:solidFill>
                  <a:schemeClr val="bg2">
                    <a:lumMod val="90000"/>
                  </a:schemeClr>
                </a:solidFill>
              </a:rPr>
              <a:t>esso l’attivazione dello stesso circuito nervoso deputato a </a:t>
            </a:r>
            <a:r>
              <a:rPr lang="it-IT" sz="2000" i="1" dirty="0" smtClean="0">
                <a:solidFill>
                  <a:schemeClr val="bg2">
                    <a:lumMod val="90000"/>
                  </a:schemeClr>
                </a:solidFill>
              </a:rPr>
              <a:t>controllarne l’esecuzione</a:t>
            </a:r>
            <a:r>
              <a:rPr lang="it-IT" sz="2000" i="1" dirty="0">
                <a:solidFill>
                  <a:schemeClr val="bg2">
                    <a:lumMod val="90000"/>
                  </a:schemeClr>
                </a:solidFill>
              </a:rPr>
              <a:t>, quindi l’automatica simulazione della stessa azione nel </a:t>
            </a:r>
            <a:r>
              <a:rPr lang="it-IT" sz="2000" i="1" dirty="0" smtClean="0">
                <a:solidFill>
                  <a:schemeClr val="bg2">
                    <a:lumMod val="90000"/>
                  </a:schemeClr>
                </a:solidFill>
              </a:rPr>
              <a:t>suo cervello</a:t>
            </a:r>
            <a:r>
              <a:rPr lang="it-IT" sz="2000" i="1" dirty="0">
                <a:solidFill>
                  <a:schemeClr val="bg2">
                    <a:lumMod val="90000"/>
                  </a:schemeClr>
                </a:solidFill>
              </a:rPr>
              <a:t>. </a:t>
            </a:r>
            <a:r>
              <a:rPr lang="it-IT" sz="2000" i="1" dirty="0" smtClean="0">
                <a:solidFill>
                  <a:schemeClr val="bg2"/>
                </a:solidFill>
              </a:rPr>
              <a:t>(</a:t>
            </a:r>
            <a:r>
              <a:rPr lang="it-IT" sz="2000" dirty="0" err="1" smtClean="0">
                <a:solidFill>
                  <a:schemeClr val="bg2"/>
                </a:solidFill>
              </a:rPr>
              <a:t>Rizzolatti</a:t>
            </a:r>
            <a:r>
              <a:rPr lang="it-IT" sz="2000" dirty="0" smtClean="0">
                <a:solidFill>
                  <a:schemeClr val="bg2"/>
                </a:solidFill>
              </a:rPr>
              <a:t> </a:t>
            </a:r>
            <a:r>
              <a:rPr lang="it-IT" sz="2000" i="1" dirty="0">
                <a:solidFill>
                  <a:schemeClr val="bg2"/>
                </a:solidFill>
              </a:rPr>
              <a:t>et al</a:t>
            </a:r>
            <a:r>
              <a:rPr lang="it-IT" sz="2000" dirty="0">
                <a:solidFill>
                  <a:schemeClr val="bg2"/>
                </a:solidFill>
              </a:rPr>
              <a:t>., 1996; Gallese </a:t>
            </a:r>
            <a:r>
              <a:rPr lang="it-IT" sz="2000" i="1" dirty="0">
                <a:solidFill>
                  <a:schemeClr val="bg2"/>
                </a:solidFill>
              </a:rPr>
              <a:t>et al</a:t>
            </a:r>
            <a:r>
              <a:rPr lang="it-IT" sz="2000" dirty="0">
                <a:solidFill>
                  <a:schemeClr val="bg2"/>
                </a:solidFill>
              </a:rPr>
              <a:t>., </a:t>
            </a:r>
            <a:r>
              <a:rPr lang="it-IT" sz="2000" dirty="0" smtClean="0">
                <a:solidFill>
                  <a:schemeClr val="bg2"/>
                </a:solidFill>
              </a:rPr>
              <a:t>1996</a:t>
            </a:r>
            <a:r>
              <a:rPr lang="it-IT" sz="1600" dirty="0" smtClean="0">
                <a:solidFill>
                  <a:schemeClr val="bg2"/>
                </a:solidFill>
              </a:rPr>
              <a:t>)</a:t>
            </a:r>
            <a:endParaRPr lang="it-IT" sz="1600" i="1" dirty="0">
              <a:solidFill>
                <a:schemeClr val="bg2"/>
              </a:solidFill>
            </a:endParaRPr>
          </a:p>
        </p:txBody>
      </p:sp>
      <p:sp>
        <p:nvSpPr>
          <p:cNvPr id="9" name="Cornice 8"/>
          <p:cNvSpPr/>
          <p:nvPr/>
        </p:nvSpPr>
        <p:spPr>
          <a:xfrm>
            <a:off x="2987824" y="3933056"/>
            <a:ext cx="2600672" cy="914400"/>
          </a:xfrm>
          <a:prstGeom prst="frame">
            <a:avLst/>
          </a:prstGeom>
          <a:solidFill>
            <a:schemeClr val="tx1">
              <a:lumMod val="65000"/>
              <a:lumOff val="35000"/>
            </a:schemeClr>
          </a:solidFill>
          <a:ln>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dirty="0" smtClean="0">
                <a:solidFill>
                  <a:schemeClr val="bg2"/>
                </a:solidFill>
              </a:rPr>
              <a:t>CONOSCENZA IMPLICITA</a:t>
            </a:r>
            <a:endParaRPr lang="it-IT" dirty="0">
              <a:solidFill>
                <a:schemeClr val="bg2"/>
              </a:solidFill>
            </a:endParaRPr>
          </a:p>
        </p:txBody>
      </p:sp>
      <p:sp>
        <p:nvSpPr>
          <p:cNvPr id="19" name="Cornice 18"/>
          <p:cNvSpPr/>
          <p:nvPr/>
        </p:nvSpPr>
        <p:spPr>
          <a:xfrm>
            <a:off x="2987824" y="2789312"/>
            <a:ext cx="2600672" cy="914400"/>
          </a:xfrm>
          <a:prstGeom prst="frame">
            <a:avLst/>
          </a:prstGeom>
          <a:solidFill>
            <a:schemeClr val="tx1">
              <a:lumMod val="65000"/>
              <a:lumOff val="35000"/>
            </a:schemeClr>
          </a:solidFill>
          <a:ln>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dirty="0" smtClean="0">
                <a:solidFill>
                  <a:schemeClr val="bg2"/>
                </a:solidFill>
              </a:rPr>
              <a:t>SISTEMA SENSO MOTORIO</a:t>
            </a:r>
            <a:endParaRPr lang="it-IT" dirty="0">
              <a:solidFill>
                <a:schemeClr val="bg2"/>
              </a:solidFill>
            </a:endParaRPr>
          </a:p>
        </p:txBody>
      </p:sp>
      <p:sp>
        <p:nvSpPr>
          <p:cNvPr id="20" name="Cornice 19"/>
          <p:cNvSpPr/>
          <p:nvPr/>
        </p:nvSpPr>
        <p:spPr>
          <a:xfrm>
            <a:off x="2979440" y="5085184"/>
            <a:ext cx="2600672" cy="914400"/>
          </a:xfrm>
          <a:prstGeom prst="frame">
            <a:avLst/>
          </a:prstGeom>
          <a:solidFill>
            <a:schemeClr val="tx1">
              <a:lumMod val="65000"/>
              <a:lumOff val="35000"/>
            </a:schemeClr>
          </a:solidFill>
          <a:ln>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dirty="0" smtClean="0">
                <a:solidFill>
                  <a:schemeClr val="bg2"/>
                </a:solidFill>
              </a:rPr>
              <a:t>RELAZIONE EMPATICA</a:t>
            </a:r>
            <a:endParaRPr lang="it-IT" dirty="0">
              <a:solidFill>
                <a:schemeClr val="bg2"/>
              </a:solidFill>
            </a:endParaRPr>
          </a:p>
        </p:txBody>
      </p:sp>
      <p:sp>
        <p:nvSpPr>
          <p:cNvPr id="24" name="Freccia tridirezionale 23"/>
          <p:cNvSpPr/>
          <p:nvPr/>
        </p:nvSpPr>
        <p:spPr>
          <a:xfrm rot="10800000">
            <a:off x="3665301" y="1772816"/>
            <a:ext cx="1216152" cy="850392"/>
          </a:xfrm>
          <a:prstGeom prst="leftRightUpArrow">
            <a:avLst/>
          </a:prstGeom>
          <a:solidFill>
            <a:schemeClr val="bg2">
              <a:lumMod val="75000"/>
            </a:schemeClr>
          </a:solidFill>
          <a:ln>
            <a:solidFill>
              <a:srgbClr val="CC99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5" name="Rettangolo 24"/>
          <p:cNvSpPr/>
          <p:nvPr/>
        </p:nvSpPr>
        <p:spPr>
          <a:xfrm>
            <a:off x="5724128" y="1988840"/>
            <a:ext cx="3168352" cy="4401205"/>
          </a:xfrm>
          <a:prstGeom prst="rect">
            <a:avLst/>
          </a:prstGeom>
        </p:spPr>
        <p:txBody>
          <a:bodyPr wrap="square">
            <a:spAutoFit/>
          </a:bodyPr>
          <a:lstStyle/>
          <a:p>
            <a:pPr algn="just"/>
            <a:r>
              <a:rPr lang="it-IT" sz="2000" i="1" dirty="0">
                <a:solidFill>
                  <a:schemeClr val="bg2">
                    <a:lumMod val="90000"/>
                  </a:schemeClr>
                </a:solidFill>
              </a:rPr>
              <a:t>Quando osserviamo </a:t>
            </a:r>
            <a:r>
              <a:rPr lang="it-IT" sz="2000" i="1" dirty="0" smtClean="0">
                <a:solidFill>
                  <a:schemeClr val="bg2">
                    <a:lumMod val="90000"/>
                  </a:schemeClr>
                </a:solidFill>
              </a:rPr>
              <a:t>l’espressione facciale </a:t>
            </a:r>
            <a:r>
              <a:rPr lang="it-IT" sz="2000" i="1" dirty="0">
                <a:solidFill>
                  <a:schemeClr val="bg2">
                    <a:lumMod val="90000"/>
                  </a:schemeClr>
                </a:solidFill>
              </a:rPr>
              <a:t>di un altro, e questa percezione ci conduce ad identificare</a:t>
            </a:r>
          </a:p>
          <a:p>
            <a:pPr algn="just"/>
            <a:r>
              <a:rPr lang="it-IT" sz="2000" i="1" dirty="0">
                <a:solidFill>
                  <a:schemeClr val="bg2">
                    <a:lumMod val="90000"/>
                  </a:schemeClr>
                </a:solidFill>
              </a:rPr>
              <a:t>nell’altro un particolare stato affettivo, la sua emozione è ricostruita, </a:t>
            </a:r>
            <a:r>
              <a:rPr lang="it-IT" sz="2000" i="1" dirty="0" smtClean="0">
                <a:solidFill>
                  <a:schemeClr val="bg2">
                    <a:lumMod val="90000"/>
                  </a:schemeClr>
                </a:solidFill>
              </a:rPr>
              <a:t>esperita e </a:t>
            </a:r>
            <a:r>
              <a:rPr lang="it-IT" sz="2000" i="1" dirty="0">
                <a:solidFill>
                  <a:schemeClr val="bg2">
                    <a:lumMod val="90000"/>
                  </a:schemeClr>
                </a:solidFill>
              </a:rPr>
              <a:t>perciò compresa direttamente attraverso una simulazione incarnata che </a:t>
            </a:r>
            <a:r>
              <a:rPr lang="it-IT" sz="2000" i="1" dirty="0" smtClean="0">
                <a:solidFill>
                  <a:schemeClr val="bg2">
                    <a:lumMod val="90000"/>
                  </a:schemeClr>
                </a:solidFill>
              </a:rPr>
              <a:t>produce uno </a:t>
            </a:r>
            <a:r>
              <a:rPr lang="it-IT" sz="2000" i="1" dirty="0">
                <a:solidFill>
                  <a:schemeClr val="bg2">
                    <a:lumMod val="90000"/>
                  </a:schemeClr>
                </a:solidFill>
              </a:rPr>
              <a:t>stato </a:t>
            </a:r>
            <a:r>
              <a:rPr lang="it-IT" sz="2000" i="1" dirty="0" smtClean="0">
                <a:solidFill>
                  <a:schemeClr val="bg2">
                    <a:lumMod val="90000"/>
                  </a:schemeClr>
                </a:solidFill>
              </a:rPr>
              <a:t>corporeo condiviso dall’osservatore</a:t>
            </a:r>
            <a:r>
              <a:rPr lang="it-IT" sz="2000" i="1" dirty="0" smtClean="0">
                <a:solidFill>
                  <a:schemeClr val="bg2"/>
                </a:solidFill>
              </a:rPr>
              <a:t>.</a:t>
            </a:r>
            <a:r>
              <a:rPr lang="it-IT" sz="2000" dirty="0">
                <a:solidFill>
                  <a:schemeClr val="bg2"/>
                </a:solidFill>
              </a:rPr>
              <a:t> </a:t>
            </a:r>
            <a:r>
              <a:rPr lang="it-IT" sz="2000" dirty="0" smtClean="0">
                <a:solidFill>
                  <a:schemeClr val="bg2"/>
                </a:solidFill>
              </a:rPr>
              <a:t>(Gallese</a:t>
            </a:r>
            <a:r>
              <a:rPr lang="it-IT" sz="2000" dirty="0">
                <a:solidFill>
                  <a:schemeClr val="bg2"/>
                </a:solidFill>
              </a:rPr>
              <a:t>, 2001, 2003a, </a:t>
            </a:r>
            <a:r>
              <a:rPr lang="it-IT" sz="2000" dirty="0" smtClean="0">
                <a:solidFill>
                  <a:schemeClr val="bg2"/>
                </a:solidFill>
              </a:rPr>
              <a:t>2003b,2005a</a:t>
            </a:r>
            <a:r>
              <a:rPr lang="it-IT" sz="2000" dirty="0">
                <a:solidFill>
                  <a:schemeClr val="bg2"/>
                </a:solidFill>
              </a:rPr>
              <a:t>, 2005b, </a:t>
            </a:r>
            <a:r>
              <a:rPr lang="it-IT" sz="2000" dirty="0" smtClean="0">
                <a:solidFill>
                  <a:schemeClr val="bg2"/>
                </a:solidFill>
              </a:rPr>
              <a:t>2006)</a:t>
            </a:r>
            <a:endParaRPr lang="it-IT" sz="2000" i="1" dirty="0">
              <a:solidFill>
                <a:schemeClr val="bg2"/>
              </a:solidFill>
            </a:endParaRPr>
          </a:p>
        </p:txBody>
      </p:sp>
    </p:spTree>
    <p:extLst>
      <p:ext uri="{BB962C8B-B14F-4D97-AF65-F5344CB8AC3E}">
        <p14:creationId xmlns="" xmlns:p14="http://schemas.microsoft.com/office/powerpoint/2010/main" val="142920546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ttangolo 6"/>
          <p:cNvSpPr/>
          <p:nvPr/>
        </p:nvSpPr>
        <p:spPr>
          <a:xfrm>
            <a:off x="-15774" y="10061"/>
            <a:ext cx="5580112" cy="457200"/>
          </a:xfrm>
          <a:prstGeom prst="rect">
            <a:avLst/>
          </a:prstGeom>
          <a:solidFill>
            <a:srgbClr val="CC9900">
              <a:alpha val="51000"/>
            </a:srgbClr>
          </a:solidFill>
          <a:ln>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0" name="Rettangolo 9"/>
          <p:cNvSpPr/>
          <p:nvPr/>
        </p:nvSpPr>
        <p:spPr>
          <a:xfrm>
            <a:off x="5539894" y="467172"/>
            <a:ext cx="3604105" cy="228600"/>
          </a:xfrm>
          <a:prstGeom prst="rect">
            <a:avLst/>
          </a:prstGeom>
          <a:solidFill>
            <a:schemeClr val="bg2">
              <a:lumMod val="90000"/>
            </a:schemeClr>
          </a:solidFill>
          <a:ln>
            <a:solidFill>
              <a:srgbClr val="CC99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1" name="CasellaDiTesto 10"/>
          <p:cNvSpPr txBox="1"/>
          <p:nvPr/>
        </p:nvSpPr>
        <p:spPr>
          <a:xfrm>
            <a:off x="6140949" y="10061"/>
            <a:ext cx="2248757" cy="461665"/>
          </a:xfrm>
          <a:prstGeom prst="rect">
            <a:avLst/>
          </a:prstGeom>
          <a:noFill/>
        </p:spPr>
        <p:txBody>
          <a:bodyPr wrap="none" rtlCol="0">
            <a:spAutoFit/>
          </a:bodyPr>
          <a:lstStyle/>
          <a:p>
            <a:r>
              <a:rPr lang="it-IT" sz="2400" dirty="0" smtClean="0">
                <a:solidFill>
                  <a:srgbClr val="CC9900"/>
                </a:solidFill>
                <a:effectLst>
                  <a:outerShdw blurRad="60007" dist="310007" dir="7680000" sy="30000" kx="1300200" algn="ctr" rotWithShape="0">
                    <a:prstClr val="black">
                      <a:alpha val="32000"/>
                    </a:prstClr>
                  </a:outerShdw>
                </a:effectLst>
              </a:rPr>
              <a:t>ASPETTI TEORICI</a:t>
            </a:r>
            <a:endParaRPr lang="it-IT" sz="2400" dirty="0">
              <a:solidFill>
                <a:srgbClr val="CC9900"/>
              </a:solidFill>
              <a:effectLst>
                <a:outerShdw blurRad="60007" dist="310007" dir="7680000" sy="30000" kx="1300200" algn="ctr" rotWithShape="0">
                  <a:prstClr val="black">
                    <a:alpha val="32000"/>
                  </a:prstClr>
                </a:outerShdw>
              </a:effectLst>
            </a:endParaRPr>
          </a:p>
        </p:txBody>
      </p:sp>
      <p:cxnSp>
        <p:nvCxnSpPr>
          <p:cNvPr id="13" name="Connettore 1 12"/>
          <p:cNvCxnSpPr/>
          <p:nvPr/>
        </p:nvCxnSpPr>
        <p:spPr>
          <a:xfrm>
            <a:off x="1979712" y="6453336"/>
            <a:ext cx="4752528" cy="0"/>
          </a:xfrm>
          <a:prstGeom prst="line">
            <a:avLst/>
          </a:prstGeom>
          <a:ln>
            <a:solidFill>
              <a:srgbClr val="CC9900"/>
            </a:solidFill>
          </a:ln>
        </p:spPr>
        <p:style>
          <a:lnRef idx="1">
            <a:schemeClr val="accent1"/>
          </a:lnRef>
          <a:fillRef idx="0">
            <a:schemeClr val="accent1"/>
          </a:fillRef>
          <a:effectRef idx="0">
            <a:schemeClr val="accent1"/>
          </a:effectRef>
          <a:fontRef idx="minor">
            <a:schemeClr val="tx1"/>
          </a:fontRef>
        </p:style>
      </p:cxnSp>
      <p:sp>
        <p:nvSpPr>
          <p:cNvPr id="17" name="Segnaposto numero diapositiva 16"/>
          <p:cNvSpPr>
            <a:spLocks noGrp="1"/>
          </p:cNvSpPr>
          <p:nvPr>
            <p:ph type="sldNum" sz="quarter" idx="12"/>
          </p:nvPr>
        </p:nvSpPr>
        <p:spPr/>
        <p:txBody>
          <a:bodyPr/>
          <a:lstStyle/>
          <a:p>
            <a:fld id="{DA05E554-F321-49FD-B832-1DAD2B0B5875}" type="slidenum">
              <a:rPr lang="it-IT" smtClean="0"/>
              <a:pPr/>
              <a:t>4</a:t>
            </a:fld>
            <a:endParaRPr lang="it-IT"/>
          </a:p>
        </p:txBody>
      </p:sp>
      <p:sp>
        <p:nvSpPr>
          <p:cNvPr id="18" name="Rettangolo 17"/>
          <p:cNvSpPr/>
          <p:nvPr/>
        </p:nvSpPr>
        <p:spPr>
          <a:xfrm>
            <a:off x="2054234" y="6453336"/>
            <a:ext cx="4572000" cy="430887"/>
          </a:xfrm>
          <a:prstGeom prst="rect">
            <a:avLst/>
          </a:prstGeom>
        </p:spPr>
        <p:txBody>
          <a:bodyPr>
            <a:spAutoFit/>
          </a:bodyPr>
          <a:lstStyle/>
          <a:p>
            <a:pPr algn="ctr"/>
            <a:r>
              <a:rPr lang="it-IT" sz="1100" b="1" i="1" dirty="0" smtClean="0">
                <a:solidFill>
                  <a:schemeClr val="bg2">
                    <a:lumMod val="75000"/>
                  </a:schemeClr>
                </a:solidFill>
              </a:rPr>
              <a:t>«La </a:t>
            </a:r>
            <a:r>
              <a:rPr lang="it-IT" sz="1100" b="1" i="1" dirty="0">
                <a:solidFill>
                  <a:schemeClr val="bg2">
                    <a:lumMod val="75000"/>
                  </a:schemeClr>
                </a:solidFill>
              </a:rPr>
              <a:t>violenza famigliare davanti ai </a:t>
            </a:r>
            <a:r>
              <a:rPr lang="it-IT" sz="1100" b="1" i="1" dirty="0" smtClean="0">
                <a:solidFill>
                  <a:schemeClr val="bg2">
                    <a:lumMod val="75000"/>
                  </a:schemeClr>
                </a:solidFill>
              </a:rPr>
              <a:t>bambini» </a:t>
            </a:r>
          </a:p>
          <a:p>
            <a:pPr algn="ctr"/>
            <a:r>
              <a:rPr lang="it-IT" sz="1100" b="1" i="1" dirty="0" smtClean="0">
                <a:solidFill>
                  <a:schemeClr val="bg2">
                    <a:lumMod val="75000"/>
                  </a:schemeClr>
                </a:solidFill>
              </a:rPr>
              <a:t>Ferrara 10 ottobre 2014</a:t>
            </a:r>
            <a:endParaRPr lang="it-IT" sz="1100" b="1" i="1" dirty="0">
              <a:solidFill>
                <a:schemeClr val="bg2">
                  <a:lumMod val="75000"/>
                </a:schemeClr>
              </a:solidFill>
            </a:endParaRPr>
          </a:p>
        </p:txBody>
      </p:sp>
      <p:sp>
        <p:nvSpPr>
          <p:cNvPr id="14" name="Rettangolo 13"/>
          <p:cNvSpPr/>
          <p:nvPr/>
        </p:nvSpPr>
        <p:spPr>
          <a:xfrm>
            <a:off x="2339752" y="764704"/>
            <a:ext cx="3672408" cy="792088"/>
          </a:xfrm>
          <a:prstGeom prst="rect">
            <a:avLst/>
          </a:prstGeom>
          <a:solidFill>
            <a:srgbClr val="CC9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2400" dirty="0" smtClean="0"/>
              <a:t>TEORIE PSICOLOGICHE </a:t>
            </a:r>
            <a:endParaRPr lang="it-IT" sz="2400" dirty="0"/>
          </a:p>
        </p:txBody>
      </p:sp>
      <p:sp>
        <p:nvSpPr>
          <p:cNvPr id="15" name="CasellaDiTesto 14"/>
          <p:cNvSpPr txBox="1"/>
          <p:nvPr/>
        </p:nvSpPr>
        <p:spPr>
          <a:xfrm>
            <a:off x="225849" y="1931640"/>
            <a:ext cx="2813784" cy="461665"/>
          </a:xfrm>
          <a:prstGeom prst="rect">
            <a:avLst/>
          </a:prstGeom>
          <a:noFill/>
        </p:spPr>
        <p:txBody>
          <a:bodyPr wrap="none" rtlCol="0">
            <a:spAutoFit/>
          </a:bodyPr>
          <a:lstStyle/>
          <a:p>
            <a:r>
              <a:rPr lang="it-IT" sz="2400" dirty="0" smtClean="0">
                <a:solidFill>
                  <a:srgbClr val="CC9900"/>
                </a:solidFill>
                <a:effectLst>
                  <a:outerShdw blurRad="38100" dist="38100" dir="2700000" algn="tl">
                    <a:srgbClr val="000000">
                      <a:alpha val="43137"/>
                    </a:srgbClr>
                  </a:outerShdw>
                </a:effectLst>
              </a:rPr>
              <a:t>INTERSOGGETTIVITA’</a:t>
            </a:r>
            <a:endParaRPr lang="it-IT" sz="2400" dirty="0">
              <a:solidFill>
                <a:srgbClr val="CC9900"/>
              </a:solidFill>
              <a:effectLst>
                <a:outerShdw blurRad="38100" dist="38100" dir="2700000" algn="tl">
                  <a:srgbClr val="000000">
                    <a:alpha val="43137"/>
                  </a:srgbClr>
                </a:outerShdw>
              </a:effectLst>
            </a:endParaRPr>
          </a:p>
        </p:txBody>
      </p:sp>
      <p:sp>
        <p:nvSpPr>
          <p:cNvPr id="20" name="CasellaDiTesto 19"/>
          <p:cNvSpPr txBox="1"/>
          <p:nvPr/>
        </p:nvSpPr>
        <p:spPr>
          <a:xfrm>
            <a:off x="5577527" y="1803436"/>
            <a:ext cx="3419847" cy="461665"/>
          </a:xfrm>
          <a:prstGeom prst="rect">
            <a:avLst/>
          </a:prstGeom>
          <a:noFill/>
        </p:spPr>
        <p:txBody>
          <a:bodyPr wrap="none" rtlCol="0">
            <a:spAutoFit/>
          </a:bodyPr>
          <a:lstStyle/>
          <a:p>
            <a:r>
              <a:rPr lang="it-IT" sz="2400" dirty="0" smtClean="0">
                <a:solidFill>
                  <a:srgbClr val="CC9900"/>
                </a:solidFill>
                <a:effectLst>
                  <a:outerShdw blurRad="38100" dist="38100" dir="2700000" algn="tl">
                    <a:srgbClr val="000000">
                      <a:alpha val="43137"/>
                    </a:srgbClr>
                  </a:outerShdw>
                </a:effectLst>
              </a:rPr>
              <a:t>FAMIGLIA COME SISTEMA</a:t>
            </a:r>
            <a:endParaRPr lang="it-IT" sz="2400" dirty="0">
              <a:solidFill>
                <a:srgbClr val="CC9900"/>
              </a:solidFill>
              <a:effectLst>
                <a:outerShdw blurRad="38100" dist="38100" dir="2700000" algn="tl">
                  <a:srgbClr val="000000">
                    <a:alpha val="43137"/>
                  </a:srgbClr>
                </a:outerShdw>
              </a:effectLst>
            </a:endParaRPr>
          </a:p>
        </p:txBody>
      </p:sp>
      <p:sp>
        <p:nvSpPr>
          <p:cNvPr id="3" name="Rettangolo 2"/>
          <p:cNvSpPr/>
          <p:nvPr/>
        </p:nvSpPr>
        <p:spPr>
          <a:xfrm>
            <a:off x="274201" y="2636912"/>
            <a:ext cx="2500081" cy="3170099"/>
          </a:xfrm>
          <a:prstGeom prst="rect">
            <a:avLst/>
          </a:prstGeom>
        </p:spPr>
        <p:txBody>
          <a:bodyPr wrap="square">
            <a:spAutoFit/>
          </a:bodyPr>
          <a:lstStyle/>
          <a:p>
            <a:pPr algn="just"/>
            <a:r>
              <a:rPr lang="it-IT" sz="2000" i="1" dirty="0">
                <a:solidFill>
                  <a:schemeClr val="bg2"/>
                </a:solidFill>
              </a:rPr>
              <a:t>L</a:t>
            </a:r>
            <a:r>
              <a:rPr lang="it-IT" sz="2000" i="1" dirty="0" smtClean="0">
                <a:solidFill>
                  <a:schemeClr val="bg2"/>
                </a:solidFill>
              </a:rPr>
              <a:t>a </a:t>
            </a:r>
            <a:r>
              <a:rPr lang="it-IT" sz="2000" i="1" dirty="0">
                <a:solidFill>
                  <a:schemeClr val="bg2"/>
                </a:solidFill>
              </a:rPr>
              <a:t>violenza nei </a:t>
            </a:r>
            <a:r>
              <a:rPr lang="it-IT" sz="2000" i="1" dirty="0" smtClean="0">
                <a:solidFill>
                  <a:schemeClr val="bg2"/>
                </a:solidFill>
              </a:rPr>
              <a:t>rapporti interpersonali significativi corrisponde </a:t>
            </a:r>
            <a:r>
              <a:rPr lang="it-IT" sz="2000" i="1" dirty="0">
                <a:solidFill>
                  <a:schemeClr val="bg2"/>
                </a:solidFill>
              </a:rPr>
              <a:t>ad un disturbo </a:t>
            </a:r>
            <a:r>
              <a:rPr lang="it-IT" sz="2000" i="1" dirty="0" smtClean="0">
                <a:solidFill>
                  <a:schemeClr val="bg2"/>
                </a:solidFill>
              </a:rPr>
              <a:t>dello scambio relazionale </a:t>
            </a:r>
            <a:r>
              <a:rPr lang="it-IT" sz="2000" i="1" dirty="0" err="1" smtClean="0">
                <a:solidFill>
                  <a:schemeClr val="bg2"/>
                </a:solidFill>
              </a:rPr>
              <a:t>intersoggettivito</a:t>
            </a:r>
            <a:r>
              <a:rPr lang="it-IT" sz="2000" i="1" dirty="0" smtClean="0">
                <a:solidFill>
                  <a:schemeClr val="bg2"/>
                </a:solidFill>
              </a:rPr>
              <a:t> </a:t>
            </a:r>
            <a:r>
              <a:rPr lang="it-IT" sz="2000" i="1" dirty="0">
                <a:solidFill>
                  <a:schemeClr val="bg2"/>
                </a:solidFill>
              </a:rPr>
              <a:t>(Stern, 1985; Benjamin J., 1995)</a:t>
            </a:r>
          </a:p>
        </p:txBody>
      </p:sp>
      <p:sp>
        <p:nvSpPr>
          <p:cNvPr id="5" name="CasellaDiTesto 4"/>
          <p:cNvSpPr txBox="1"/>
          <p:nvPr/>
        </p:nvSpPr>
        <p:spPr>
          <a:xfrm>
            <a:off x="5724128" y="2269095"/>
            <a:ext cx="3024336" cy="3170099"/>
          </a:xfrm>
          <a:prstGeom prst="rect">
            <a:avLst/>
          </a:prstGeom>
          <a:noFill/>
        </p:spPr>
        <p:txBody>
          <a:bodyPr wrap="square" rtlCol="0">
            <a:spAutoFit/>
          </a:bodyPr>
          <a:lstStyle/>
          <a:p>
            <a:pPr algn="just"/>
            <a:r>
              <a:rPr lang="it-IT" sz="2000" i="1" dirty="0" smtClean="0">
                <a:solidFill>
                  <a:schemeClr val="bg2"/>
                </a:solidFill>
              </a:rPr>
              <a:t>Relazione triangolare di cui il bambino è parte integrate</a:t>
            </a:r>
            <a:r>
              <a:rPr lang="it-IT" sz="2000" i="1" dirty="0">
                <a:solidFill>
                  <a:schemeClr val="bg2"/>
                </a:solidFill>
              </a:rPr>
              <a:t> e </a:t>
            </a:r>
            <a:r>
              <a:rPr lang="it-IT" sz="2000" i="1" dirty="0" smtClean="0">
                <a:solidFill>
                  <a:schemeClr val="bg2"/>
                </a:solidFill>
              </a:rPr>
              <a:t>anche SE </a:t>
            </a:r>
            <a:r>
              <a:rPr lang="it-IT" sz="2000" i="1" dirty="0">
                <a:solidFill>
                  <a:schemeClr val="bg2"/>
                </a:solidFill>
              </a:rPr>
              <a:t>egli non è direttamente vittima delle azioni violente, non può esimersi dal</a:t>
            </a:r>
          </a:p>
          <a:p>
            <a:pPr algn="just"/>
            <a:r>
              <a:rPr lang="it-IT" sz="2000" i="1" dirty="0">
                <a:solidFill>
                  <a:schemeClr val="bg2"/>
                </a:solidFill>
              </a:rPr>
              <a:t>percepire, elaborare e spiegare quanto sta osservando in modo partecipe</a:t>
            </a:r>
            <a:r>
              <a:rPr lang="it-IT" sz="2000" i="1" dirty="0" smtClean="0">
                <a:solidFill>
                  <a:schemeClr val="bg2"/>
                </a:solidFill>
              </a:rPr>
              <a:t> </a:t>
            </a:r>
            <a:endParaRPr lang="it-IT" sz="2000" i="1" dirty="0">
              <a:solidFill>
                <a:schemeClr val="bg2"/>
              </a:solidFill>
            </a:endParaRPr>
          </a:p>
        </p:txBody>
      </p:sp>
      <p:sp>
        <p:nvSpPr>
          <p:cNvPr id="24" name="Cornice 23"/>
          <p:cNvSpPr/>
          <p:nvPr/>
        </p:nvSpPr>
        <p:spPr>
          <a:xfrm>
            <a:off x="3062659" y="4147204"/>
            <a:ext cx="2477236" cy="914400"/>
          </a:xfrm>
          <a:prstGeom prst="frame">
            <a:avLst/>
          </a:prstGeom>
          <a:solidFill>
            <a:schemeClr val="tx1">
              <a:lumMod val="65000"/>
              <a:lumOff val="35000"/>
            </a:schemeClr>
          </a:solidFill>
          <a:ln>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dirty="0" smtClean="0">
                <a:solidFill>
                  <a:schemeClr val="bg2"/>
                </a:solidFill>
              </a:rPr>
              <a:t>OSSERVAZIONE PARTECIPE</a:t>
            </a:r>
            <a:endParaRPr lang="it-IT" dirty="0">
              <a:solidFill>
                <a:schemeClr val="bg2"/>
              </a:solidFill>
            </a:endParaRPr>
          </a:p>
        </p:txBody>
      </p:sp>
      <p:sp>
        <p:nvSpPr>
          <p:cNvPr id="25" name="Cornice 24"/>
          <p:cNvSpPr/>
          <p:nvPr/>
        </p:nvSpPr>
        <p:spPr>
          <a:xfrm>
            <a:off x="3062659" y="2656748"/>
            <a:ext cx="2477235" cy="914400"/>
          </a:xfrm>
          <a:prstGeom prst="frame">
            <a:avLst/>
          </a:prstGeom>
          <a:solidFill>
            <a:schemeClr val="tx1">
              <a:lumMod val="65000"/>
              <a:lumOff val="35000"/>
            </a:schemeClr>
          </a:solidFill>
          <a:ln>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dirty="0" smtClean="0">
                <a:solidFill>
                  <a:schemeClr val="bg2"/>
                </a:solidFill>
              </a:rPr>
              <a:t>SINTONIZZAZIONE AFFETTIVA</a:t>
            </a:r>
            <a:endParaRPr lang="it-IT" dirty="0">
              <a:solidFill>
                <a:schemeClr val="bg2"/>
              </a:solidFill>
            </a:endParaRPr>
          </a:p>
        </p:txBody>
      </p:sp>
    </p:spTree>
    <p:extLst>
      <p:ext uri="{BB962C8B-B14F-4D97-AF65-F5344CB8AC3E}">
        <p14:creationId xmlns="" xmlns:p14="http://schemas.microsoft.com/office/powerpoint/2010/main" val="142920546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ttangolo 6"/>
          <p:cNvSpPr/>
          <p:nvPr/>
        </p:nvSpPr>
        <p:spPr>
          <a:xfrm>
            <a:off x="-15774" y="10061"/>
            <a:ext cx="5580112" cy="457200"/>
          </a:xfrm>
          <a:prstGeom prst="rect">
            <a:avLst/>
          </a:prstGeom>
          <a:solidFill>
            <a:srgbClr val="CC9900">
              <a:alpha val="51000"/>
            </a:srgbClr>
          </a:solidFill>
          <a:ln>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0" name="Rettangolo 9"/>
          <p:cNvSpPr/>
          <p:nvPr/>
        </p:nvSpPr>
        <p:spPr>
          <a:xfrm>
            <a:off x="5539894" y="467172"/>
            <a:ext cx="3604105" cy="228600"/>
          </a:xfrm>
          <a:prstGeom prst="rect">
            <a:avLst/>
          </a:prstGeom>
          <a:solidFill>
            <a:schemeClr val="bg2">
              <a:lumMod val="90000"/>
            </a:schemeClr>
          </a:solidFill>
          <a:ln>
            <a:solidFill>
              <a:srgbClr val="CC99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1" name="CasellaDiTesto 10"/>
          <p:cNvSpPr txBox="1"/>
          <p:nvPr/>
        </p:nvSpPr>
        <p:spPr>
          <a:xfrm>
            <a:off x="6140949" y="10061"/>
            <a:ext cx="1516441" cy="461665"/>
          </a:xfrm>
          <a:prstGeom prst="rect">
            <a:avLst/>
          </a:prstGeom>
          <a:noFill/>
        </p:spPr>
        <p:txBody>
          <a:bodyPr wrap="none" rtlCol="0">
            <a:spAutoFit/>
          </a:bodyPr>
          <a:lstStyle/>
          <a:p>
            <a:r>
              <a:rPr lang="it-IT" sz="2400" dirty="0" smtClean="0">
                <a:solidFill>
                  <a:srgbClr val="CC9900"/>
                </a:solidFill>
                <a:effectLst>
                  <a:outerShdw blurRad="60007" dist="310007" dir="7680000" sy="30000" kx="1300200" algn="ctr" rotWithShape="0">
                    <a:prstClr val="black">
                      <a:alpha val="32000"/>
                    </a:prstClr>
                  </a:outerShdw>
                </a:effectLst>
              </a:rPr>
              <a:t>MODELLO </a:t>
            </a:r>
            <a:endParaRPr lang="it-IT" sz="2400" dirty="0">
              <a:solidFill>
                <a:srgbClr val="CC9900"/>
              </a:solidFill>
              <a:effectLst>
                <a:outerShdw blurRad="60007" dist="310007" dir="7680000" sy="30000" kx="1300200" algn="ctr" rotWithShape="0">
                  <a:prstClr val="black">
                    <a:alpha val="32000"/>
                  </a:prstClr>
                </a:outerShdw>
              </a:effectLst>
            </a:endParaRPr>
          </a:p>
        </p:txBody>
      </p:sp>
      <p:cxnSp>
        <p:nvCxnSpPr>
          <p:cNvPr id="13" name="Connettore 1 12"/>
          <p:cNvCxnSpPr/>
          <p:nvPr/>
        </p:nvCxnSpPr>
        <p:spPr>
          <a:xfrm>
            <a:off x="1979712" y="6453336"/>
            <a:ext cx="4752528" cy="0"/>
          </a:xfrm>
          <a:prstGeom prst="line">
            <a:avLst/>
          </a:prstGeom>
          <a:ln>
            <a:solidFill>
              <a:srgbClr val="CC9900"/>
            </a:solidFill>
          </a:ln>
        </p:spPr>
        <p:style>
          <a:lnRef idx="1">
            <a:schemeClr val="accent1"/>
          </a:lnRef>
          <a:fillRef idx="0">
            <a:schemeClr val="accent1"/>
          </a:fillRef>
          <a:effectRef idx="0">
            <a:schemeClr val="accent1"/>
          </a:effectRef>
          <a:fontRef idx="minor">
            <a:schemeClr val="tx1"/>
          </a:fontRef>
        </p:style>
      </p:cxnSp>
      <p:sp>
        <p:nvSpPr>
          <p:cNvPr id="17" name="Segnaposto numero diapositiva 16"/>
          <p:cNvSpPr>
            <a:spLocks noGrp="1"/>
          </p:cNvSpPr>
          <p:nvPr>
            <p:ph type="sldNum" sz="quarter" idx="12"/>
          </p:nvPr>
        </p:nvSpPr>
        <p:spPr/>
        <p:txBody>
          <a:bodyPr/>
          <a:lstStyle/>
          <a:p>
            <a:fld id="{DA05E554-F321-49FD-B832-1DAD2B0B5875}" type="slidenum">
              <a:rPr lang="it-IT" smtClean="0"/>
              <a:pPr/>
              <a:t>5</a:t>
            </a:fld>
            <a:endParaRPr lang="it-IT"/>
          </a:p>
        </p:txBody>
      </p:sp>
      <p:sp>
        <p:nvSpPr>
          <p:cNvPr id="18" name="Rettangolo 17"/>
          <p:cNvSpPr/>
          <p:nvPr/>
        </p:nvSpPr>
        <p:spPr>
          <a:xfrm>
            <a:off x="2054234" y="6453336"/>
            <a:ext cx="4572000" cy="430887"/>
          </a:xfrm>
          <a:prstGeom prst="rect">
            <a:avLst/>
          </a:prstGeom>
        </p:spPr>
        <p:txBody>
          <a:bodyPr>
            <a:spAutoFit/>
          </a:bodyPr>
          <a:lstStyle/>
          <a:p>
            <a:pPr algn="ctr"/>
            <a:r>
              <a:rPr lang="it-IT" sz="1100" b="1" i="1" dirty="0" smtClean="0">
                <a:solidFill>
                  <a:schemeClr val="bg2">
                    <a:lumMod val="75000"/>
                  </a:schemeClr>
                </a:solidFill>
              </a:rPr>
              <a:t>«La </a:t>
            </a:r>
            <a:r>
              <a:rPr lang="it-IT" sz="1100" b="1" i="1" dirty="0">
                <a:solidFill>
                  <a:schemeClr val="bg2">
                    <a:lumMod val="75000"/>
                  </a:schemeClr>
                </a:solidFill>
              </a:rPr>
              <a:t>violenza famigliare davanti ai </a:t>
            </a:r>
            <a:r>
              <a:rPr lang="it-IT" sz="1100" b="1" i="1" dirty="0" smtClean="0">
                <a:solidFill>
                  <a:schemeClr val="bg2">
                    <a:lumMod val="75000"/>
                  </a:schemeClr>
                </a:solidFill>
              </a:rPr>
              <a:t>bambini» </a:t>
            </a:r>
          </a:p>
          <a:p>
            <a:pPr algn="ctr"/>
            <a:r>
              <a:rPr lang="it-IT" sz="1100" b="1" i="1" dirty="0" smtClean="0">
                <a:solidFill>
                  <a:schemeClr val="bg2">
                    <a:lumMod val="75000"/>
                  </a:schemeClr>
                </a:solidFill>
              </a:rPr>
              <a:t>Ferrara 10 ottobre 2014</a:t>
            </a:r>
            <a:endParaRPr lang="it-IT" sz="1100" b="1" i="1" dirty="0">
              <a:solidFill>
                <a:schemeClr val="bg2">
                  <a:lumMod val="75000"/>
                </a:schemeClr>
              </a:solidFill>
            </a:endParaRPr>
          </a:p>
        </p:txBody>
      </p:sp>
      <p:sp>
        <p:nvSpPr>
          <p:cNvPr id="2" name="Rettangolo 1"/>
          <p:cNvSpPr/>
          <p:nvPr/>
        </p:nvSpPr>
        <p:spPr>
          <a:xfrm>
            <a:off x="1268760" y="1772816"/>
            <a:ext cx="6759624" cy="1569660"/>
          </a:xfrm>
          <a:prstGeom prst="rect">
            <a:avLst/>
          </a:prstGeom>
        </p:spPr>
        <p:txBody>
          <a:bodyPr wrap="square">
            <a:spAutoFit/>
          </a:bodyPr>
          <a:lstStyle/>
          <a:p>
            <a:pPr algn="ctr"/>
            <a:r>
              <a:rPr lang="it-IT" sz="3200" dirty="0" smtClean="0">
                <a:ln w="18415" cmpd="sng">
                  <a:noFill/>
                  <a:prstDash val="solid"/>
                </a:ln>
                <a:solidFill>
                  <a:srgbClr val="CC9900"/>
                </a:solidFill>
                <a:effectLst>
                  <a:outerShdw blurRad="38100" dist="38100" dir="2700000" algn="tl">
                    <a:srgbClr val="000000">
                      <a:alpha val="43137"/>
                    </a:srgbClr>
                  </a:outerShdw>
                </a:effectLst>
              </a:rPr>
              <a:t>MODELLO DI RICERCA INTERVENTO SULLA DIADE MADRE BAMBINO A </a:t>
            </a:r>
          </a:p>
          <a:p>
            <a:pPr algn="ctr"/>
            <a:r>
              <a:rPr lang="it-IT" sz="3200" dirty="0" smtClean="0">
                <a:ln w="18415" cmpd="sng">
                  <a:noFill/>
                  <a:prstDash val="solid"/>
                </a:ln>
                <a:solidFill>
                  <a:srgbClr val="CC9900"/>
                </a:solidFill>
                <a:effectLst>
                  <a:outerShdw blurRad="38100" dist="38100" dir="2700000" algn="tl">
                    <a:srgbClr val="000000">
                      <a:alpha val="43137"/>
                    </a:srgbClr>
                  </a:outerShdw>
                </a:effectLst>
              </a:rPr>
              <a:t>SOSTEGNO DELLO SVILUPP</a:t>
            </a:r>
            <a:r>
              <a:rPr lang="it-IT" sz="3200" dirty="0" smtClean="0">
                <a:ln w="18415" cmpd="sng">
                  <a:noFill/>
                  <a:prstDash val="solid"/>
                </a:ln>
                <a:solidFill>
                  <a:srgbClr val="CC9900"/>
                </a:solidFill>
                <a:effectLst>
                  <a:outerShdw blurRad="63500" dir="3600000" algn="tl" rotWithShape="0">
                    <a:srgbClr val="000000">
                      <a:alpha val="70000"/>
                    </a:srgbClr>
                  </a:outerShdw>
                </a:effectLst>
              </a:rPr>
              <a:t>O</a:t>
            </a:r>
            <a:endParaRPr lang="it-IT" sz="3200" dirty="0"/>
          </a:p>
        </p:txBody>
      </p:sp>
      <p:sp>
        <p:nvSpPr>
          <p:cNvPr id="3" name="AutoShape 2" descr="data:image/jpeg;base64,/9j/4AAQSkZJRgABAQAAAQABAAD/2wCEAAkGBxQTEhQTExQVFhUWFyAaGRgXGBggHRseHhsfGyEjHiAjHCghHx8lIR0ZIz0iJiksLzIuHx80PDMsNyktLisBCgoKDg0OGxAQGzcmICYsLCwsLC8vLy80LywsLCwsNS8sLC8sLCwsLCwsLC8sLCwsLCwsLC8sNCwsLCw0LDQ3LP/AABEIAHgAeAMBIgACEQEDEQH/xAAcAAABBQEBAQAAAAAAAAAAAAAAAgMEBQYHAQj/xAA+EAACAQIDBQYCCQMBCQAAAAABAgMAEQQSIQUGMUFREyIyYXGBkcEHFCNCUoKhorEzctFDFRYkc4OS4vDx/8QAGAEAAwEBAAAAAAAAAAAAAAAAAQIDAAT/xAAoEQACAgEDAwIHAQAAAAAAAAAAAQIRIQMSMUFRYTKREyJxsdHh8IH/2gAMAwEAAhEDEQA/AO40UUVjBSXcAEkgAakngKrN4NvRYRAXuzubRxILvI3RR8+Aqgl2PLiR220iSijMuDiuVAHN7aysNOVh0p4wvL4FcuxMl3xEjFMDC+LYGxZTliU+chFvZQaYnw+PexxGNhwqngkCAt7O51PopqfhNpRSkRQyIsTJlCoMrxsRcXHEAi9tB730hoM+GzqubFQOgky6szRNb17y5iL/AIqfjhC8jJ3Ywp7ITYnFTGbwZ8RIA2mbgpC8NeFN/wC5mzhC07YdlCqzNdmzALe58WvC9Wm8GFMmZ2bsQiAxOzKB2mbN3r6gXVP3VD2zvLhpsNJCMVhhK6FT9r3QSLHW2o9qKcnVNgaXUag3aw18sM+MgfLnCiaXVeoViVNrjlzFO4bDY9VEmGxsWLjI0EyAE/8AUQ2/bUjF5ph9ZhyOYoZEiWNw13kC6k8ABlGnmfKpe1I+w2dIqEr2eGIU8CCqaHyN7Gg5MNEKLfERsEx0L4RibBmOaJj5SAW9mArTI4IBBBB1BHA1Tz4sCJ3kAbDrHqGF2kPlfSx0GoNz050kWx5MNml2ae6D9pg5SQt+PcPGJtfMGhtT8fb9Bto2tFVW7+3osWhKXV0NpInFnjbow+fA1a1Npp0xk7CiiigEKqt49trhIs5Bd2OWONfFI54KP88hVm7gAkkAAXJPIVkd3EOMlbaUg7timERtAqc3PQyG3oAKeKXL4Fb6Id2LssxyGXESI+0JkJF/DGot3UF75QWFzxNP4faKllZsqYtSsckd9X15DmupYEDTXzqLju2mdI54ELo2jxS2YA6FlDAEcjoTwsa0mAwzKq9owkkAsXygG3tTSfV/36FXgirsZGP2qxuEfNF3e9GL30a/XpbTTWqXfHe5MH9lEqtO2tvuoD95rcSenOtFtjaAw8EkzaiNS1uvQe5sK4RO7SM0khu7nMx8z8hw9AKMI7ss05bcITj8S08naTM0r8i+tv7RwX2r1BemA4vYC5/ilmVr90Aj+7/xq+cIj5JGFlMRzRHs3vcSJo3oeo4aG9dJ3P3vGK/4bEhe0I0Nu7KOenJvLny6Vy5ZuR0Pn8qUuhDXKkG6sOIYag+xpZxVZGjJ2dx21s9pTG3jRDmMXDMw8Jzcip1t1sdLVXTYlgcOFLKizBHLE5nIRs1ybd0W4njpwA1sd2NrfWsNFNpdh3gOTDQ/qKkbUwKyqt1DmNs6KTYFgCBfQ6a9DXOnWGWq8ootrbLacri8N9ji0vkLcJkB8LjiVOlidRpVru5ttcXFnAKOpyyRt4o3HFT/AJ5iq3ZuGllk7aR1MgA8N7QG4LRhfvXHFjY8NLWtC27J9WlG04lYJ/TxaWsSgNg9vxJ+oJp6v5fb8C3WTaUUlHBAIIIIuCOYNFRKGY35kaQQ4FCQ2LcqxHFYlsZD8CF/NT+2FgUok0QfDBcgAUukbD8SgHlaxtpY9aY2UO22nipT4cPGkCeTN9o/6FPjT0OJYRthxDKkxBGdV7pY/wCpnGmvi115Wq3FL+yTJewsFGougORWPY5wbopAuFvqFve3l5U/tbbmHwwHbSqhPAE94+gGprOb/b4HC2ghsZmFyx4Rr1tzY8h7+vKmlLMWZizMbszG7H1NZQ3ZZnOsI3m+2+cGIwzRQiUkspLFCBYMCeOv6VhWzNZF4twoSXjYEnnbgPU1HWEg30C2Nhe9r+w6VZJKNIi3btj8cVtOnSim1a3OlspHlQ3dDULeC6XJFr2tzqMpOoPEU5mptoWY6C4I1HM2v+mtZcZZn4N19Hu9sGGgeKYuLyllIQkWIHTzvXR9l7XgxC5oZUkA45TqPUcRXBonB7vA9P8AFPYMssitGWWQeFlNiPfp5HSllpp5HjqNYOzbcwa5hM7OFtle0zoFF9G0YDqD6jpTGyjEzMkSTSwyg55JGYodLALmN2BFxcacKh7n7yDGxvBOAJQutuEi8My/MctOtSYJsS8pjikJRCBJLIigXF8yqthmJ01vYX58KnTqinkb3GkaMTYFyS2EcKpPFomuYz8AV/LXtebVHY7Twso0XERvA/my/aJ+gf4UUs+b7hj2Pfo/70M8vOXFTN7CQqv7VFaLF4gRo8jeFFLH0AvWW+jpnGzISihn72jNlF8x4mxt8KkbwtiDs7F9usYfs2t2RYgrbzAN+IppRub+oE6icZxmLkmkaWTxyHO3kTy9ALD2pEjEAAHU09KgDDW9KmlDOtlAsvx1Gv8AFUTbZJrArDuQhUaKeIpqVqUtTt38RHHiY2mQPHexB5X0vw1txtReFYOcMc2PsCSdXkF1RBfMFJLeSgWLH30qbjMQjKpSAvGotIzgh79bgkKOmnxpO3dnSq0kpnRiJDHkDguBci1hwFuQqRhIHgilKkrLEqObcVzMQVPkVy3B5gUj7jeCuw2GhRTNIC6ZssaHul2GpzEXsq3HDjccKm4TaqHjFhUHTJKP3Kag47HXWIOoYgEka6ZmJ5W5W005V6mKhXWKOQOeJaTRf7coBPufjWq+Ua64LZsBh3X+lFrrdcXYfAoWqnx+KSxSMKutmyZtfLM3eb9B5GvZttSkWJXoWCIGP5rXqpkmGdrC2g+dFWBkjZ21mw0scyn+k2Yjqv3h7i9fQUbAgEcDrpzvXzjOlwb8LV3jZjyjB4fs0V37JNHYqPCNSQpNLqLCH02V/wBIHdhgl5w4qFvYyBW/axoqJv6ZTsqbtggk0/pklfGLEXF/airaOkpxz0F1J7Xgl/R/3YZ4ucOKmX2MhZf2sK0WLw4kR428LqVPoRas5so9jtPFRHRcRGk6ebL9m/6BPhWprmn6r/0rHij55x2GaKRopPHGcjeZHP0Isfeost/EOX8V13f3dA4m08Fu3UWKnhIvIX5MOR9vTluMwfZgBjZ+DIQQynow5fOrxkuSMosRA0ZQksc3Kw099aQWsQabXDHiDb+KVgYy75SVAINmOgNvl5022rdgu6Rp8Pt92SbEvlMwZFjsq2QsGLPbrZfjVWMWYyWiZjnWz5hfNfjfrrrUFkN7efKnFU2tSbVdmt1RHB609h5FJsdPOkzRaZuVQy1joBa2rHlf/wCUWt2Eb05ZMlewJNR0XS54nWnEi5tr08qc7J2dY1RmdvCgBJPoPnwpV2C+5IwGzTiHjhU96VspA5L95vYXPwrvyIAAALACwHlWS3E3S+qAyy2M7i1hwjX8IPMnmfStfUpvoVgupl/pA70MEXObFQr7CQM37VNFebVPbbTwsQ1XDxvO/kzfZp+hf40U25xikjUm2e78xtGIccgJbCOWYDi0TWEg+ADflrSwyh1VlIKsAQRwIOor10BBBAIIsQeYNZPdiQ4OY7OkPcsXwrH70d9U/uTT1BFD1R+n2DwzXVXbW2Hh8SAJole3Akd4ehGoqxpqKdWNhxGtj0PA+lIm1lBZzffXcuDD4cyxGQWdQVLkixNjx1/WsbPGQAQPDyHTn/75V3DbuzhiMPLCTbOpAPQ8j7G1cUcMCVcZWUlWXow4iuvRnayc+rGngZYiwK868bMDroaTNDY3U2v8PhSXaVvEQehJP8Uzi7wKmqFlgRc2HU0iGG1yRbN/HKiFLkZze3Dp8KfeUgjKLk90KBe5OgA8yaEljBk85NTuHufDiYXkm7SwkKqqtYWAHlfjfnXRdk7FgwwIhjVL8SPEfUnU01uvsr6thYoTbMBdiObHU/qal4/FiNbk6ngOJPoPcfGuaUnJnRGKSJVImlVFLMQFUEkngANTSMLKWXW2YaEAg2NZfeeQ4yYbOjPcsHxTD7sd9I/7n19ADSxjbGbpDu40bSCbHOCGxbhlB4rEtxGPgS35q9rTIgAAAAAFgByAorSduzJUhVVW8exFxcWQko6nNHIvijccGH+OYq1ooJtO0ZqzL7F2qZn+rYoCLGwi914Op0zxnmptqvKpv+z37SxzEgEhyy5QTyy2vrYXvflT28GwYsWgD3V0N45UNnjbqp+XA1TRbwzYMiPaIGTguLQHs2/5g/02+INUXzen2/AvHJq41sAL3tWU3w3R7du3gyiYCzK3hkHK/Rh1+PK1rFstbCTDS5Mw0K95Dx1Iv3jrxv0qZHO6R5phdgeEYJvyHv8AAUvHAfqcM2hG8blJFMb/AIWFj7dR5i9NNJXbRtDDYn7Ngr3+46X8+BHTX0I61FTdXZ5Ith4bnW3kDbhfherfFrlEvh3wzkOHUyHso4y8pOgW5NvTl6muk7l7lmFhPiSDKPAg4R+ZPNv4rQYbG4SFcsZjQX4Rgan2GvEfEdanTTnKxRSWBtb4fxf9Km5PhdR1FdSQxtx0qt2jBmOUAlmsT0AUjifl60xLgCwL4qUZVJawOVANLXPtzNVcm8M2MJj2cBk4Ni3B7NeX2Y/1G+AFCMewzY/traxhb6rhFEmLmu1vupfjJJ0HQc6st3NiLhIsgJd2OaSRvFI54sf8chRu/sGLCIQl2dzeSVzd5G6sflwFWtCUsUjJdWFFFFIMFFFFYwUl0BBBAIOhB4GiisYzEu5wjYvgZnwjE3KqM0THzjJt7qRQNpbSh0lwseIUffw8mVj+R7D91FFPvfXIu3sePvlAP62HxURH48PIQL8e8oI5DnXh+kDZ9rdt5WyP/FqKK6dLRjqKyU9RxY0u9OFP9HC4iXpkwrgcvvMoXkOfIU9/tHaM2kOEjwy/jxEmZh+RLj91FFQk1F0l7lFbQqLc4SMHx0z4tgbhWGWJT5Rg2/7ia0yIAAAAANABwFFFI5N8jJJCqKKKUIUUUVjH/9k="/>
          <p:cNvSpPr>
            <a:spLocks noChangeAspect="1" noChangeArrowheads="1"/>
          </p:cNvSpPr>
          <p:nvPr/>
        </p:nvSpPr>
        <p:spPr bwMode="auto">
          <a:xfrm>
            <a:off x="155575" y="-144463"/>
            <a:ext cx="304800" cy="304801"/>
          </a:xfrm>
          <a:prstGeom prst="rect">
            <a:avLst/>
          </a:prstGeom>
          <a:noFill/>
          <a:extLst>
            <a:ext uri="{909E8E84-426E-40DD-AFC4-6F175D3DCCD1}">
              <a14:hiddenFill xmlns=""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it-IT"/>
          </a:p>
        </p:txBody>
      </p:sp>
      <p:sp>
        <p:nvSpPr>
          <p:cNvPr id="4" name="AutoShape 4" descr="data:image/jpeg;base64,/9j/4AAQSkZJRgABAQAAAQABAAD/2wCEAAkGBxQTEhQTExQVFhUWFyAaGRgXGBggHRseHhsfGyEjHiAjHCghHx8lIR0ZIz0iJiksLzIuHx80PDMsNyktLisBCgoKDg0OGxAQGzcmICYsLCwsLC8vLy80LywsLCwsNS8sLC8sLCwsLCwsLC8sLCwsLCwsLC8sNCwsLCw0LDQ3LP/AABEIAHgAeAMBIgACEQEDEQH/xAAcAAABBQEBAQAAAAAAAAAAAAAAAgMEBQYHAQj/xAA+EAACAQIDBQYCCQMBCQAAAAABAgMAEQQSIQUGMUFREyIyYXGBkcEHFCNCUoKhorEzctFDFRYkc4OS4vDx/8QAGAEAAwEBAAAAAAAAAAAAAAAAAQIDAAT/xAAoEQACAgEDAwIHAQAAAAAAAAAAAQIRIQMSMUFRYTKREyJxsdHh8IH/2gAMAwEAAhEDEQA/AO40UUVjBSXcAEkgAakngKrN4NvRYRAXuzubRxILvI3RR8+Aqgl2PLiR220iSijMuDiuVAHN7aysNOVh0p4wvL4FcuxMl3xEjFMDC+LYGxZTliU+chFvZQaYnw+PexxGNhwqngkCAt7O51PopqfhNpRSkRQyIsTJlCoMrxsRcXHEAi9tB730hoM+GzqubFQOgky6szRNb17y5iL/AIqfjhC8jJ3Ywp7ITYnFTGbwZ8RIA2mbgpC8NeFN/wC5mzhC07YdlCqzNdmzALe58WvC9Wm8GFMmZ2bsQiAxOzKB2mbN3r6gXVP3VD2zvLhpsNJCMVhhK6FT9r3QSLHW2o9qKcnVNgaXUag3aw18sM+MgfLnCiaXVeoViVNrjlzFO4bDY9VEmGxsWLjI0EyAE/8AUQ2/bUjF5ph9ZhyOYoZEiWNw13kC6k8ABlGnmfKpe1I+w2dIqEr2eGIU8CCqaHyN7Gg5MNEKLfERsEx0L4RibBmOaJj5SAW9mArTI4IBBBB1BHA1Tz4sCJ3kAbDrHqGF2kPlfSx0GoNz050kWx5MNml2ae6D9pg5SQt+PcPGJtfMGhtT8fb9Bto2tFVW7+3osWhKXV0NpInFnjbow+fA1a1Npp0xk7CiiigEKqt49trhIs5Bd2OWONfFI54KP88hVm7gAkkAAXJPIVkd3EOMlbaUg7timERtAqc3PQyG3oAKeKXL4Fb6Id2LssxyGXESI+0JkJF/DGot3UF75QWFzxNP4faKllZsqYtSsckd9X15DmupYEDTXzqLju2mdI54ELo2jxS2YA6FlDAEcjoTwsa0mAwzKq9owkkAsXygG3tTSfV/36FXgirsZGP2qxuEfNF3e9GL30a/XpbTTWqXfHe5MH9lEqtO2tvuoD95rcSenOtFtjaAw8EkzaiNS1uvQe5sK4RO7SM0khu7nMx8z8hw9AKMI7ss05bcITj8S08naTM0r8i+tv7RwX2r1BemA4vYC5/ilmVr90Aj+7/xq+cIj5JGFlMRzRHs3vcSJo3oeo4aG9dJ3P3vGK/4bEhe0I0Nu7KOenJvLny6Vy5ZuR0Pn8qUuhDXKkG6sOIYag+xpZxVZGjJ2dx21s9pTG3jRDmMXDMw8Jzcip1t1sdLVXTYlgcOFLKizBHLE5nIRs1ybd0W4njpwA1sd2NrfWsNFNpdh3gOTDQ/qKkbUwKyqt1DmNs6KTYFgCBfQ6a9DXOnWGWq8ootrbLacri8N9ji0vkLcJkB8LjiVOlidRpVru5ttcXFnAKOpyyRt4o3HFT/AJ5iq3ZuGllk7aR1MgA8N7QG4LRhfvXHFjY8NLWtC27J9WlG04lYJ/TxaWsSgNg9vxJ+oJp6v5fb8C3WTaUUlHBAIIIIuCOYNFRKGY35kaQQ4FCQ2LcqxHFYlsZD8CF/NT+2FgUok0QfDBcgAUukbD8SgHlaxtpY9aY2UO22nipT4cPGkCeTN9o/6FPjT0OJYRthxDKkxBGdV7pY/wCpnGmvi115Wq3FL+yTJewsFGougORWPY5wbopAuFvqFve3l5U/tbbmHwwHbSqhPAE94+gGprOb/b4HC2ghsZmFyx4Rr1tzY8h7+vKmlLMWZizMbszG7H1NZQ3ZZnOsI3m+2+cGIwzRQiUkspLFCBYMCeOv6VhWzNZF4twoSXjYEnnbgPU1HWEg30C2Nhe9r+w6VZJKNIi3btj8cVtOnSim1a3OlspHlQ3dDULeC6XJFr2tzqMpOoPEU5mptoWY6C4I1HM2v+mtZcZZn4N19Hu9sGGgeKYuLyllIQkWIHTzvXR9l7XgxC5oZUkA45TqPUcRXBonB7vA9P8AFPYMssitGWWQeFlNiPfp5HSllpp5HjqNYOzbcwa5hM7OFtle0zoFF9G0YDqD6jpTGyjEzMkSTSwyg55JGYodLALmN2BFxcacKh7n7yDGxvBOAJQutuEi8My/MctOtSYJsS8pjikJRCBJLIigXF8yqthmJ01vYX58KnTqinkb3GkaMTYFyS2EcKpPFomuYz8AV/LXtebVHY7Twso0XERvA/my/aJ+gf4UUs+b7hj2Pfo/70M8vOXFTN7CQqv7VFaLF4gRo8jeFFLH0AvWW+jpnGzISihn72jNlF8x4mxt8KkbwtiDs7F9usYfs2t2RYgrbzAN+IppRub+oE6icZxmLkmkaWTxyHO3kTy9ALD2pEjEAAHU09KgDDW9KmlDOtlAsvx1Gv8AFUTbZJrArDuQhUaKeIpqVqUtTt38RHHiY2mQPHexB5X0vw1txtReFYOcMc2PsCSdXkF1RBfMFJLeSgWLH30qbjMQjKpSAvGotIzgh79bgkKOmnxpO3dnSq0kpnRiJDHkDguBci1hwFuQqRhIHgilKkrLEqObcVzMQVPkVy3B5gUj7jeCuw2GhRTNIC6ZssaHul2GpzEXsq3HDjccKm4TaqHjFhUHTJKP3Kag47HXWIOoYgEka6ZmJ5W5W005V6mKhXWKOQOeJaTRf7coBPufjWq+Ua64LZsBh3X+lFrrdcXYfAoWqnx+KSxSMKutmyZtfLM3eb9B5GvZttSkWJXoWCIGP5rXqpkmGdrC2g+dFWBkjZ21mw0scyn+k2Yjqv3h7i9fQUbAgEcDrpzvXzjOlwb8LV3jZjyjB4fs0V37JNHYqPCNSQpNLqLCH02V/wBIHdhgl5w4qFvYyBW/axoqJv6ZTsqbtggk0/pklfGLEXF/airaOkpxz0F1J7Xgl/R/3YZ4ucOKmX2MhZf2sK0WLw4kR428LqVPoRas5so9jtPFRHRcRGk6ebL9m/6BPhWprmn6r/0rHij55x2GaKRopPHGcjeZHP0Isfeost/EOX8V13f3dA4m08Fu3UWKnhIvIX5MOR9vTluMwfZgBjZ+DIQQynow5fOrxkuSMosRA0ZQksc3Kw099aQWsQabXDHiDb+KVgYy75SVAINmOgNvl5022rdgu6Rp8Pt92SbEvlMwZFjsq2QsGLPbrZfjVWMWYyWiZjnWz5hfNfjfrrrUFkN7efKnFU2tSbVdmt1RHB609h5FJsdPOkzRaZuVQy1joBa2rHlf/wCUWt2Eb05ZMlewJNR0XS54nWnEi5tr08qc7J2dY1RmdvCgBJPoPnwpV2C+5IwGzTiHjhU96VspA5L95vYXPwrvyIAAALACwHlWS3E3S+qAyy2M7i1hwjX8IPMnmfStfUpvoVgupl/pA70MEXObFQr7CQM37VNFebVPbbTwsQ1XDxvO/kzfZp+hf40U25xikjUm2e78xtGIccgJbCOWYDi0TWEg+ADflrSwyh1VlIKsAQRwIOor10BBBAIIsQeYNZPdiQ4OY7OkPcsXwrH70d9U/uTT1BFD1R+n2DwzXVXbW2Hh8SAJole3Akd4ehGoqxpqKdWNhxGtj0PA+lIm1lBZzffXcuDD4cyxGQWdQVLkixNjx1/WsbPGQAQPDyHTn/75V3DbuzhiMPLCTbOpAPQ8j7G1cUcMCVcZWUlWXow4iuvRnayc+rGngZYiwK868bMDroaTNDY3U2v8PhSXaVvEQehJP8Uzi7wKmqFlgRc2HU0iGG1yRbN/HKiFLkZze3Dp8KfeUgjKLk90KBe5OgA8yaEljBk85NTuHufDiYXkm7SwkKqqtYWAHlfjfnXRdk7FgwwIhjVL8SPEfUnU01uvsr6thYoTbMBdiObHU/qal4/FiNbk6ngOJPoPcfGuaUnJnRGKSJVImlVFLMQFUEkngANTSMLKWXW2YaEAg2NZfeeQ4yYbOjPcsHxTD7sd9I/7n19ADSxjbGbpDu40bSCbHOCGxbhlB4rEtxGPgS35q9rTIgAAAAAFgByAorSduzJUhVVW8exFxcWQko6nNHIvijccGH+OYq1ooJtO0ZqzL7F2qZn+rYoCLGwi914Op0zxnmptqvKpv+z37SxzEgEhyy5QTyy2vrYXvflT28GwYsWgD3V0N45UNnjbqp+XA1TRbwzYMiPaIGTguLQHs2/5g/02+INUXzen2/AvHJq41sAL3tWU3w3R7du3gyiYCzK3hkHK/Rh1+PK1rFstbCTDS5Mw0K95Dx1Iv3jrxv0qZHO6R5phdgeEYJvyHv8AAUvHAfqcM2hG8blJFMb/AIWFj7dR5i9NNJXbRtDDYn7Ngr3+46X8+BHTX0I61FTdXZ5Ith4bnW3kDbhfherfFrlEvh3wzkOHUyHso4y8pOgW5NvTl6muk7l7lmFhPiSDKPAg4R+ZPNv4rQYbG4SFcsZjQX4Rgan2GvEfEdanTTnKxRSWBtb4fxf9Km5PhdR1FdSQxtx0qt2jBmOUAlmsT0AUjifl60xLgCwL4qUZVJawOVANLXPtzNVcm8M2MJj2cBk4Ni3B7NeX2Y/1G+AFCMewzY/traxhb6rhFEmLmu1vupfjJJ0HQc6st3NiLhIsgJd2OaSRvFI54sf8chRu/sGLCIQl2dzeSVzd5G6sflwFWtCUsUjJdWFFFFIMFFFFYwUl0BBBAIOhB4GiisYzEu5wjYvgZnwjE3KqM0THzjJt7qRQNpbSh0lwseIUffw8mVj+R7D91FFPvfXIu3sePvlAP62HxURH48PIQL8e8oI5DnXh+kDZ9rdt5WyP/FqKK6dLRjqKyU9RxY0u9OFP9HC4iXpkwrgcvvMoXkOfIU9/tHaM2kOEjwy/jxEmZh+RLj91FFQk1F0l7lFbQqLc4SMHx0z4tgbhWGWJT5Rg2/7ia0yIAAAAANABwFFFI5N8jJJCqKKKUIUUUVjH/9k="/>
          <p:cNvSpPr>
            <a:spLocks noChangeAspect="1" noChangeArrowheads="1"/>
          </p:cNvSpPr>
          <p:nvPr/>
        </p:nvSpPr>
        <p:spPr bwMode="auto">
          <a:xfrm>
            <a:off x="307975" y="7937"/>
            <a:ext cx="304800" cy="304801"/>
          </a:xfrm>
          <a:prstGeom prst="rect">
            <a:avLst/>
          </a:prstGeom>
          <a:noFill/>
          <a:extLst>
            <a:ext uri="{909E8E84-426E-40DD-AFC4-6F175D3DCCD1}">
              <a14:hiddenFill xmlns=""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it-IT"/>
          </a:p>
        </p:txBody>
      </p:sp>
      <p:sp>
        <p:nvSpPr>
          <p:cNvPr id="5" name="AutoShape 6" descr="data:image/jpeg;base64,/9j/4AAQSkZJRgABAQAAAQABAAD/2wCEAAkGBxQTEhQTExQVFhUWFyAaGRgXGBggHRseHhsfGyEjHiAjHCghHx8lIR0ZIz0iJiksLzIuHx80PDMsNyktLisBCgoKDg0OGxAQGzcmICYsLCwsLC8vLy80LywsLCwsNS8sLC8sLCwsLCwsLC8sLCwsLCwsLC8sNCwsLCw0LDQ3LP/AABEIAHgAeAMBIgACEQEDEQH/xAAcAAABBQEBAQAAAAAAAAAAAAAAAgMEBQYHAQj/xAA+EAACAQIDBQYCCQMBCQAAAAABAgMAEQQSIQUGMUFREyIyYXGBkcEHFCNCUoKhorEzctFDFRYkc4OS4vDx/8QAGAEAAwEBAAAAAAAAAAAAAAAAAQIDAAT/xAAoEQACAgEDAwIHAQAAAAAAAAAAAQIRIQMSMUFRYTKREyJxsdHh8IH/2gAMAwEAAhEDEQA/AO40UUVjBSXcAEkgAakngKrN4NvRYRAXuzubRxILvI3RR8+Aqgl2PLiR220iSijMuDiuVAHN7aysNOVh0p4wvL4FcuxMl3xEjFMDC+LYGxZTliU+chFvZQaYnw+PexxGNhwqngkCAt7O51PopqfhNpRSkRQyIsTJlCoMrxsRcXHEAi9tB730hoM+GzqubFQOgky6szRNb17y5iL/AIqfjhC8jJ3Ywp7ITYnFTGbwZ8RIA2mbgpC8NeFN/wC5mzhC07YdlCqzNdmzALe58WvC9Wm8GFMmZ2bsQiAxOzKB2mbN3r6gXVP3VD2zvLhpsNJCMVhhK6FT9r3QSLHW2o9qKcnVNgaXUag3aw18sM+MgfLnCiaXVeoViVNrjlzFO4bDY9VEmGxsWLjI0EyAE/8AUQ2/bUjF5ph9ZhyOYoZEiWNw13kC6k8ABlGnmfKpe1I+w2dIqEr2eGIU8CCqaHyN7Gg5MNEKLfERsEx0L4RibBmOaJj5SAW9mArTI4IBBBB1BHA1Tz4sCJ3kAbDrHqGF2kPlfSx0GoNz050kWx5MNml2ae6D9pg5SQt+PcPGJtfMGhtT8fb9Bto2tFVW7+3osWhKXV0NpInFnjbow+fA1a1Npp0xk7CiiigEKqt49trhIs5Bd2OWONfFI54KP88hVm7gAkkAAXJPIVkd3EOMlbaUg7timERtAqc3PQyG3oAKeKXL4Fb6Id2LssxyGXESI+0JkJF/DGot3UF75QWFzxNP4faKllZsqYtSsckd9X15DmupYEDTXzqLju2mdI54ELo2jxS2YA6FlDAEcjoTwsa0mAwzKq9owkkAsXygG3tTSfV/36FXgirsZGP2qxuEfNF3e9GL30a/XpbTTWqXfHe5MH9lEqtO2tvuoD95rcSenOtFtjaAw8EkzaiNS1uvQe5sK4RO7SM0khu7nMx8z8hw9AKMI7ss05bcITj8S08naTM0r8i+tv7RwX2r1BemA4vYC5/ilmVr90Aj+7/xq+cIj5JGFlMRzRHs3vcSJo3oeo4aG9dJ3P3vGK/4bEhe0I0Nu7KOenJvLny6Vy5ZuR0Pn8qUuhDXKkG6sOIYag+xpZxVZGjJ2dx21s9pTG3jRDmMXDMw8Jzcip1t1sdLVXTYlgcOFLKizBHLE5nIRs1ybd0W4njpwA1sd2NrfWsNFNpdh3gOTDQ/qKkbUwKyqt1DmNs6KTYFgCBfQ6a9DXOnWGWq8ootrbLacri8N9ji0vkLcJkB8LjiVOlidRpVru5ttcXFnAKOpyyRt4o3HFT/AJ5iq3ZuGllk7aR1MgA8N7QG4LRhfvXHFjY8NLWtC27J9WlG04lYJ/TxaWsSgNg9vxJ+oJp6v5fb8C3WTaUUlHBAIIIIuCOYNFRKGY35kaQQ4FCQ2LcqxHFYlsZD8CF/NT+2FgUok0QfDBcgAUukbD8SgHlaxtpY9aY2UO22nipT4cPGkCeTN9o/6FPjT0OJYRthxDKkxBGdV7pY/wCpnGmvi115Wq3FL+yTJewsFGougORWPY5wbopAuFvqFve3l5U/tbbmHwwHbSqhPAE94+gGprOb/b4HC2ghsZmFyx4Rr1tzY8h7+vKmlLMWZizMbszG7H1NZQ3ZZnOsI3m+2+cGIwzRQiUkspLFCBYMCeOv6VhWzNZF4twoSXjYEnnbgPU1HWEg30C2Nhe9r+w6VZJKNIi3btj8cVtOnSim1a3OlspHlQ3dDULeC6XJFr2tzqMpOoPEU5mptoWY6C4I1HM2v+mtZcZZn4N19Hu9sGGgeKYuLyllIQkWIHTzvXR9l7XgxC5oZUkA45TqPUcRXBonB7vA9P8AFPYMssitGWWQeFlNiPfp5HSllpp5HjqNYOzbcwa5hM7OFtle0zoFF9G0YDqD6jpTGyjEzMkSTSwyg55JGYodLALmN2BFxcacKh7n7yDGxvBOAJQutuEi8My/MctOtSYJsS8pjikJRCBJLIigXF8yqthmJ01vYX58KnTqinkb3GkaMTYFyS2EcKpPFomuYz8AV/LXtebVHY7Twso0XERvA/my/aJ+gf4UUs+b7hj2Pfo/70M8vOXFTN7CQqv7VFaLF4gRo8jeFFLH0AvWW+jpnGzISihn72jNlF8x4mxt8KkbwtiDs7F9usYfs2t2RYgrbzAN+IppRub+oE6icZxmLkmkaWTxyHO3kTy9ALD2pEjEAAHU09KgDDW9KmlDOtlAsvx1Gv8AFUTbZJrArDuQhUaKeIpqVqUtTt38RHHiY2mQPHexB5X0vw1txtReFYOcMc2PsCSdXkF1RBfMFJLeSgWLH30qbjMQjKpSAvGotIzgh79bgkKOmnxpO3dnSq0kpnRiJDHkDguBci1hwFuQqRhIHgilKkrLEqObcVzMQVPkVy3B5gUj7jeCuw2GhRTNIC6ZssaHul2GpzEXsq3HDjccKm4TaqHjFhUHTJKP3Kag47HXWIOoYgEka6ZmJ5W5W005V6mKhXWKOQOeJaTRf7coBPufjWq+Ua64LZsBh3X+lFrrdcXYfAoWqnx+KSxSMKutmyZtfLM3eb9B5GvZttSkWJXoWCIGP5rXqpkmGdrC2g+dFWBkjZ21mw0scyn+k2Yjqv3h7i9fQUbAgEcDrpzvXzjOlwb8LV3jZjyjB4fs0V37JNHYqPCNSQpNLqLCH02V/wBIHdhgl5w4qFvYyBW/axoqJv6ZTsqbtggk0/pklfGLEXF/airaOkpxz0F1J7Xgl/R/3YZ4ucOKmX2MhZf2sK0WLw4kR428LqVPoRas5so9jtPFRHRcRGk6ebL9m/6BPhWprmn6r/0rHij55x2GaKRopPHGcjeZHP0Isfeost/EOX8V13f3dA4m08Fu3UWKnhIvIX5MOR9vTluMwfZgBjZ+DIQQynow5fOrxkuSMosRA0ZQksc3Kw099aQWsQabXDHiDb+KVgYy75SVAINmOgNvl5022rdgu6Rp8Pt92SbEvlMwZFjsq2QsGLPbrZfjVWMWYyWiZjnWz5hfNfjfrrrUFkN7efKnFU2tSbVdmt1RHB609h5FJsdPOkzRaZuVQy1joBa2rHlf/wCUWt2Eb05ZMlewJNR0XS54nWnEi5tr08qc7J2dY1RmdvCgBJPoPnwpV2C+5IwGzTiHjhU96VspA5L95vYXPwrvyIAAALACwHlWS3E3S+qAyy2M7i1hwjX8IPMnmfStfUpvoVgupl/pA70MEXObFQr7CQM37VNFebVPbbTwsQ1XDxvO/kzfZp+hf40U25xikjUm2e78xtGIccgJbCOWYDi0TWEg+ADflrSwyh1VlIKsAQRwIOor10BBBAIIsQeYNZPdiQ4OY7OkPcsXwrH70d9U/uTT1BFD1R+n2DwzXVXbW2Hh8SAJole3Akd4ehGoqxpqKdWNhxGtj0PA+lIm1lBZzffXcuDD4cyxGQWdQVLkixNjx1/WsbPGQAQPDyHTn/75V3DbuzhiMPLCTbOpAPQ8j7G1cUcMCVcZWUlWXow4iuvRnayc+rGngZYiwK868bMDroaTNDY3U2v8PhSXaVvEQehJP8Uzi7wKmqFlgRc2HU0iGG1yRbN/HKiFLkZze3Dp8KfeUgjKLk90KBe5OgA8yaEljBk85NTuHufDiYXkm7SwkKqqtYWAHlfjfnXRdk7FgwwIhjVL8SPEfUnU01uvsr6thYoTbMBdiObHU/qal4/FiNbk6ngOJPoPcfGuaUnJnRGKSJVImlVFLMQFUEkngANTSMLKWXW2YaEAg2NZfeeQ4yYbOjPcsHxTD7sd9I/7n19ADSxjbGbpDu40bSCbHOCGxbhlB4rEtxGPgS35q9rTIgAAAAAFgByAorSduzJUhVVW8exFxcWQko6nNHIvijccGH+OYq1ooJtO0ZqzL7F2qZn+rYoCLGwi914Op0zxnmptqvKpv+z37SxzEgEhyy5QTyy2vrYXvflT28GwYsWgD3V0N45UNnjbqp+XA1TRbwzYMiPaIGTguLQHs2/5g/02+INUXzen2/AvHJq41sAL3tWU3w3R7du3gyiYCzK3hkHK/Rh1+PK1rFstbCTDS5Mw0K95Dx1Iv3jrxv0qZHO6R5phdgeEYJvyHv8AAUvHAfqcM2hG8blJFMb/AIWFj7dR5i9NNJXbRtDDYn7Ngr3+46X8+BHTX0I61FTdXZ5Ith4bnW3kDbhfherfFrlEvh3wzkOHUyHso4y8pOgW5NvTl6muk7l7lmFhPiSDKPAg4R+ZPNv4rQYbG4SFcsZjQX4Rgan2GvEfEdanTTnKxRSWBtb4fxf9Km5PhdR1FdSQxtx0qt2jBmOUAlmsT0AUjifl60xLgCwL4qUZVJawOVANLXPtzNVcm8M2MJj2cBk4Ni3B7NeX2Y/1G+AFCMewzY/traxhb6rhFEmLmu1vupfjJJ0HQc6st3NiLhIsgJd2OaSRvFI54sf8chRu/sGLCIQl2dzeSVzd5G6sflwFWtCUsUjJdWFFFFIMFFFFYwUl0BBBAIOhB4GiisYzEu5wjYvgZnwjE3KqM0THzjJt7qRQNpbSh0lwseIUffw8mVj+R7D91FFPvfXIu3sePvlAP62HxURH48PIQL8e8oI5DnXh+kDZ9rdt5WyP/FqKK6dLRjqKyU9RxY0u9OFP9HC4iXpkwrgcvvMoXkOfIU9/tHaM2kOEjwy/jxEmZh+RLj91FFQk1F0l7lFbQqLc4SMHx0z4tgbhWGWJT5Rg2/7ia0yIAAAAANABwFFFI5N8jJJCqKKKUIUUUVjH/9k="/>
          <p:cNvSpPr>
            <a:spLocks noChangeAspect="1" noChangeArrowheads="1"/>
          </p:cNvSpPr>
          <p:nvPr/>
        </p:nvSpPr>
        <p:spPr bwMode="auto">
          <a:xfrm>
            <a:off x="460375" y="160337"/>
            <a:ext cx="304800" cy="304801"/>
          </a:xfrm>
          <a:prstGeom prst="rect">
            <a:avLst/>
          </a:prstGeom>
          <a:noFill/>
          <a:extLst>
            <a:ext uri="{909E8E84-426E-40DD-AFC4-6F175D3DCCD1}">
              <a14:hiddenFill xmlns=""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it-IT"/>
          </a:p>
        </p:txBody>
      </p:sp>
      <p:pic>
        <p:nvPicPr>
          <p:cNvPr id="3079" name="Picture 7"/>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1268760" y="3861048"/>
            <a:ext cx="2007096" cy="2007096"/>
          </a:xfrm>
          <a:prstGeom prst="rect">
            <a:avLst/>
          </a:prstGeom>
          <a:noFill/>
          <a:ln>
            <a:noFill/>
          </a:ln>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Lst>
        </p:spPr>
      </p:pic>
      <p:pic>
        <p:nvPicPr>
          <p:cNvPr id="3081" name="Picture 9" descr="http://dpss.psy.unipd.it/files/images/logo-new.png"/>
          <p:cNvPicPr>
            <a:picLocks noChangeAspect="1" noChangeArrowheads="1"/>
          </p:cNvPicPr>
          <p:nvPr/>
        </p:nvPicPr>
        <p:blipFill>
          <a:blip r:embed="rId4" cstate="print">
            <a:extLst>
              <a:ext uri="{28A0092B-C50C-407E-A947-70E740481C1C}">
                <a14:useLocalDpi xmlns="" xmlns:a14="http://schemas.microsoft.com/office/drawing/2010/main" val="0"/>
              </a:ext>
            </a:extLst>
          </a:blip>
          <a:srcRect/>
          <a:stretch>
            <a:fillRect/>
          </a:stretch>
        </p:blipFill>
        <p:spPr bwMode="auto">
          <a:xfrm>
            <a:off x="3347864" y="3861048"/>
            <a:ext cx="4817397" cy="2007096"/>
          </a:xfrm>
          <a:prstGeom prst="rect">
            <a:avLst/>
          </a:prstGeom>
          <a:noFill/>
          <a:extLst>
            <a:ext uri="{909E8E84-426E-40DD-AFC4-6F175D3DCCD1}">
              <a14:hiddenFill xmlns="" xmlns:a14="http://schemas.microsoft.com/office/drawing/2010/main">
                <a:solidFill>
                  <a:srgbClr val="FFFFFF"/>
                </a:solidFill>
              </a14:hiddenFill>
            </a:ext>
          </a:extLst>
        </p:spPr>
      </p:pic>
      <p:sp>
        <p:nvSpPr>
          <p:cNvPr id="6" name="Rettangolo 5"/>
          <p:cNvSpPr/>
          <p:nvPr/>
        </p:nvSpPr>
        <p:spPr>
          <a:xfrm>
            <a:off x="3347864" y="3861048"/>
            <a:ext cx="2664296" cy="2007096"/>
          </a:xfrm>
          <a:prstGeom prst="rect">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Tree>
    <p:extLst>
      <p:ext uri="{BB962C8B-B14F-4D97-AF65-F5344CB8AC3E}">
        <p14:creationId xmlns="" xmlns:p14="http://schemas.microsoft.com/office/powerpoint/2010/main" val="186805246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ttangolo 6"/>
          <p:cNvSpPr/>
          <p:nvPr/>
        </p:nvSpPr>
        <p:spPr>
          <a:xfrm>
            <a:off x="-15774" y="10061"/>
            <a:ext cx="5580112" cy="457200"/>
          </a:xfrm>
          <a:prstGeom prst="rect">
            <a:avLst/>
          </a:prstGeom>
          <a:solidFill>
            <a:srgbClr val="CC9900">
              <a:alpha val="51000"/>
            </a:srgbClr>
          </a:solidFill>
          <a:ln>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0" name="Rettangolo 9"/>
          <p:cNvSpPr/>
          <p:nvPr/>
        </p:nvSpPr>
        <p:spPr>
          <a:xfrm>
            <a:off x="5539894" y="467172"/>
            <a:ext cx="3604105" cy="228600"/>
          </a:xfrm>
          <a:prstGeom prst="rect">
            <a:avLst/>
          </a:prstGeom>
          <a:solidFill>
            <a:schemeClr val="bg2">
              <a:lumMod val="90000"/>
            </a:schemeClr>
          </a:solidFill>
          <a:ln>
            <a:solidFill>
              <a:srgbClr val="CC99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1" name="CasellaDiTesto 10"/>
          <p:cNvSpPr txBox="1"/>
          <p:nvPr/>
        </p:nvSpPr>
        <p:spPr>
          <a:xfrm>
            <a:off x="6140949" y="10061"/>
            <a:ext cx="1447512" cy="461665"/>
          </a:xfrm>
          <a:prstGeom prst="rect">
            <a:avLst/>
          </a:prstGeom>
          <a:noFill/>
        </p:spPr>
        <p:txBody>
          <a:bodyPr wrap="none" rtlCol="0">
            <a:spAutoFit/>
          </a:bodyPr>
          <a:lstStyle/>
          <a:p>
            <a:r>
              <a:rPr lang="it-IT" sz="2400" dirty="0" smtClean="0">
                <a:solidFill>
                  <a:srgbClr val="CC9900"/>
                </a:solidFill>
                <a:effectLst>
                  <a:outerShdw blurRad="60007" dist="310007" dir="7680000" sy="30000" kx="1300200" algn="ctr" rotWithShape="0">
                    <a:prstClr val="black">
                      <a:alpha val="32000"/>
                    </a:prstClr>
                  </a:outerShdw>
                </a:effectLst>
              </a:rPr>
              <a:t>MODELLO</a:t>
            </a:r>
            <a:endParaRPr lang="it-IT" sz="2400" dirty="0">
              <a:solidFill>
                <a:srgbClr val="CC9900"/>
              </a:solidFill>
              <a:effectLst>
                <a:outerShdw blurRad="60007" dist="310007" dir="7680000" sy="30000" kx="1300200" algn="ctr" rotWithShape="0">
                  <a:prstClr val="black">
                    <a:alpha val="32000"/>
                  </a:prstClr>
                </a:outerShdw>
              </a:effectLst>
            </a:endParaRPr>
          </a:p>
        </p:txBody>
      </p:sp>
      <p:cxnSp>
        <p:nvCxnSpPr>
          <p:cNvPr id="13" name="Connettore 1 12"/>
          <p:cNvCxnSpPr/>
          <p:nvPr/>
        </p:nvCxnSpPr>
        <p:spPr>
          <a:xfrm>
            <a:off x="1979712" y="6453336"/>
            <a:ext cx="4752528" cy="0"/>
          </a:xfrm>
          <a:prstGeom prst="line">
            <a:avLst/>
          </a:prstGeom>
          <a:ln>
            <a:solidFill>
              <a:srgbClr val="CC9900"/>
            </a:solidFill>
          </a:ln>
        </p:spPr>
        <p:style>
          <a:lnRef idx="1">
            <a:schemeClr val="accent1"/>
          </a:lnRef>
          <a:fillRef idx="0">
            <a:schemeClr val="accent1"/>
          </a:fillRef>
          <a:effectRef idx="0">
            <a:schemeClr val="accent1"/>
          </a:effectRef>
          <a:fontRef idx="minor">
            <a:schemeClr val="tx1"/>
          </a:fontRef>
        </p:style>
      </p:cxnSp>
      <p:sp>
        <p:nvSpPr>
          <p:cNvPr id="17" name="Segnaposto numero diapositiva 16"/>
          <p:cNvSpPr>
            <a:spLocks noGrp="1"/>
          </p:cNvSpPr>
          <p:nvPr>
            <p:ph type="sldNum" sz="quarter" idx="12"/>
          </p:nvPr>
        </p:nvSpPr>
        <p:spPr/>
        <p:txBody>
          <a:bodyPr/>
          <a:lstStyle/>
          <a:p>
            <a:fld id="{DA05E554-F321-49FD-B832-1DAD2B0B5875}" type="slidenum">
              <a:rPr lang="it-IT" smtClean="0"/>
              <a:pPr/>
              <a:t>6</a:t>
            </a:fld>
            <a:endParaRPr lang="it-IT"/>
          </a:p>
        </p:txBody>
      </p:sp>
      <p:sp>
        <p:nvSpPr>
          <p:cNvPr id="18" name="Rettangolo 17"/>
          <p:cNvSpPr/>
          <p:nvPr/>
        </p:nvSpPr>
        <p:spPr>
          <a:xfrm>
            <a:off x="2054234" y="6453336"/>
            <a:ext cx="4572000" cy="430887"/>
          </a:xfrm>
          <a:prstGeom prst="rect">
            <a:avLst/>
          </a:prstGeom>
        </p:spPr>
        <p:txBody>
          <a:bodyPr>
            <a:spAutoFit/>
          </a:bodyPr>
          <a:lstStyle/>
          <a:p>
            <a:pPr algn="ctr"/>
            <a:r>
              <a:rPr lang="it-IT" sz="1100" b="1" i="1" dirty="0" smtClean="0">
                <a:solidFill>
                  <a:schemeClr val="bg2">
                    <a:lumMod val="75000"/>
                  </a:schemeClr>
                </a:solidFill>
              </a:rPr>
              <a:t>«La </a:t>
            </a:r>
            <a:r>
              <a:rPr lang="it-IT" sz="1100" b="1" i="1" dirty="0">
                <a:solidFill>
                  <a:schemeClr val="bg2">
                    <a:lumMod val="75000"/>
                  </a:schemeClr>
                </a:solidFill>
              </a:rPr>
              <a:t>violenza famigliare davanti ai </a:t>
            </a:r>
            <a:r>
              <a:rPr lang="it-IT" sz="1100" b="1" i="1" dirty="0" smtClean="0">
                <a:solidFill>
                  <a:schemeClr val="bg2">
                    <a:lumMod val="75000"/>
                  </a:schemeClr>
                </a:solidFill>
              </a:rPr>
              <a:t>bambini» </a:t>
            </a:r>
          </a:p>
          <a:p>
            <a:pPr algn="ctr"/>
            <a:r>
              <a:rPr lang="it-IT" sz="1100" b="1" i="1" dirty="0" smtClean="0">
                <a:solidFill>
                  <a:schemeClr val="bg2">
                    <a:lumMod val="75000"/>
                  </a:schemeClr>
                </a:solidFill>
              </a:rPr>
              <a:t>Ferrara 10 ottobre 2014</a:t>
            </a:r>
            <a:endParaRPr lang="it-IT" sz="1100" b="1" i="1" dirty="0">
              <a:solidFill>
                <a:schemeClr val="bg2">
                  <a:lumMod val="75000"/>
                </a:schemeClr>
              </a:solidFill>
            </a:endParaRPr>
          </a:p>
        </p:txBody>
      </p:sp>
      <p:sp>
        <p:nvSpPr>
          <p:cNvPr id="2" name="Rettangolo 1"/>
          <p:cNvSpPr/>
          <p:nvPr/>
        </p:nvSpPr>
        <p:spPr>
          <a:xfrm>
            <a:off x="539552" y="3382177"/>
            <a:ext cx="7848872" cy="830997"/>
          </a:xfrm>
          <a:prstGeom prst="rect">
            <a:avLst/>
          </a:prstGeom>
        </p:spPr>
        <p:txBody>
          <a:bodyPr wrap="square">
            <a:spAutoFit/>
          </a:bodyPr>
          <a:lstStyle/>
          <a:p>
            <a:pPr algn="ctr">
              <a:tabLst>
                <a:tab pos="3581400" algn="l"/>
              </a:tabLst>
            </a:pPr>
            <a:r>
              <a:rPr lang="it-IT" sz="2400" dirty="0" smtClean="0">
                <a:solidFill>
                  <a:schemeClr val="bg2"/>
                </a:solidFill>
              </a:rPr>
              <a:t>Individuando </a:t>
            </a:r>
            <a:r>
              <a:rPr lang="it-IT" sz="2400" dirty="0">
                <a:solidFill>
                  <a:schemeClr val="bg2"/>
                </a:solidFill>
              </a:rPr>
              <a:t>fattori di rischio per lo sviluppo e/o l’emergenza di vere e proprie sintomatologie di rilievo clinico.</a:t>
            </a:r>
          </a:p>
        </p:txBody>
      </p:sp>
      <p:sp>
        <p:nvSpPr>
          <p:cNvPr id="12" name="Rettangolo 11"/>
          <p:cNvSpPr/>
          <p:nvPr/>
        </p:nvSpPr>
        <p:spPr>
          <a:xfrm>
            <a:off x="539552" y="1052736"/>
            <a:ext cx="7848872" cy="1224136"/>
          </a:xfrm>
          <a:prstGeom prst="rect">
            <a:avLst/>
          </a:prstGeom>
          <a:solidFill>
            <a:srgbClr val="CC9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tabLst>
                <a:tab pos="3581400" algn="l"/>
              </a:tabLst>
            </a:pPr>
            <a:r>
              <a:rPr lang="it-IT" sz="2400" dirty="0">
                <a:solidFill>
                  <a:schemeClr val="bg2"/>
                </a:solidFill>
              </a:rPr>
              <a:t>Allo scopo di programmare e monitorare lo sviluppo dei bambini residenti in Comunità e la qualità delle cure  genitoriali</a:t>
            </a:r>
          </a:p>
        </p:txBody>
      </p:sp>
      <p:sp>
        <p:nvSpPr>
          <p:cNvPr id="3" name="Freccia in giù 2"/>
          <p:cNvSpPr/>
          <p:nvPr/>
        </p:nvSpPr>
        <p:spPr>
          <a:xfrm>
            <a:off x="3825628" y="2392074"/>
            <a:ext cx="1276720" cy="978408"/>
          </a:xfrm>
          <a:prstGeom prst="downArrow">
            <a:avLst/>
          </a:prstGeom>
          <a:noFill/>
          <a:ln>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4" name="Cornice 3"/>
          <p:cNvSpPr/>
          <p:nvPr/>
        </p:nvSpPr>
        <p:spPr>
          <a:xfrm>
            <a:off x="229990" y="4581128"/>
            <a:ext cx="1965746" cy="914400"/>
          </a:xfrm>
          <a:prstGeom prst="frame">
            <a:avLst/>
          </a:prstGeom>
          <a:solidFill>
            <a:schemeClr val="tx1">
              <a:lumMod val="65000"/>
              <a:lumOff val="35000"/>
            </a:schemeClr>
          </a:solidFill>
          <a:ln>
            <a:solidFill>
              <a:srgbClr val="CC99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dirty="0"/>
              <a:t>DISEGNO </a:t>
            </a:r>
            <a:r>
              <a:rPr lang="it-IT" dirty="0" smtClean="0"/>
              <a:t>LONGITUDINALE</a:t>
            </a:r>
            <a:endParaRPr lang="it-IT" dirty="0"/>
          </a:p>
        </p:txBody>
      </p:sp>
      <p:sp>
        <p:nvSpPr>
          <p:cNvPr id="15" name="Cornice 14"/>
          <p:cNvSpPr/>
          <p:nvPr/>
        </p:nvSpPr>
        <p:spPr>
          <a:xfrm>
            <a:off x="2318222" y="5106888"/>
            <a:ext cx="1965746" cy="914400"/>
          </a:xfrm>
          <a:prstGeom prst="frame">
            <a:avLst/>
          </a:prstGeom>
          <a:solidFill>
            <a:schemeClr val="tx1">
              <a:lumMod val="65000"/>
              <a:lumOff val="35000"/>
            </a:schemeClr>
          </a:solidFill>
          <a:ln>
            <a:solidFill>
              <a:srgbClr val="CC99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dirty="0" smtClean="0"/>
              <a:t>FASI DIVERSE DI ATTIVAZIONE</a:t>
            </a:r>
            <a:endParaRPr lang="it-IT" dirty="0"/>
          </a:p>
        </p:txBody>
      </p:sp>
      <p:sp>
        <p:nvSpPr>
          <p:cNvPr id="16" name="Cornice 15"/>
          <p:cNvSpPr/>
          <p:nvPr/>
        </p:nvSpPr>
        <p:spPr>
          <a:xfrm>
            <a:off x="4427984" y="4608148"/>
            <a:ext cx="2126242" cy="914400"/>
          </a:xfrm>
          <a:prstGeom prst="frame">
            <a:avLst/>
          </a:prstGeom>
          <a:solidFill>
            <a:schemeClr val="tx1">
              <a:lumMod val="65000"/>
              <a:lumOff val="35000"/>
            </a:schemeClr>
          </a:solidFill>
          <a:ln>
            <a:solidFill>
              <a:srgbClr val="CC99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dirty="0" smtClean="0"/>
              <a:t>METODI STANDARDIZZATI</a:t>
            </a:r>
            <a:endParaRPr lang="it-IT" dirty="0"/>
          </a:p>
        </p:txBody>
      </p:sp>
      <p:sp>
        <p:nvSpPr>
          <p:cNvPr id="19" name="Cornice 18"/>
          <p:cNvSpPr/>
          <p:nvPr/>
        </p:nvSpPr>
        <p:spPr>
          <a:xfrm>
            <a:off x="6660232" y="5034880"/>
            <a:ext cx="1965746" cy="914400"/>
          </a:xfrm>
          <a:prstGeom prst="frame">
            <a:avLst/>
          </a:prstGeom>
          <a:solidFill>
            <a:schemeClr val="tx1">
              <a:lumMod val="65000"/>
              <a:lumOff val="35000"/>
            </a:schemeClr>
          </a:solidFill>
          <a:ln>
            <a:solidFill>
              <a:srgbClr val="CC99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dirty="0" smtClean="0"/>
              <a:t>VALUTAZIONE MULTIMETODO</a:t>
            </a:r>
            <a:endParaRPr lang="it-IT" dirty="0"/>
          </a:p>
        </p:txBody>
      </p:sp>
    </p:spTree>
    <p:extLst>
      <p:ext uri="{BB962C8B-B14F-4D97-AF65-F5344CB8AC3E}">
        <p14:creationId xmlns="" xmlns:p14="http://schemas.microsoft.com/office/powerpoint/2010/main" val="277231546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ttangolo 6"/>
          <p:cNvSpPr/>
          <p:nvPr/>
        </p:nvSpPr>
        <p:spPr>
          <a:xfrm>
            <a:off x="-15774" y="10061"/>
            <a:ext cx="5580112" cy="457200"/>
          </a:xfrm>
          <a:prstGeom prst="rect">
            <a:avLst/>
          </a:prstGeom>
          <a:solidFill>
            <a:srgbClr val="CC9900">
              <a:alpha val="51000"/>
            </a:srgbClr>
          </a:solidFill>
          <a:ln>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0" name="Rettangolo 9"/>
          <p:cNvSpPr/>
          <p:nvPr/>
        </p:nvSpPr>
        <p:spPr>
          <a:xfrm>
            <a:off x="5539894" y="467172"/>
            <a:ext cx="3604105" cy="228600"/>
          </a:xfrm>
          <a:prstGeom prst="rect">
            <a:avLst/>
          </a:prstGeom>
          <a:solidFill>
            <a:schemeClr val="bg2">
              <a:lumMod val="90000"/>
            </a:schemeClr>
          </a:solidFill>
          <a:ln>
            <a:solidFill>
              <a:srgbClr val="CC99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1" name="CasellaDiTesto 10"/>
          <p:cNvSpPr txBox="1"/>
          <p:nvPr/>
        </p:nvSpPr>
        <p:spPr>
          <a:xfrm>
            <a:off x="6140949" y="10061"/>
            <a:ext cx="1447512" cy="461665"/>
          </a:xfrm>
          <a:prstGeom prst="rect">
            <a:avLst/>
          </a:prstGeom>
          <a:noFill/>
        </p:spPr>
        <p:txBody>
          <a:bodyPr wrap="none" rtlCol="0">
            <a:spAutoFit/>
          </a:bodyPr>
          <a:lstStyle/>
          <a:p>
            <a:r>
              <a:rPr lang="it-IT" sz="2400" dirty="0" smtClean="0">
                <a:solidFill>
                  <a:srgbClr val="CC9900"/>
                </a:solidFill>
                <a:effectLst>
                  <a:outerShdw blurRad="60007" dist="310007" dir="7680000" sy="30000" kx="1300200" algn="ctr" rotWithShape="0">
                    <a:prstClr val="black">
                      <a:alpha val="32000"/>
                    </a:prstClr>
                  </a:outerShdw>
                </a:effectLst>
              </a:rPr>
              <a:t>MODELLO</a:t>
            </a:r>
            <a:endParaRPr lang="it-IT" sz="2400" dirty="0">
              <a:solidFill>
                <a:srgbClr val="CC9900"/>
              </a:solidFill>
              <a:effectLst>
                <a:outerShdw blurRad="60007" dist="310007" dir="7680000" sy="30000" kx="1300200" algn="ctr" rotWithShape="0">
                  <a:prstClr val="black">
                    <a:alpha val="32000"/>
                  </a:prstClr>
                </a:outerShdw>
              </a:effectLst>
            </a:endParaRPr>
          </a:p>
        </p:txBody>
      </p:sp>
      <p:cxnSp>
        <p:nvCxnSpPr>
          <p:cNvPr id="13" name="Connettore 1 12"/>
          <p:cNvCxnSpPr/>
          <p:nvPr/>
        </p:nvCxnSpPr>
        <p:spPr>
          <a:xfrm>
            <a:off x="1979712" y="6453336"/>
            <a:ext cx="4752528" cy="0"/>
          </a:xfrm>
          <a:prstGeom prst="line">
            <a:avLst/>
          </a:prstGeom>
          <a:ln>
            <a:solidFill>
              <a:srgbClr val="CC9900"/>
            </a:solidFill>
          </a:ln>
        </p:spPr>
        <p:style>
          <a:lnRef idx="1">
            <a:schemeClr val="accent1"/>
          </a:lnRef>
          <a:fillRef idx="0">
            <a:schemeClr val="accent1"/>
          </a:fillRef>
          <a:effectRef idx="0">
            <a:schemeClr val="accent1"/>
          </a:effectRef>
          <a:fontRef idx="minor">
            <a:schemeClr val="tx1"/>
          </a:fontRef>
        </p:style>
      </p:cxnSp>
      <p:sp>
        <p:nvSpPr>
          <p:cNvPr id="17" name="Segnaposto numero diapositiva 16"/>
          <p:cNvSpPr>
            <a:spLocks noGrp="1"/>
          </p:cNvSpPr>
          <p:nvPr>
            <p:ph type="sldNum" sz="quarter" idx="12"/>
          </p:nvPr>
        </p:nvSpPr>
        <p:spPr/>
        <p:txBody>
          <a:bodyPr/>
          <a:lstStyle/>
          <a:p>
            <a:fld id="{DA05E554-F321-49FD-B832-1DAD2B0B5875}" type="slidenum">
              <a:rPr lang="it-IT" smtClean="0"/>
              <a:pPr/>
              <a:t>7</a:t>
            </a:fld>
            <a:endParaRPr lang="it-IT"/>
          </a:p>
        </p:txBody>
      </p:sp>
      <p:sp>
        <p:nvSpPr>
          <p:cNvPr id="18" name="Rettangolo 17"/>
          <p:cNvSpPr/>
          <p:nvPr/>
        </p:nvSpPr>
        <p:spPr>
          <a:xfrm>
            <a:off x="2054234" y="6453336"/>
            <a:ext cx="4572000" cy="430887"/>
          </a:xfrm>
          <a:prstGeom prst="rect">
            <a:avLst/>
          </a:prstGeom>
        </p:spPr>
        <p:txBody>
          <a:bodyPr>
            <a:spAutoFit/>
          </a:bodyPr>
          <a:lstStyle/>
          <a:p>
            <a:pPr algn="ctr"/>
            <a:r>
              <a:rPr lang="it-IT" sz="1100" b="1" i="1" dirty="0" smtClean="0">
                <a:solidFill>
                  <a:schemeClr val="bg2">
                    <a:lumMod val="75000"/>
                  </a:schemeClr>
                </a:solidFill>
              </a:rPr>
              <a:t>«La </a:t>
            </a:r>
            <a:r>
              <a:rPr lang="it-IT" sz="1100" b="1" i="1" dirty="0">
                <a:solidFill>
                  <a:schemeClr val="bg2">
                    <a:lumMod val="75000"/>
                  </a:schemeClr>
                </a:solidFill>
              </a:rPr>
              <a:t>violenza famigliare davanti ai </a:t>
            </a:r>
            <a:r>
              <a:rPr lang="it-IT" sz="1100" b="1" i="1" dirty="0" smtClean="0">
                <a:solidFill>
                  <a:schemeClr val="bg2">
                    <a:lumMod val="75000"/>
                  </a:schemeClr>
                </a:solidFill>
              </a:rPr>
              <a:t>bambini» </a:t>
            </a:r>
          </a:p>
          <a:p>
            <a:pPr algn="ctr"/>
            <a:r>
              <a:rPr lang="it-IT" sz="1100" b="1" i="1" dirty="0" smtClean="0">
                <a:solidFill>
                  <a:schemeClr val="bg2">
                    <a:lumMod val="75000"/>
                  </a:schemeClr>
                </a:solidFill>
              </a:rPr>
              <a:t>Ferrara 10 ottobre 2014</a:t>
            </a:r>
            <a:endParaRPr lang="it-IT" sz="1100" b="1" i="1" dirty="0">
              <a:solidFill>
                <a:schemeClr val="bg2">
                  <a:lumMod val="75000"/>
                </a:schemeClr>
              </a:solidFill>
            </a:endParaRPr>
          </a:p>
        </p:txBody>
      </p:sp>
      <p:sp>
        <p:nvSpPr>
          <p:cNvPr id="9" name="CasellaDiTesto 8"/>
          <p:cNvSpPr txBox="1"/>
          <p:nvPr/>
        </p:nvSpPr>
        <p:spPr>
          <a:xfrm>
            <a:off x="179512" y="908720"/>
            <a:ext cx="8712968" cy="1015663"/>
          </a:xfrm>
          <a:prstGeom prst="rect">
            <a:avLst/>
          </a:prstGeom>
          <a:solidFill>
            <a:schemeClr val="tx1">
              <a:lumMod val="65000"/>
              <a:lumOff val="35000"/>
            </a:schemeClr>
          </a:solidFill>
          <a:ln>
            <a:solidFill>
              <a:srgbClr val="CC9900"/>
            </a:solidFill>
          </a:ln>
        </p:spPr>
        <p:txBody>
          <a:bodyPr wrap="square" rtlCol="0">
            <a:spAutoFit/>
          </a:bodyPr>
          <a:lstStyle/>
          <a:p>
            <a:pPr algn="ctr"/>
            <a:endParaRPr lang="it-IT" sz="2000" b="1" dirty="0" smtClean="0">
              <a:solidFill>
                <a:schemeClr val="tx2">
                  <a:lumMod val="60000"/>
                  <a:lumOff val="40000"/>
                </a:schemeClr>
              </a:solidFill>
            </a:endParaRPr>
          </a:p>
          <a:p>
            <a:pPr algn="ctr"/>
            <a:r>
              <a:rPr lang="it-IT" sz="2000" b="1" dirty="0" smtClean="0">
                <a:solidFill>
                  <a:srgbClr val="CC9900"/>
                </a:solidFill>
                <a:effectLst>
                  <a:outerShdw blurRad="38100" dist="38100" dir="2700000" algn="tl">
                    <a:srgbClr val="000000">
                      <a:alpha val="43137"/>
                    </a:srgbClr>
                  </a:outerShdw>
                </a:effectLst>
              </a:rPr>
              <a:t>1° FASE:</a:t>
            </a:r>
            <a:r>
              <a:rPr lang="it-IT" sz="2000" dirty="0" smtClean="0">
                <a:solidFill>
                  <a:srgbClr val="CC9900"/>
                </a:solidFill>
                <a:effectLst>
                  <a:outerShdw blurRad="38100" dist="38100" dir="2700000" algn="tl">
                    <a:srgbClr val="000000">
                      <a:alpha val="43137"/>
                    </a:srgbClr>
                  </a:outerShdw>
                </a:effectLst>
              </a:rPr>
              <a:t> </a:t>
            </a:r>
            <a:r>
              <a:rPr lang="it-IT" sz="2000" b="1" dirty="0" smtClean="0">
                <a:solidFill>
                  <a:srgbClr val="CC9900"/>
                </a:solidFill>
                <a:effectLst>
                  <a:outerShdw blurRad="38100" dist="38100" dir="2700000" algn="tl">
                    <a:srgbClr val="000000">
                      <a:alpha val="43137"/>
                    </a:srgbClr>
                  </a:outerShdw>
                </a:effectLst>
              </a:rPr>
              <a:t>VALUTAZIONE DELLA CAPACITÀ GENITORIALI DELLA MADRE</a:t>
            </a:r>
          </a:p>
          <a:p>
            <a:pPr algn="ctr"/>
            <a:endParaRPr lang="it-IT" sz="2000" dirty="0" smtClean="0">
              <a:solidFill>
                <a:schemeClr val="tx2">
                  <a:lumMod val="60000"/>
                  <a:lumOff val="40000"/>
                </a:schemeClr>
              </a:solidFill>
            </a:endParaRPr>
          </a:p>
        </p:txBody>
      </p:sp>
      <p:sp>
        <p:nvSpPr>
          <p:cNvPr id="12" name="Rettangolo 11"/>
          <p:cNvSpPr/>
          <p:nvPr/>
        </p:nvSpPr>
        <p:spPr>
          <a:xfrm>
            <a:off x="179512" y="1988840"/>
            <a:ext cx="8712968" cy="1015663"/>
          </a:xfrm>
          <a:prstGeom prst="rect">
            <a:avLst/>
          </a:prstGeom>
          <a:noFill/>
          <a:ln>
            <a:solidFill>
              <a:srgbClr val="CC9900"/>
            </a:solidFill>
          </a:ln>
        </p:spPr>
        <p:txBody>
          <a:bodyPr wrap="square">
            <a:spAutoFit/>
          </a:bodyPr>
          <a:lstStyle/>
          <a:p>
            <a:pPr algn="ctr"/>
            <a:r>
              <a:rPr lang="it-IT" sz="2000" dirty="0" smtClean="0">
                <a:solidFill>
                  <a:schemeClr val="accent1">
                    <a:lumMod val="50000"/>
                  </a:schemeClr>
                </a:solidFill>
              </a:rPr>
              <a:t> </a:t>
            </a:r>
            <a:r>
              <a:rPr lang="it-IT" sz="2000" dirty="0" smtClean="0">
                <a:solidFill>
                  <a:schemeClr val="bg2"/>
                </a:solidFill>
              </a:rPr>
              <a:t>OBIETTIVO</a:t>
            </a:r>
          </a:p>
          <a:p>
            <a:pPr algn="ctr"/>
            <a:r>
              <a:rPr lang="it-IT" sz="2000" dirty="0" smtClean="0">
                <a:solidFill>
                  <a:schemeClr val="bg2"/>
                </a:solidFill>
              </a:rPr>
              <a:t>Indagare le caratteristiche di personalità e la storia d’attaccamento della Madre in quanto possibili indicatori della sua competenza genitoriale.</a:t>
            </a:r>
          </a:p>
        </p:txBody>
      </p:sp>
      <p:sp>
        <p:nvSpPr>
          <p:cNvPr id="14" name="Rettangolo 13"/>
          <p:cNvSpPr/>
          <p:nvPr/>
        </p:nvSpPr>
        <p:spPr>
          <a:xfrm>
            <a:off x="179512" y="3214717"/>
            <a:ext cx="8712968" cy="707886"/>
          </a:xfrm>
          <a:prstGeom prst="rect">
            <a:avLst/>
          </a:prstGeom>
          <a:solidFill>
            <a:srgbClr val="CC9900"/>
          </a:solidFill>
          <a:ln>
            <a:noFill/>
          </a:ln>
        </p:spPr>
        <p:txBody>
          <a:bodyPr wrap="square">
            <a:spAutoFit/>
          </a:bodyPr>
          <a:lstStyle/>
          <a:p>
            <a:pPr algn="ctr"/>
            <a:r>
              <a:rPr lang="it-IT" sz="2000" dirty="0" smtClean="0">
                <a:solidFill>
                  <a:schemeClr val="bg2"/>
                </a:solidFill>
              </a:rPr>
              <a:t>AREE INDAGATE</a:t>
            </a:r>
          </a:p>
          <a:p>
            <a:pPr algn="ctr"/>
            <a:r>
              <a:rPr lang="it-IT" sz="2000" b="1" dirty="0" smtClean="0">
                <a:solidFill>
                  <a:schemeClr val="bg2"/>
                </a:solidFill>
              </a:rPr>
              <a:t> Personalità        </a:t>
            </a:r>
            <a:r>
              <a:rPr lang="it-IT" sz="2000" b="1" dirty="0" err="1" smtClean="0">
                <a:solidFill>
                  <a:schemeClr val="bg2"/>
                </a:solidFill>
              </a:rPr>
              <a:t>Autopercezione</a:t>
            </a:r>
            <a:r>
              <a:rPr lang="it-IT" sz="2000" b="1" dirty="0" smtClean="0">
                <a:solidFill>
                  <a:schemeClr val="bg2"/>
                </a:solidFill>
              </a:rPr>
              <a:t> della patologia      Attaccamento e trauma</a:t>
            </a:r>
          </a:p>
        </p:txBody>
      </p:sp>
      <p:sp>
        <p:nvSpPr>
          <p:cNvPr id="15" name="Rettangolo 14"/>
          <p:cNvSpPr/>
          <p:nvPr/>
        </p:nvSpPr>
        <p:spPr>
          <a:xfrm>
            <a:off x="179512" y="4000996"/>
            <a:ext cx="8712968" cy="2246769"/>
          </a:xfrm>
          <a:prstGeom prst="rect">
            <a:avLst/>
          </a:prstGeom>
          <a:noFill/>
          <a:ln>
            <a:solidFill>
              <a:schemeClr val="tx1">
                <a:lumMod val="65000"/>
                <a:lumOff val="35000"/>
              </a:schemeClr>
            </a:solidFill>
          </a:ln>
        </p:spPr>
        <p:txBody>
          <a:bodyPr wrap="square">
            <a:spAutoFit/>
          </a:bodyPr>
          <a:lstStyle/>
          <a:p>
            <a:r>
              <a:rPr lang="it-IT" sz="2000" dirty="0" smtClean="0">
                <a:solidFill>
                  <a:schemeClr val="tx1">
                    <a:lumMod val="65000"/>
                    <a:lumOff val="35000"/>
                  </a:schemeClr>
                </a:solidFill>
              </a:rPr>
              <a:t>SCL-90  </a:t>
            </a:r>
          </a:p>
          <a:p>
            <a:r>
              <a:rPr lang="it-IT" sz="2000" dirty="0" smtClean="0">
                <a:solidFill>
                  <a:schemeClr val="tx1">
                    <a:lumMod val="65000"/>
                    <a:lumOff val="35000"/>
                  </a:schemeClr>
                </a:solidFill>
              </a:rPr>
              <a:t> </a:t>
            </a:r>
            <a:r>
              <a:rPr lang="en-US" sz="2000" b="1" u="sng" dirty="0" smtClean="0">
                <a:solidFill>
                  <a:schemeClr val="tx1">
                    <a:lumMod val="65000"/>
                    <a:lumOff val="35000"/>
                  </a:schemeClr>
                </a:solidFill>
              </a:rPr>
              <a:t>SCID II</a:t>
            </a:r>
            <a:r>
              <a:rPr lang="en-US" sz="2000" b="1" dirty="0" smtClean="0">
                <a:solidFill>
                  <a:schemeClr val="tx1">
                    <a:lumMod val="65000"/>
                    <a:lumOff val="35000"/>
                  </a:schemeClr>
                </a:solidFill>
              </a:rPr>
              <a:t> </a:t>
            </a:r>
            <a:r>
              <a:rPr lang="en-US" sz="2000" dirty="0" smtClean="0">
                <a:solidFill>
                  <a:schemeClr val="tx1">
                    <a:lumMod val="65000"/>
                    <a:lumOff val="35000"/>
                  </a:schemeClr>
                </a:solidFill>
              </a:rPr>
              <a:t>(Structured Clinical Interview for DSM-IV)</a:t>
            </a:r>
            <a:r>
              <a:rPr lang="it-IT" sz="2000" dirty="0" smtClean="0">
                <a:solidFill>
                  <a:schemeClr val="tx1">
                    <a:lumMod val="65000"/>
                    <a:lumOff val="35000"/>
                  </a:schemeClr>
                </a:solidFill>
              </a:rPr>
              <a:t> Intervista </a:t>
            </a:r>
            <a:r>
              <a:rPr lang="it-IT" sz="2000" dirty="0" err="1" smtClean="0">
                <a:solidFill>
                  <a:schemeClr val="tx1">
                    <a:lumMod val="65000"/>
                    <a:lumOff val="35000"/>
                  </a:schemeClr>
                </a:solidFill>
              </a:rPr>
              <a:t>semistrutturata</a:t>
            </a:r>
            <a:r>
              <a:rPr lang="it-IT" sz="2000" dirty="0" smtClean="0">
                <a:solidFill>
                  <a:schemeClr val="tx1">
                    <a:lumMod val="65000"/>
                    <a:lumOff val="35000"/>
                  </a:schemeClr>
                </a:solidFill>
              </a:rPr>
              <a:t> per la diagnosi di presenza o assenza dei disturbi sull’Asse II del DSM-IV.</a:t>
            </a:r>
          </a:p>
          <a:p>
            <a:r>
              <a:rPr lang="it-IT" sz="2000" dirty="0" smtClean="0">
                <a:solidFill>
                  <a:schemeClr val="tx1">
                    <a:lumMod val="65000"/>
                    <a:lumOff val="35000"/>
                  </a:schemeClr>
                </a:solidFill>
              </a:rPr>
              <a:t>AAP</a:t>
            </a:r>
          </a:p>
          <a:p>
            <a:r>
              <a:rPr lang="it-IT" sz="2000" b="1" u="sng" dirty="0" smtClean="0">
                <a:solidFill>
                  <a:schemeClr val="tx1">
                    <a:lumMod val="65000"/>
                    <a:lumOff val="35000"/>
                  </a:schemeClr>
                </a:solidFill>
              </a:rPr>
              <a:t>AAI</a:t>
            </a:r>
            <a:r>
              <a:rPr lang="it-IT" sz="2000" dirty="0" smtClean="0">
                <a:solidFill>
                  <a:schemeClr val="tx1">
                    <a:lumMod val="65000"/>
                    <a:lumOff val="35000"/>
                  </a:schemeClr>
                </a:solidFill>
              </a:rPr>
              <a:t> (</a:t>
            </a:r>
            <a:r>
              <a:rPr lang="it-IT" sz="2000" dirty="0" err="1" smtClean="0">
                <a:solidFill>
                  <a:schemeClr val="tx1">
                    <a:lumMod val="65000"/>
                    <a:lumOff val="35000"/>
                  </a:schemeClr>
                </a:solidFill>
              </a:rPr>
              <a:t>Adult</a:t>
            </a:r>
            <a:r>
              <a:rPr lang="it-IT" sz="2000" dirty="0" smtClean="0">
                <a:solidFill>
                  <a:schemeClr val="tx1">
                    <a:lumMod val="65000"/>
                    <a:lumOff val="35000"/>
                  </a:schemeClr>
                </a:solidFill>
              </a:rPr>
              <a:t> Attachment </a:t>
            </a:r>
            <a:r>
              <a:rPr lang="it-IT" sz="2000" dirty="0" err="1" smtClean="0">
                <a:solidFill>
                  <a:schemeClr val="tx1">
                    <a:lumMod val="65000"/>
                    <a:lumOff val="35000"/>
                  </a:schemeClr>
                </a:solidFill>
              </a:rPr>
              <a:t>Interview</a:t>
            </a:r>
            <a:r>
              <a:rPr lang="it-IT" sz="2000" dirty="0" smtClean="0">
                <a:solidFill>
                  <a:schemeClr val="tx1">
                    <a:lumMod val="65000"/>
                    <a:lumOff val="35000"/>
                  </a:schemeClr>
                </a:solidFill>
              </a:rPr>
              <a:t>) Intervista </a:t>
            </a:r>
            <a:r>
              <a:rPr lang="it-IT" sz="2000" dirty="0" err="1" smtClean="0">
                <a:solidFill>
                  <a:schemeClr val="tx1">
                    <a:lumMod val="65000"/>
                    <a:lumOff val="35000"/>
                  </a:schemeClr>
                </a:solidFill>
              </a:rPr>
              <a:t>semistrutturata</a:t>
            </a:r>
            <a:r>
              <a:rPr lang="it-IT" sz="2000" dirty="0" smtClean="0">
                <a:solidFill>
                  <a:schemeClr val="tx1">
                    <a:lumMod val="65000"/>
                    <a:lumOff val="35000"/>
                  </a:schemeClr>
                </a:solidFill>
              </a:rPr>
              <a:t> per valutare lo stato della mente del soggetto relativo alle relazioni d’attaccamento vissute durante l’infanzia.</a:t>
            </a:r>
          </a:p>
        </p:txBody>
      </p:sp>
    </p:spTree>
    <p:extLst>
      <p:ext uri="{BB962C8B-B14F-4D97-AF65-F5344CB8AC3E}">
        <p14:creationId xmlns="" xmlns:p14="http://schemas.microsoft.com/office/powerpoint/2010/main" val="156463946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ttangolo 6"/>
          <p:cNvSpPr/>
          <p:nvPr/>
        </p:nvSpPr>
        <p:spPr>
          <a:xfrm>
            <a:off x="-15774" y="10061"/>
            <a:ext cx="5580112" cy="457200"/>
          </a:xfrm>
          <a:prstGeom prst="rect">
            <a:avLst/>
          </a:prstGeom>
          <a:solidFill>
            <a:srgbClr val="CC9900">
              <a:alpha val="51000"/>
            </a:srgbClr>
          </a:solidFill>
          <a:ln>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0" name="Rettangolo 9"/>
          <p:cNvSpPr/>
          <p:nvPr/>
        </p:nvSpPr>
        <p:spPr>
          <a:xfrm>
            <a:off x="5539894" y="467172"/>
            <a:ext cx="3604105" cy="228600"/>
          </a:xfrm>
          <a:prstGeom prst="rect">
            <a:avLst/>
          </a:prstGeom>
          <a:solidFill>
            <a:schemeClr val="bg2">
              <a:lumMod val="90000"/>
            </a:schemeClr>
          </a:solidFill>
          <a:ln>
            <a:solidFill>
              <a:srgbClr val="CC99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1" name="CasellaDiTesto 10"/>
          <p:cNvSpPr txBox="1"/>
          <p:nvPr/>
        </p:nvSpPr>
        <p:spPr>
          <a:xfrm>
            <a:off x="6140949" y="10061"/>
            <a:ext cx="1447512" cy="461665"/>
          </a:xfrm>
          <a:prstGeom prst="rect">
            <a:avLst/>
          </a:prstGeom>
          <a:noFill/>
        </p:spPr>
        <p:txBody>
          <a:bodyPr wrap="none" rtlCol="0">
            <a:spAutoFit/>
          </a:bodyPr>
          <a:lstStyle/>
          <a:p>
            <a:r>
              <a:rPr lang="it-IT" sz="2400" dirty="0" smtClean="0">
                <a:solidFill>
                  <a:srgbClr val="CC9900"/>
                </a:solidFill>
                <a:effectLst>
                  <a:outerShdw blurRad="60007" dist="310007" dir="7680000" sy="30000" kx="1300200" algn="ctr" rotWithShape="0">
                    <a:prstClr val="black">
                      <a:alpha val="32000"/>
                    </a:prstClr>
                  </a:outerShdw>
                </a:effectLst>
              </a:rPr>
              <a:t>MODELLO</a:t>
            </a:r>
            <a:endParaRPr lang="it-IT" sz="2400" dirty="0">
              <a:solidFill>
                <a:srgbClr val="CC9900"/>
              </a:solidFill>
              <a:effectLst>
                <a:outerShdw blurRad="60007" dist="310007" dir="7680000" sy="30000" kx="1300200" algn="ctr" rotWithShape="0">
                  <a:prstClr val="black">
                    <a:alpha val="32000"/>
                  </a:prstClr>
                </a:outerShdw>
              </a:effectLst>
            </a:endParaRPr>
          </a:p>
        </p:txBody>
      </p:sp>
      <p:sp>
        <p:nvSpPr>
          <p:cNvPr id="18" name="Rettangolo 17"/>
          <p:cNvSpPr/>
          <p:nvPr/>
        </p:nvSpPr>
        <p:spPr>
          <a:xfrm>
            <a:off x="2054234" y="6453336"/>
            <a:ext cx="4572000" cy="430887"/>
          </a:xfrm>
          <a:prstGeom prst="rect">
            <a:avLst/>
          </a:prstGeom>
        </p:spPr>
        <p:txBody>
          <a:bodyPr>
            <a:spAutoFit/>
          </a:bodyPr>
          <a:lstStyle/>
          <a:p>
            <a:pPr algn="ctr"/>
            <a:r>
              <a:rPr lang="it-IT" sz="1100" b="1" i="1" dirty="0" smtClean="0">
                <a:solidFill>
                  <a:schemeClr val="bg2">
                    <a:lumMod val="75000"/>
                  </a:schemeClr>
                </a:solidFill>
              </a:rPr>
              <a:t>«La </a:t>
            </a:r>
            <a:r>
              <a:rPr lang="it-IT" sz="1100" b="1" i="1" dirty="0">
                <a:solidFill>
                  <a:schemeClr val="bg2">
                    <a:lumMod val="75000"/>
                  </a:schemeClr>
                </a:solidFill>
              </a:rPr>
              <a:t>violenza famigliare davanti ai </a:t>
            </a:r>
            <a:r>
              <a:rPr lang="it-IT" sz="1100" b="1" i="1" dirty="0" smtClean="0">
                <a:solidFill>
                  <a:schemeClr val="bg2">
                    <a:lumMod val="75000"/>
                  </a:schemeClr>
                </a:solidFill>
              </a:rPr>
              <a:t>bambini» </a:t>
            </a:r>
          </a:p>
          <a:p>
            <a:pPr algn="ctr"/>
            <a:r>
              <a:rPr lang="it-IT" sz="1100" b="1" i="1" dirty="0" smtClean="0">
                <a:solidFill>
                  <a:schemeClr val="bg2">
                    <a:lumMod val="75000"/>
                  </a:schemeClr>
                </a:solidFill>
              </a:rPr>
              <a:t>Ferrara 10 ottobre 2014</a:t>
            </a:r>
            <a:endParaRPr lang="it-IT" sz="1100" b="1" i="1" dirty="0">
              <a:solidFill>
                <a:schemeClr val="bg2">
                  <a:lumMod val="75000"/>
                </a:schemeClr>
              </a:solidFill>
            </a:endParaRPr>
          </a:p>
        </p:txBody>
      </p:sp>
      <p:sp>
        <p:nvSpPr>
          <p:cNvPr id="9" name="CasellaDiTesto 8"/>
          <p:cNvSpPr txBox="1"/>
          <p:nvPr/>
        </p:nvSpPr>
        <p:spPr>
          <a:xfrm>
            <a:off x="179512" y="836712"/>
            <a:ext cx="8712968" cy="1015663"/>
          </a:xfrm>
          <a:prstGeom prst="rect">
            <a:avLst/>
          </a:prstGeom>
          <a:solidFill>
            <a:schemeClr val="tx1">
              <a:lumMod val="65000"/>
              <a:lumOff val="35000"/>
            </a:schemeClr>
          </a:solidFill>
          <a:ln>
            <a:solidFill>
              <a:srgbClr val="CC9900"/>
            </a:solidFill>
          </a:ln>
        </p:spPr>
        <p:txBody>
          <a:bodyPr wrap="square" rtlCol="0">
            <a:spAutoFit/>
          </a:bodyPr>
          <a:lstStyle/>
          <a:p>
            <a:pPr algn="ctr"/>
            <a:endParaRPr lang="it-IT" sz="2000" b="1" dirty="0" smtClean="0">
              <a:solidFill>
                <a:schemeClr val="tx2">
                  <a:lumMod val="60000"/>
                  <a:lumOff val="40000"/>
                </a:schemeClr>
              </a:solidFill>
            </a:endParaRPr>
          </a:p>
          <a:p>
            <a:pPr algn="ctr"/>
            <a:r>
              <a:rPr lang="it-IT" sz="2000" b="1" dirty="0">
                <a:solidFill>
                  <a:srgbClr val="CC9900"/>
                </a:solidFill>
                <a:effectLst>
                  <a:outerShdw blurRad="38100" dist="38100" dir="2700000" algn="tl">
                    <a:srgbClr val="000000">
                      <a:alpha val="43137"/>
                    </a:srgbClr>
                  </a:outerShdw>
                </a:effectLst>
              </a:rPr>
              <a:t>2° FASE:</a:t>
            </a:r>
            <a:r>
              <a:rPr lang="it-IT" sz="2000" dirty="0">
                <a:solidFill>
                  <a:srgbClr val="CC9900"/>
                </a:solidFill>
                <a:effectLst>
                  <a:outerShdw blurRad="38100" dist="38100" dir="2700000" algn="tl">
                    <a:srgbClr val="000000">
                      <a:alpha val="43137"/>
                    </a:srgbClr>
                  </a:outerShdw>
                </a:effectLst>
              </a:rPr>
              <a:t>  A- </a:t>
            </a:r>
            <a:r>
              <a:rPr lang="it-IT" sz="2000" b="1" dirty="0">
                <a:solidFill>
                  <a:srgbClr val="CC9900"/>
                </a:solidFill>
                <a:effectLst>
                  <a:outerShdw blurRad="38100" dist="38100" dir="2700000" algn="tl">
                    <a:srgbClr val="000000">
                      <a:alpha val="43137"/>
                    </a:srgbClr>
                  </a:outerShdw>
                </a:effectLst>
              </a:rPr>
              <a:t>VALUTAZIONE INDIRETTA DEL BAMBINO (MADRI E EDUCATORI)</a:t>
            </a:r>
          </a:p>
          <a:p>
            <a:pPr algn="ctr"/>
            <a:endParaRPr lang="it-IT" sz="2000" dirty="0" smtClean="0">
              <a:solidFill>
                <a:srgbClr val="CC9900"/>
              </a:solidFill>
              <a:effectLst>
                <a:outerShdw blurRad="38100" dist="38100" dir="2700000" algn="tl">
                  <a:srgbClr val="000000">
                    <a:alpha val="43137"/>
                  </a:srgbClr>
                </a:outerShdw>
              </a:effectLst>
            </a:endParaRPr>
          </a:p>
        </p:txBody>
      </p:sp>
      <p:sp>
        <p:nvSpPr>
          <p:cNvPr id="12" name="Rettangolo 11"/>
          <p:cNvSpPr/>
          <p:nvPr/>
        </p:nvSpPr>
        <p:spPr>
          <a:xfrm>
            <a:off x="179512" y="1916832"/>
            <a:ext cx="8712968" cy="1631216"/>
          </a:xfrm>
          <a:prstGeom prst="rect">
            <a:avLst/>
          </a:prstGeom>
          <a:noFill/>
          <a:ln>
            <a:solidFill>
              <a:srgbClr val="CC9900"/>
            </a:solidFill>
          </a:ln>
        </p:spPr>
        <p:txBody>
          <a:bodyPr wrap="square">
            <a:spAutoFit/>
          </a:bodyPr>
          <a:lstStyle/>
          <a:p>
            <a:pPr algn="ctr"/>
            <a:r>
              <a:rPr lang="it-IT" sz="2000" dirty="0" smtClean="0">
                <a:solidFill>
                  <a:schemeClr val="accent1">
                    <a:lumMod val="50000"/>
                  </a:schemeClr>
                </a:solidFill>
              </a:rPr>
              <a:t> </a:t>
            </a:r>
            <a:r>
              <a:rPr lang="it-IT" sz="2000" dirty="0" smtClean="0">
                <a:solidFill>
                  <a:schemeClr val="bg2"/>
                </a:solidFill>
              </a:rPr>
              <a:t>OBIETTIVO</a:t>
            </a:r>
          </a:p>
          <a:p>
            <a:pPr algn="ctr"/>
            <a:r>
              <a:rPr lang="it-IT" sz="2000" dirty="0" smtClean="0">
                <a:solidFill>
                  <a:schemeClr val="bg2"/>
                </a:solidFill>
              </a:rPr>
              <a:t>1</a:t>
            </a:r>
            <a:r>
              <a:rPr lang="it-IT" sz="2000" dirty="0">
                <a:solidFill>
                  <a:schemeClr val="bg2"/>
                </a:solidFill>
              </a:rPr>
              <a:t>) Valutazione delle competenze evolutive e aspetti psicopatologici del bambino.</a:t>
            </a:r>
          </a:p>
          <a:p>
            <a:pPr marL="342900" indent="-342900" algn="ctr"/>
            <a:r>
              <a:rPr lang="it-IT" sz="2000" dirty="0">
                <a:solidFill>
                  <a:schemeClr val="bg2"/>
                </a:solidFill>
              </a:rPr>
              <a:t>2)Permettere alla Madre di confrontare e condividere la propria percezione del Bambino con quelle degli Educatori, al fine di poter costruire tra loro un linguaggio comune sulle tematiche che riguardano il </a:t>
            </a:r>
            <a:r>
              <a:rPr lang="it-IT" sz="2000" dirty="0" smtClean="0">
                <a:solidFill>
                  <a:schemeClr val="bg2"/>
                </a:solidFill>
              </a:rPr>
              <a:t>Bambino.</a:t>
            </a:r>
          </a:p>
        </p:txBody>
      </p:sp>
      <p:cxnSp>
        <p:nvCxnSpPr>
          <p:cNvPr id="16" name="Connettore 1 15"/>
          <p:cNvCxnSpPr/>
          <p:nvPr/>
        </p:nvCxnSpPr>
        <p:spPr>
          <a:xfrm>
            <a:off x="1979712" y="6761261"/>
            <a:ext cx="5400600" cy="0"/>
          </a:xfrm>
          <a:prstGeom prst="line">
            <a:avLst/>
          </a:prstGeom>
        </p:spPr>
        <p:style>
          <a:lnRef idx="1">
            <a:schemeClr val="accent1"/>
          </a:lnRef>
          <a:fillRef idx="0">
            <a:schemeClr val="accent1"/>
          </a:fillRef>
          <a:effectRef idx="0">
            <a:schemeClr val="accent1"/>
          </a:effectRef>
          <a:fontRef idx="minor">
            <a:schemeClr val="tx1"/>
          </a:fontRef>
        </p:style>
      </p:cxnSp>
      <p:sp>
        <p:nvSpPr>
          <p:cNvPr id="19" name="Rettangolo 18"/>
          <p:cNvSpPr/>
          <p:nvPr/>
        </p:nvSpPr>
        <p:spPr>
          <a:xfrm>
            <a:off x="179512" y="3666658"/>
            <a:ext cx="8712968" cy="646331"/>
          </a:xfrm>
          <a:prstGeom prst="rect">
            <a:avLst/>
          </a:prstGeom>
          <a:solidFill>
            <a:srgbClr val="CC9900"/>
          </a:solidFill>
        </p:spPr>
        <p:txBody>
          <a:bodyPr wrap="square">
            <a:spAutoFit/>
          </a:bodyPr>
          <a:lstStyle/>
          <a:p>
            <a:pPr algn="ctr"/>
            <a:r>
              <a:rPr lang="it-IT" dirty="0" smtClean="0">
                <a:solidFill>
                  <a:schemeClr val="bg2"/>
                </a:solidFill>
              </a:rPr>
              <a:t>AREE INDAGATE</a:t>
            </a:r>
          </a:p>
          <a:p>
            <a:pPr algn="ctr"/>
            <a:r>
              <a:rPr lang="it-IT" b="1" dirty="0" smtClean="0">
                <a:solidFill>
                  <a:schemeClr val="bg2"/>
                </a:solidFill>
              </a:rPr>
              <a:t>Capacità di adattamento      Sintomatologia    Relazioni d’attaccamento</a:t>
            </a:r>
          </a:p>
        </p:txBody>
      </p:sp>
      <p:sp>
        <p:nvSpPr>
          <p:cNvPr id="20" name="Rettangolo 19"/>
          <p:cNvSpPr/>
          <p:nvPr/>
        </p:nvSpPr>
        <p:spPr>
          <a:xfrm>
            <a:off x="179512" y="4441904"/>
            <a:ext cx="8712968" cy="2031325"/>
          </a:xfrm>
          <a:prstGeom prst="rect">
            <a:avLst/>
          </a:prstGeom>
          <a:noFill/>
          <a:ln>
            <a:solidFill>
              <a:schemeClr val="tx1">
                <a:lumMod val="65000"/>
                <a:lumOff val="35000"/>
              </a:schemeClr>
            </a:solidFill>
          </a:ln>
        </p:spPr>
        <p:txBody>
          <a:bodyPr wrap="square">
            <a:spAutoFit/>
          </a:bodyPr>
          <a:lstStyle/>
          <a:p>
            <a:pPr algn="ctr"/>
            <a:r>
              <a:rPr lang="it-IT" dirty="0" err="1" smtClean="0">
                <a:solidFill>
                  <a:schemeClr val="tx1">
                    <a:lumMod val="65000"/>
                    <a:lumOff val="35000"/>
                  </a:schemeClr>
                </a:solidFill>
              </a:rPr>
              <a:t>STRUMENTi</a:t>
            </a:r>
            <a:endParaRPr lang="it-IT" dirty="0" smtClean="0">
              <a:solidFill>
                <a:schemeClr val="tx1">
                  <a:lumMod val="65000"/>
                  <a:lumOff val="35000"/>
                </a:schemeClr>
              </a:solidFill>
            </a:endParaRPr>
          </a:p>
          <a:p>
            <a:r>
              <a:rPr lang="it-IT" b="1" dirty="0" smtClean="0">
                <a:solidFill>
                  <a:schemeClr val="tx1">
                    <a:lumMod val="65000"/>
                    <a:lumOff val="35000"/>
                  </a:schemeClr>
                </a:solidFill>
              </a:rPr>
              <a:t>VABS </a:t>
            </a:r>
            <a:r>
              <a:rPr lang="it-IT" dirty="0" smtClean="0">
                <a:solidFill>
                  <a:schemeClr val="tx1">
                    <a:lumMod val="65000"/>
                    <a:lumOff val="35000"/>
                  </a:schemeClr>
                </a:solidFill>
              </a:rPr>
              <a:t>(</a:t>
            </a:r>
            <a:r>
              <a:rPr lang="it-IT" dirty="0" err="1" smtClean="0">
                <a:solidFill>
                  <a:schemeClr val="tx1">
                    <a:lumMod val="65000"/>
                    <a:lumOff val="35000"/>
                  </a:schemeClr>
                </a:solidFill>
              </a:rPr>
              <a:t>Vineland</a:t>
            </a:r>
            <a:r>
              <a:rPr lang="it-IT" dirty="0" smtClean="0">
                <a:solidFill>
                  <a:schemeClr val="tx1">
                    <a:lumMod val="65000"/>
                    <a:lumOff val="35000"/>
                  </a:schemeClr>
                </a:solidFill>
              </a:rPr>
              <a:t> </a:t>
            </a:r>
            <a:r>
              <a:rPr lang="it-IT" dirty="0" err="1" smtClean="0">
                <a:solidFill>
                  <a:schemeClr val="tx1">
                    <a:lumMod val="65000"/>
                    <a:lumOff val="35000"/>
                  </a:schemeClr>
                </a:solidFill>
              </a:rPr>
              <a:t>Adaptive</a:t>
            </a:r>
            <a:r>
              <a:rPr lang="it-IT" dirty="0" smtClean="0">
                <a:solidFill>
                  <a:schemeClr val="tx1">
                    <a:lumMod val="65000"/>
                    <a:lumOff val="35000"/>
                  </a:schemeClr>
                </a:solidFill>
              </a:rPr>
              <a:t> </a:t>
            </a:r>
            <a:r>
              <a:rPr lang="it-IT" dirty="0" err="1" smtClean="0">
                <a:solidFill>
                  <a:schemeClr val="tx1">
                    <a:lumMod val="65000"/>
                    <a:lumOff val="35000"/>
                  </a:schemeClr>
                </a:solidFill>
              </a:rPr>
              <a:t>Behavior</a:t>
            </a:r>
            <a:r>
              <a:rPr lang="it-IT" dirty="0" smtClean="0">
                <a:solidFill>
                  <a:schemeClr val="tx1">
                    <a:lumMod val="65000"/>
                    <a:lumOff val="35000"/>
                  </a:schemeClr>
                </a:solidFill>
              </a:rPr>
              <a:t> </a:t>
            </a:r>
            <a:r>
              <a:rPr lang="it-IT" dirty="0" err="1" smtClean="0">
                <a:solidFill>
                  <a:schemeClr val="tx1">
                    <a:lumMod val="65000"/>
                    <a:lumOff val="35000"/>
                  </a:schemeClr>
                </a:solidFill>
              </a:rPr>
              <a:t>Scales</a:t>
            </a:r>
            <a:r>
              <a:rPr lang="it-IT" dirty="0" smtClean="0">
                <a:solidFill>
                  <a:schemeClr val="tx1">
                    <a:lumMod val="65000"/>
                    <a:lumOff val="35000"/>
                  </a:schemeClr>
                </a:solidFill>
              </a:rPr>
              <a:t>) Intervista </a:t>
            </a:r>
            <a:r>
              <a:rPr lang="it-IT" dirty="0" err="1" smtClean="0">
                <a:solidFill>
                  <a:schemeClr val="tx1">
                    <a:lumMod val="65000"/>
                    <a:lumOff val="35000"/>
                  </a:schemeClr>
                </a:solidFill>
              </a:rPr>
              <a:t>semistrutturata</a:t>
            </a:r>
            <a:r>
              <a:rPr lang="it-IT" dirty="0" smtClean="0">
                <a:solidFill>
                  <a:schemeClr val="tx1">
                    <a:lumMod val="65000"/>
                    <a:lumOff val="35000"/>
                  </a:schemeClr>
                </a:solidFill>
              </a:rPr>
              <a:t> che indaga l'autonomia personale e la responsabilità sociale del Bambino.</a:t>
            </a:r>
          </a:p>
          <a:p>
            <a:r>
              <a:rPr lang="it-IT" b="1" dirty="0" smtClean="0">
                <a:solidFill>
                  <a:schemeClr val="tx1">
                    <a:lumMod val="65000"/>
                    <a:lumOff val="35000"/>
                  </a:schemeClr>
                </a:solidFill>
              </a:rPr>
              <a:t>CBCL (</a:t>
            </a:r>
            <a:r>
              <a:rPr lang="it-IT" b="1" dirty="0" err="1" smtClean="0">
                <a:solidFill>
                  <a:schemeClr val="tx1">
                    <a:lumMod val="65000"/>
                    <a:lumOff val="35000"/>
                  </a:schemeClr>
                </a:solidFill>
              </a:rPr>
              <a:t>Chil</a:t>
            </a:r>
            <a:r>
              <a:rPr lang="it-IT" b="1" dirty="0" smtClean="0">
                <a:solidFill>
                  <a:schemeClr val="tx1">
                    <a:lumMod val="65000"/>
                    <a:lumOff val="35000"/>
                  </a:schemeClr>
                </a:solidFill>
              </a:rPr>
              <a:t> </a:t>
            </a:r>
            <a:r>
              <a:rPr lang="it-IT" b="1" dirty="0" err="1" smtClean="0">
                <a:solidFill>
                  <a:schemeClr val="tx1">
                    <a:lumMod val="65000"/>
                    <a:lumOff val="35000"/>
                  </a:schemeClr>
                </a:solidFill>
              </a:rPr>
              <a:t>Behavior</a:t>
            </a:r>
            <a:r>
              <a:rPr lang="it-IT" b="1" dirty="0" smtClean="0">
                <a:solidFill>
                  <a:schemeClr val="tx1">
                    <a:lumMod val="65000"/>
                    <a:lumOff val="35000"/>
                  </a:schemeClr>
                </a:solidFill>
              </a:rPr>
              <a:t> Checklist) </a:t>
            </a:r>
            <a:r>
              <a:rPr lang="it-IT" dirty="0" smtClean="0">
                <a:solidFill>
                  <a:schemeClr val="tx1">
                    <a:lumMod val="65000"/>
                    <a:lumOff val="35000"/>
                  </a:schemeClr>
                </a:solidFill>
              </a:rPr>
              <a:t>Questionario che valuta il profilo delle relazioni sintomatiche del Bambino.</a:t>
            </a:r>
          </a:p>
          <a:p>
            <a:r>
              <a:rPr lang="it-IT" b="1" dirty="0" smtClean="0">
                <a:solidFill>
                  <a:schemeClr val="tx1">
                    <a:lumMod val="65000"/>
                    <a:lumOff val="35000"/>
                  </a:schemeClr>
                </a:solidFill>
              </a:rPr>
              <a:t>AQS (</a:t>
            </a:r>
            <a:r>
              <a:rPr lang="it-IT" dirty="0" smtClean="0">
                <a:solidFill>
                  <a:schemeClr val="tx1">
                    <a:lumMod val="65000"/>
                    <a:lumOff val="35000"/>
                  </a:schemeClr>
                </a:solidFill>
              </a:rPr>
              <a:t>Attachment </a:t>
            </a:r>
            <a:r>
              <a:rPr lang="it-IT" dirty="0" err="1" smtClean="0">
                <a:solidFill>
                  <a:schemeClr val="tx1">
                    <a:lumMod val="65000"/>
                    <a:lumOff val="35000"/>
                  </a:schemeClr>
                </a:solidFill>
              </a:rPr>
              <a:t>Q-Sort</a:t>
            </a:r>
            <a:r>
              <a:rPr lang="it-IT" dirty="0" smtClean="0">
                <a:solidFill>
                  <a:schemeClr val="tx1">
                    <a:lumMod val="65000"/>
                    <a:lumOff val="35000"/>
                  </a:schemeClr>
                </a:solidFill>
              </a:rPr>
              <a:t>) valuta il grado di sicurezza  percepito dalle madri delle relazioni d’attaccamento del Bambino.</a:t>
            </a:r>
          </a:p>
        </p:txBody>
      </p:sp>
      <p:sp>
        <p:nvSpPr>
          <p:cNvPr id="21" name="Segnaposto numero diapositiva 1"/>
          <p:cNvSpPr>
            <a:spLocks noGrp="1"/>
          </p:cNvSpPr>
          <p:nvPr>
            <p:ph type="sldNum" sz="quarter" idx="12"/>
          </p:nvPr>
        </p:nvSpPr>
        <p:spPr>
          <a:xfrm>
            <a:off x="6553200" y="6520259"/>
            <a:ext cx="2133600" cy="365125"/>
          </a:xfrm>
        </p:spPr>
        <p:txBody>
          <a:bodyPr/>
          <a:lstStyle/>
          <a:p>
            <a:fld id="{DA05E554-F321-49FD-B832-1DAD2B0B5875}" type="slidenum">
              <a:rPr lang="it-IT" smtClean="0"/>
              <a:pPr/>
              <a:t>8</a:t>
            </a:fld>
            <a:endParaRPr lang="it-IT"/>
          </a:p>
        </p:txBody>
      </p:sp>
    </p:spTree>
    <p:extLst>
      <p:ext uri="{BB962C8B-B14F-4D97-AF65-F5344CB8AC3E}">
        <p14:creationId xmlns="" xmlns:p14="http://schemas.microsoft.com/office/powerpoint/2010/main" val="29734820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ttangolo 6"/>
          <p:cNvSpPr/>
          <p:nvPr/>
        </p:nvSpPr>
        <p:spPr>
          <a:xfrm>
            <a:off x="-15774" y="10061"/>
            <a:ext cx="5580112" cy="457200"/>
          </a:xfrm>
          <a:prstGeom prst="rect">
            <a:avLst/>
          </a:prstGeom>
          <a:solidFill>
            <a:srgbClr val="CC9900">
              <a:alpha val="51000"/>
            </a:srgbClr>
          </a:solidFill>
          <a:ln>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0" name="Rettangolo 9"/>
          <p:cNvSpPr/>
          <p:nvPr/>
        </p:nvSpPr>
        <p:spPr>
          <a:xfrm>
            <a:off x="5539894" y="467172"/>
            <a:ext cx="3604105" cy="228600"/>
          </a:xfrm>
          <a:prstGeom prst="rect">
            <a:avLst/>
          </a:prstGeom>
          <a:solidFill>
            <a:schemeClr val="bg2">
              <a:lumMod val="90000"/>
            </a:schemeClr>
          </a:solidFill>
          <a:ln>
            <a:solidFill>
              <a:srgbClr val="CC99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1" name="CasellaDiTesto 10"/>
          <p:cNvSpPr txBox="1"/>
          <p:nvPr/>
        </p:nvSpPr>
        <p:spPr>
          <a:xfrm>
            <a:off x="6140949" y="10061"/>
            <a:ext cx="1516441" cy="461665"/>
          </a:xfrm>
          <a:prstGeom prst="rect">
            <a:avLst/>
          </a:prstGeom>
          <a:noFill/>
        </p:spPr>
        <p:txBody>
          <a:bodyPr wrap="none" rtlCol="0">
            <a:spAutoFit/>
          </a:bodyPr>
          <a:lstStyle/>
          <a:p>
            <a:r>
              <a:rPr lang="it-IT" sz="2400" dirty="0" smtClean="0">
                <a:solidFill>
                  <a:srgbClr val="CC9900"/>
                </a:solidFill>
                <a:effectLst>
                  <a:outerShdw blurRad="60007" dist="310007" dir="7680000" sy="30000" kx="1300200" algn="ctr" rotWithShape="0">
                    <a:prstClr val="black">
                      <a:alpha val="32000"/>
                    </a:prstClr>
                  </a:outerShdw>
                </a:effectLst>
              </a:rPr>
              <a:t>MODELLO </a:t>
            </a:r>
            <a:endParaRPr lang="it-IT" sz="2400" dirty="0">
              <a:solidFill>
                <a:srgbClr val="CC9900"/>
              </a:solidFill>
              <a:effectLst>
                <a:outerShdw blurRad="60007" dist="310007" dir="7680000" sy="30000" kx="1300200" algn="ctr" rotWithShape="0">
                  <a:prstClr val="black">
                    <a:alpha val="32000"/>
                  </a:prstClr>
                </a:outerShdw>
              </a:effectLst>
            </a:endParaRPr>
          </a:p>
        </p:txBody>
      </p:sp>
      <p:cxnSp>
        <p:nvCxnSpPr>
          <p:cNvPr id="13" name="Connettore 1 12"/>
          <p:cNvCxnSpPr/>
          <p:nvPr/>
        </p:nvCxnSpPr>
        <p:spPr>
          <a:xfrm>
            <a:off x="1979712" y="6453336"/>
            <a:ext cx="4752528" cy="0"/>
          </a:xfrm>
          <a:prstGeom prst="line">
            <a:avLst/>
          </a:prstGeom>
          <a:ln>
            <a:solidFill>
              <a:srgbClr val="CC9900"/>
            </a:solidFill>
          </a:ln>
        </p:spPr>
        <p:style>
          <a:lnRef idx="1">
            <a:schemeClr val="accent1"/>
          </a:lnRef>
          <a:fillRef idx="0">
            <a:schemeClr val="accent1"/>
          </a:fillRef>
          <a:effectRef idx="0">
            <a:schemeClr val="accent1"/>
          </a:effectRef>
          <a:fontRef idx="minor">
            <a:schemeClr val="tx1"/>
          </a:fontRef>
        </p:style>
      </p:cxnSp>
      <p:sp>
        <p:nvSpPr>
          <p:cNvPr id="17" name="Segnaposto numero diapositiva 16"/>
          <p:cNvSpPr>
            <a:spLocks noGrp="1"/>
          </p:cNvSpPr>
          <p:nvPr>
            <p:ph type="sldNum" sz="quarter" idx="12"/>
          </p:nvPr>
        </p:nvSpPr>
        <p:spPr/>
        <p:txBody>
          <a:bodyPr/>
          <a:lstStyle/>
          <a:p>
            <a:fld id="{DA05E554-F321-49FD-B832-1DAD2B0B5875}" type="slidenum">
              <a:rPr lang="it-IT" smtClean="0"/>
              <a:pPr/>
              <a:t>9</a:t>
            </a:fld>
            <a:endParaRPr lang="it-IT"/>
          </a:p>
        </p:txBody>
      </p:sp>
      <p:sp>
        <p:nvSpPr>
          <p:cNvPr id="18" name="Rettangolo 17"/>
          <p:cNvSpPr/>
          <p:nvPr/>
        </p:nvSpPr>
        <p:spPr>
          <a:xfrm>
            <a:off x="2054234" y="6453336"/>
            <a:ext cx="4572000" cy="430887"/>
          </a:xfrm>
          <a:prstGeom prst="rect">
            <a:avLst/>
          </a:prstGeom>
        </p:spPr>
        <p:txBody>
          <a:bodyPr>
            <a:spAutoFit/>
          </a:bodyPr>
          <a:lstStyle/>
          <a:p>
            <a:pPr algn="ctr"/>
            <a:r>
              <a:rPr lang="it-IT" sz="1100" b="1" i="1" dirty="0" smtClean="0">
                <a:solidFill>
                  <a:schemeClr val="bg2">
                    <a:lumMod val="75000"/>
                  </a:schemeClr>
                </a:solidFill>
              </a:rPr>
              <a:t>«La </a:t>
            </a:r>
            <a:r>
              <a:rPr lang="it-IT" sz="1100" b="1" i="1" dirty="0">
                <a:solidFill>
                  <a:schemeClr val="bg2">
                    <a:lumMod val="75000"/>
                  </a:schemeClr>
                </a:solidFill>
              </a:rPr>
              <a:t>violenza famigliare davanti ai </a:t>
            </a:r>
            <a:r>
              <a:rPr lang="it-IT" sz="1100" b="1" i="1" dirty="0" smtClean="0">
                <a:solidFill>
                  <a:schemeClr val="bg2">
                    <a:lumMod val="75000"/>
                  </a:schemeClr>
                </a:solidFill>
              </a:rPr>
              <a:t>bambini» </a:t>
            </a:r>
          </a:p>
          <a:p>
            <a:pPr algn="ctr"/>
            <a:r>
              <a:rPr lang="it-IT" sz="1100" b="1" i="1" dirty="0" smtClean="0">
                <a:solidFill>
                  <a:schemeClr val="bg2">
                    <a:lumMod val="75000"/>
                  </a:schemeClr>
                </a:solidFill>
              </a:rPr>
              <a:t>Ferrara 10 ottobre 2014</a:t>
            </a:r>
            <a:endParaRPr lang="it-IT" sz="1100" b="1" i="1" dirty="0">
              <a:solidFill>
                <a:schemeClr val="bg2">
                  <a:lumMod val="75000"/>
                </a:schemeClr>
              </a:solidFill>
            </a:endParaRPr>
          </a:p>
        </p:txBody>
      </p:sp>
      <p:sp>
        <p:nvSpPr>
          <p:cNvPr id="3" name="AutoShape 2" descr="data:image/jpeg;base64,/9j/4AAQSkZJRgABAQAAAQABAAD/2wCEAAkGBxQTEhQTExQVFhUWFyAaGRgXGBggHRseHhsfGyEjHiAjHCghHx8lIR0ZIz0iJiksLzIuHx80PDMsNyktLisBCgoKDg0OGxAQGzcmICYsLCwsLC8vLy80LywsLCwsNS8sLC8sLCwsLCwsLC8sLCwsLCwsLC8sNCwsLCw0LDQ3LP/AABEIAHgAeAMBIgACEQEDEQH/xAAcAAABBQEBAQAAAAAAAAAAAAAAAgMEBQYHAQj/xAA+EAACAQIDBQYCCQMBCQAAAAABAgMAEQQSIQUGMUFREyIyYXGBkcEHFCNCUoKhorEzctFDFRYkc4OS4vDx/8QAGAEAAwEBAAAAAAAAAAAAAAAAAQIDAAT/xAAoEQACAgEDAwIHAQAAAAAAAAAAAQIRIQMSMUFRYTKREyJxsdHh8IH/2gAMAwEAAhEDEQA/AO40UUVjBSXcAEkgAakngKrN4NvRYRAXuzubRxILvI3RR8+Aqgl2PLiR220iSijMuDiuVAHN7aysNOVh0p4wvL4FcuxMl3xEjFMDC+LYGxZTliU+chFvZQaYnw+PexxGNhwqngkCAt7O51PopqfhNpRSkRQyIsTJlCoMrxsRcXHEAi9tB730hoM+GzqubFQOgky6szRNb17y5iL/AIqfjhC8jJ3Ywp7ITYnFTGbwZ8RIA2mbgpC8NeFN/wC5mzhC07YdlCqzNdmzALe58WvC9Wm8GFMmZ2bsQiAxOzKB2mbN3r6gXVP3VD2zvLhpsNJCMVhhK6FT9r3QSLHW2o9qKcnVNgaXUag3aw18sM+MgfLnCiaXVeoViVNrjlzFO4bDY9VEmGxsWLjI0EyAE/8AUQ2/bUjF5ph9ZhyOYoZEiWNw13kC6k8ABlGnmfKpe1I+w2dIqEr2eGIU8CCqaHyN7Gg5MNEKLfERsEx0L4RibBmOaJj5SAW9mArTI4IBBBB1BHA1Tz4sCJ3kAbDrHqGF2kPlfSx0GoNz050kWx5MNml2ae6D9pg5SQt+PcPGJtfMGhtT8fb9Bto2tFVW7+3osWhKXV0NpInFnjbow+fA1a1Npp0xk7CiiigEKqt49trhIs5Bd2OWONfFI54KP88hVm7gAkkAAXJPIVkd3EOMlbaUg7timERtAqc3PQyG3oAKeKXL4Fb6Id2LssxyGXESI+0JkJF/DGot3UF75QWFzxNP4faKllZsqYtSsckd9X15DmupYEDTXzqLju2mdI54ELo2jxS2YA6FlDAEcjoTwsa0mAwzKq9owkkAsXygG3tTSfV/36FXgirsZGP2qxuEfNF3e9GL30a/XpbTTWqXfHe5MH9lEqtO2tvuoD95rcSenOtFtjaAw8EkzaiNS1uvQe5sK4RO7SM0khu7nMx8z8hw9AKMI7ss05bcITj8S08naTM0r8i+tv7RwX2r1BemA4vYC5/ilmVr90Aj+7/xq+cIj5JGFlMRzRHs3vcSJo3oeo4aG9dJ3P3vGK/4bEhe0I0Nu7KOenJvLny6Vy5ZuR0Pn8qUuhDXKkG6sOIYag+xpZxVZGjJ2dx21s9pTG3jRDmMXDMw8Jzcip1t1sdLVXTYlgcOFLKizBHLE5nIRs1ybd0W4njpwA1sd2NrfWsNFNpdh3gOTDQ/qKkbUwKyqt1DmNs6KTYFgCBfQ6a9DXOnWGWq8ootrbLacri8N9ji0vkLcJkB8LjiVOlidRpVru5ttcXFnAKOpyyRt4o3HFT/AJ5iq3ZuGllk7aR1MgA8N7QG4LRhfvXHFjY8NLWtC27J9WlG04lYJ/TxaWsSgNg9vxJ+oJp6v5fb8C3WTaUUlHBAIIIIuCOYNFRKGY35kaQQ4FCQ2LcqxHFYlsZD8CF/NT+2FgUok0QfDBcgAUukbD8SgHlaxtpY9aY2UO22nipT4cPGkCeTN9o/6FPjT0OJYRthxDKkxBGdV7pY/wCpnGmvi115Wq3FL+yTJewsFGougORWPY5wbopAuFvqFve3l5U/tbbmHwwHbSqhPAE94+gGprOb/b4HC2ghsZmFyx4Rr1tzY8h7+vKmlLMWZizMbszG7H1NZQ3ZZnOsI3m+2+cGIwzRQiUkspLFCBYMCeOv6VhWzNZF4twoSXjYEnnbgPU1HWEg30C2Nhe9r+w6VZJKNIi3btj8cVtOnSim1a3OlspHlQ3dDULeC6XJFr2tzqMpOoPEU5mptoWY6C4I1HM2v+mtZcZZn4N19Hu9sGGgeKYuLyllIQkWIHTzvXR9l7XgxC5oZUkA45TqPUcRXBonB7vA9P8AFPYMssitGWWQeFlNiPfp5HSllpp5HjqNYOzbcwa5hM7OFtle0zoFF9G0YDqD6jpTGyjEzMkSTSwyg55JGYodLALmN2BFxcacKh7n7yDGxvBOAJQutuEi8My/MctOtSYJsS8pjikJRCBJLIigXF8yqthmJ01vYX58KnTqinkb3GkaMTYFyS2EcKpPFomuYz8AV/LXtebVHY7Twso0XERvA/my/aJ+gf4UUs+b7hj2Pfo/70M8vOXFTN7CQqv7VFaLF4gRo8jeFFLH0AvWW+jpnGzISihn72jNlF8x4mxt8KkbwtiDs7F9usYfs2t2RYgrbzAN+IppRub+oE6icZxmLkmkaWTxyHO3kTy9ALD2pEjEAAHU09KgDDW9KmlDOtlAsvx1Gv8AFUTbZJrArDuQhUaKeIpqVqUtTt38RHHiY2mQPHexB5X0vw1txtReFYOcMc2PsCSdXkF1RBfMFJLeSgWLH30qbjMQjKpSAvGotIzgh79bgkKOmnxpO3dnSq0kpnRiJDHkDguBci1hwFuQqRhIHgilKkrLEqObcVzMQVPkVy3B5gUj7jeCuw2GhRTNIC6ZssaHul2GpzEXsq3HDjccKm4TaqHjFhUHTJKP3Kag47HXWIOoYgEka6ZmJ5W5W005V6mKhXWKOQOeJaTRf7coBPufjWq+Ua64LZsBh3X+lFrrdcXYfAoWqnx+KSxSMKutmyZtfLM3eb9B5GvZttSkWJXoWCIGP5rXqpkmGdrC2g+dFWBkjZ21mw0scyn+k2Yjqv3h7i9fQUbAgEcDrpzvXzjOlwb8LV3jZjyjB4fs0V37JNHYqPCNSQpNLqLCH02V/wBIHdhgl5w4qFvYyBW/axoqJv6ZTsqbtggk0/pklfGLEXF/airaOkpxz0F1J7Xgl/R/3YZ4ucOKmX2MhZf2sK0WLw4kR428LqVPoRas5so9jtPFRHRcRGk6ebL9m/6BPhWprmn6r/0rHij55x2GaKRopPHGcjeZHP0Isfeost/EOX8V13f3dA4m08Fu3UWKnhIvIX5MOR9vTluMwfZgBjZ+DIQQynow5fOrxkuSMosRA0ZQksc3Kw099aQWsQabXDHiDb+KVgYy75SVAINmOgNvl5022rdgu6Rp8Pt92SbEvlMwZFjsq2QsGLPbrZfjVWMWYyWiZjnWz5hfNfjfrrrUFkN7efKnFU2tSbVdmt1RHB609h5FJsdPOkzRaZuVQy1joBa2rHlf/wCUWt2Eb05ZMlewJNR0XS54nWnEi5tr08qc7J2dY1RmdvCgBJPoPnwpV2C+5IwGzTiHjhU96VspA5L95vYXPwrvyIAAALACwHlWS3E3S+qAyy2M7i1hwjX8IPMnmfStfUpvoVgupl/pA70MEXObFQr7CQM37VNFebVPbbTwsQ1XDxvO/kzfZp+hf40U25xikjUm2e78xtGIccgJbCOWYDi0TWEg+ADflrSwyh1VlIKsAQRwIOor10BBBAIIsQeYNZPdiQ4OY7OkPcsXwrH70d9U/uTT1BFD1R+n2DwzXVXbW2Hh8SAJole3Akd4ehGoqxpqKdWNhxGtj0PA+lIm1lBZzffXcuDD4cyxGQWdQVLkixNjx1/WsbPGQAQPDyHTn/75V3DbuzhiMPLCTbOpAPQ8j7G1cUcMCVcZWUlWXow4iuvRnayc+rGngZYiwK868bMDroaTNDY3U2v8PhSXaVvEQehJP8Uzi7wKmqFlgRc2HU0iGG1yRbN/HKiFLkZze3Dp8KfeUgjKLk90KBe5OgA8yaEljBk85NTuHufDiYXkm7SwkKqqtYWAHlfjfnXRdk7FgwwIhjVL8SPEfUnU01uvsr6thYoTbMBdiObHU/qal4/FiNbk6ngOJPoPcfGuaUnJnRGKSJVImlVFLMQFUEkngANTSMLKWXW2YaEAg2NZfeeQ4yYbOjPcsHxTD7sd9I/7n19ADSxjbGbpDu40bSCbHOCGxbhlB4rEtxGPgS35q9rTIgAAAAAFgByAorSduzJUhVVW8exFxcWQko6nNHIvijccGH+OYq1ooJtO0ZqzL7F2qZn+rYoCLGwi914Op0zxnmptqvKpv+z37SxzEgEhyy5QTyy2vrYXvflT28GwYsWgD3V0N45UNnjbqp+XA1TRbwzYMiPaIGTguLQHs2/5g/02+INUXzen2/AvHJq41sAL3tWU3w3R7du3gyiYCzK3hkHK/Rh1+PK1rFstbCTDS5Mw0K95Dx1Iv3jrxv0qZHO6R5phdgeEYJvyHv8AAUvHAfqcM2hG8blJFMb/AIWFj7dR5i9NNJXbRtDDYn7Ngr3+46X8+BHTX0I61FTdXZ5Ith4bnW3kDbhfherfFrlEvh3wzkOHUyHso4y8pOgW5NvTl6muk7l7lmFhPiSDKPAg4R+ZPNv4rQYbG4SFcsZjQX4Rgan2GvEfEdanTTnKxRSWBtb4fxf9Km5PhdR1FdSQxtx0qt2jBmOUAlmsT0AUjifl60xLgCwL4qUZVJawOVANLXPtzNVcm8M2MJj2cBk4Ni3B7NeX2Y/1G+AFCMewzY/traxhb6rhFEmLmu1vupfjJJ0HQc6st3NiLhIsgJd2OaSRvFI54sf8chRu/sGLCIQl2dzeSVzd5G6sflwFWtCUsUjJdWFFFFIMFFFFYwUl0BBBAIOhB4GiisYzEu5wjYvgZnwjE3KqM0THzjJt7qRQNpbSh0lwseIUffw8mVj+R7D91FFPvfXIu3sePvlAP62HxURH48PIQL8e8oI5DnXh+kDZ9rdt5WyP/FqKK6dLRjqKyU9RxY0u9OFP9HC4iXpkwrgcvvMoXkOfIU9/tHaM2kOEjwy/jxEmZh+RLj91FFQk1F0l7lFbQqLc4SMHx0z4tgbhWGWJT5Rg2/7ia0yIAAAAANABwFFFI5N8jJJCqKKKUIUUUVjH/9k="/>
          <p:cNvSpPr>
            <a:spLocks noChangeAspect="1" noChangeArrowheads="1"/>
          </p:cNvSpPr>
          <p:nvPr/>
        </p:nvSpPr>
        <p:spPr bwMode="auto">
          <a:xfrm>
            <a:off x="155575" y="-144463"/>
            <a:ext cx="304800" cy="304801"/>
          </a:xfrm>
          <a:prstGeom prst="rect">
            <a:avLst/>
          </a:prstGeom>
          <a:noFill/>
          <a:extLst>
            <a:ext uri="{909E8E84-426E-40DD-AFC4-6F175D3DCCD1}">
              <a14:hiddenFill xmlns=""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it-IT"/>
          </a:p>
        </p:txBody>
      </p:sp>
      <p:sp>
        <p:nvSpPr>
          <p:cNvPr id="4" name="AutoShape 4" descr="data:image/jpeg;base64,/9j/4AAQSkZJRgABAQAAAQABAAD/2wCEAAkGBxQTEhQTExQVFhUWFyAaGRgXGBggHRseHhsfGyEjHiAjHCghHx8lIR0ZIz0iJiksLzIuHx80PDMsNyktLisBCgoKDg0OGxAQGzcmICYsLCwsLC8vLy80LywsLCwsNS8sLC8sLCwsLCwsLC8sLCwsLCwsLC8sNCwsLCw0LDQ3LP/AABEIAHgAeAMBIgACEQEDEQH/xAAcAAABBQEBAQAAAAAAAAAAAAAAAgMEBQYHAQj/xAA+EAACAQIDBQYCCQMBCQAAAAABAgMAEQQSIQUGMUFREyIyYXGBkcEHFCNCUoKhorEzctFDFRYkc4OS4vDx/8QAGAEAAwEBAAAAAAAAAAAAAAAAAQIDAAT/xAAoEQACAgEDAwIHAQAAAAAAAAAAAQIRIQMSMUFRYTKREyJxsdHh8IH/2gAMAwEAAhEDEQA/AO40UUVjBSXcAEkgAakngKrN4NvRYRAXuzubRxILvI3RR8+Aqgl2PLiR220iSijMuDiuVAHN7aysNOVh0p4wvL4FcuxMl3xEjFMDC+LYGxZTliU+chFvZQaYnw+PexxGNhwqngkCAt7O51PopqfhNpRSkRQyIsTJlCoMrxsRcXHEAi9tB730hoM+GzqubFQOgky6szRNb17y5iL/AIqfjhC8jJ3Ywp7ITYnFTGbwZ8RIA2mbgpC8NeFN/wC5mzhC07YdlCqzNdmzALe58WvC9Wm8GFMmZ2bsQiAxOzKB2mbN3r6gXVP3VD2zvLhpsNJCMVhhK6FT9r3QSLHW2o9qKcnVNgaXUag3aw18sM+MgfLnCiaXVeoViVNrjlzFO4bDY9VEmGxsWLjI0EyAE/8AUQ2/bUjF5ph9ZhyOYoZEiWNw13kC6k8ABlGnmfKpe1I+w2dIqEr2eGIU8CCqaHyN7Gg5MNEKLfERsEx0L4RibBmOaJj5SAW9mArTI4IBBBB1BHA1Tz4sCJ3kAbDrHqGF2kPlfSx0GoNz050kWx5MNml2ae6D9pg5SQt+PcPGJtfMGhtT8fb9Bto2tFVW7+3osWhKXV0NpInFnjbow+fA1a1Npp0xk7CiiigEKqt49trhIs5Bd2OWONfFI54KP88hVm7gAkkAAXJPIVkd3EOMlbaUg7timERtAqc3PQyG3oAKeKXL4Fb6Id2LssxyGXESI+0JkJF/DGot3UF75QWFzxNP4faKllZsqYtSsckd9X15DmupYEDTXzqLju2mdI54ELo2jxS2YA6FlDAEcjoTwsa0mAwzKq9owkkAsXygG3tTSfV/36FXgirsZGP2qxuEfNF3e9GL30a/XpbTTWqXfHe5MH9lEqtO2tvuoD95rcSenOtFtjaAw8EkzaiNS1uvQe5sK4RO7SM0khu7nMx8z8hw9AKMI7ss05bcITj8S08naTM0r8i+tv7RwX2r1BemA4vYC5/ilmVr90Aj+7/xq+cIj5JGFlMRzRHs3vcSJo3oeo4aG9dJ3P3vGK/4bEhe0I0Nu7KOenJvLny6Vy5ZuR0Pn8qUuhDXKkG6sOIYag+xpZxVZGjJ2dx21s9pTG3jRDmMXDMw8Jzcip1t1sdLVXTYlgcOFLKizBHLE5nIRs1ybd0W4njpwA1sd2NrfWsNFNpdh3gOTDQ/qKkbUwKyqt1DmNs6KTYFgCBfQ6a9DXOnWGWq8ootrbLacri8N9ji0vkLcJkB8LjiVOlidRpVru5ttcXFnAKOpyyRt4o3HFT/AJ5iq3ZuGllk7aR1MgA8N7QG4LRhfvXHFjY8NLWtC27J9WlG04lYJ/TxaWsSgNg9vxJ+oJp6v5fb8C3WTaUUlHBAIIIIuCOYNFRKGY35kaQQ4FCQ2LcqxHFYlsZD8CF/NT+2FgUok0QfDBcgAUukbD8SgHlaxtpY9aY2UO22nipT4cPGkCeTN9o/6FPjT0OJYRthxDKkxBGdV7pY/wCpnGmvi115Wq3FL+yTJewsFGougORWPY5wbopAuFvqFve3l5U/tbbmHwwHbSqhPAE94+gGprOb/b4HC2ghsZmFyx4Rr1tzY8h7+vKmlLMWZizMbszG7H1NZQ3ZZnOsI3m+2+cGIwzRQiUkspLFCBYMCeOv6VhWzNZF4twoSXjYEnnbgPU1HWEg30C2Nhe9r+w6VZJKNIi3btj8cVtOnSim1a3OlspHlQ3dDULeC6XJFr2tzqMpOoPEU5mptoWY6C4I1HM2v+mtZcZZn4N19Hu9sGGgeKYuLyllIQkWIHTzvXR9l7XgxC5oZUkA45TqPUcRXBonB7vA9P8AFPYMssitGWWQeFlNiPfp5HSllpp5HjqNYOzbcwa5hM7OFtle0zoFF9G0YDqD6jpTGyjEzMkSTSwyg55JGYodLALmN2BFxcacKh7n7yDGxvBOAJQutuEi8My/MctOtSYJsS8pjikJRCBJLIigXF8yqthmJ01vYX58KnTqinkb3GkaMTYFyS2EcKpPFomuYz8AV/LXtebVHY7Twso0XERvA/my/aJ+gf4UUs+b7hj2Pfo/70M8vOXFTN7CQqv7VFaLF4gRo8jeFFLH0AvWW+jpnGzISihn72jNlF8x4mxt8KkbwtiDs7F9usYfs2t2RYgrbzAN+IppRub+oE6icZxmLkmkaWTxyHO3kTy9ALD2pEjEAAHU09KgDDW9KmlDOtlAsvx1Gv8AFUTbZJrArDuQhUaKeIpqVqUtTt38RHHiY2mQPHexB5X0vw1txtReFYOcMc2PsCSdXkF1RBfMFJLeSgWLH30qbjMQjKpSAvGotIzgh79bgkKOmnxpO3dnSq0kpnRiJDHkDguBci1hwFuQqRhIHgilKkrLEqObcVzMQVPkVy3B5gUj7jeCuw2GhRTNIC6ZssaHul2GpzEXsq3HDjccKm4TaqHjFhUHTJKP3Kag47HXWIOoYgEka6ZmJ5W5W005V6mKhXWKOQOeJaTRf7coBPufjWq+Ua64LZsBh3X+lFrrdcXYfAoWqnx+KSxSMKutmyZtfLM3eb9B5GvZttSkWJXoWCIGP5rXqpkmGdrC2g+dFWBkjZ21mw0scyn+k2Yjqv3h7i9fQUbAgEcDrpzvXzjOlwb8LV3jZjyjB4fs0V37JNHYqPCNSQpNLqLCH02V/wBIHdhgl5w4qFvYyBW/axoqJv6ZTsqbtggk0/pklfGLEXF/airaOkpxz0F1J7Xgl/R/3YZ4ucOKmX2MhZf2sK0WLw4kR428LqVPoRas5so9jtPFRHRcRGk6ebL9m/6BPhWprmn6r/0rHij55x2GaKRopPHGcjeZHP0Isfeost/EOX8V13f3dA4m08Fu3UWKnhIvIX5MOR9vTluMwfZgBjZ+DIQQynow5fOrxkuSMosRA0ZQksc3Kw099aQWsQabXDHiDb+KVgYy75SVAINmOgNvl5022rdgu6Rp8Pt92SbEvlMwZFjsq2QsGLPbrZfjVWMWYyWiZjnWz5hfNfjfrrrUFkN7efKnFU2tSbVdmt1RHB609h5FJsdPOkzRaZuVQy1joBa2rHlf/wCUWt2Eb05ZMlewJNR0XS54nWnEi5tr08qc7J2dY1RmdvCgBJPoPnwpV2C+5IwGzTiHjhU96VspA5L95vYXPwrvyIAAALACwHlWS3E3S+qAyy2M7i1hwjX8IPMnmfStfUpvoVgupl/pA70MEXObFQr7CQM37VNFebVPbbTwsQ1XDxvO/kzfZp+hf40U25xikjUm2e78xtGIccgJbCOWYDi0TWEg+ADflrSwyh1VlIKsAQRwIOor10BBBAIIsQeYNZPdiQ4OY7OkPcsXwrH70d9U/uTT1BFD1R+n2DwzXVXbW2Hh8SAJole3Akd4ehGoqxpqKdWNhxGtj0PA+lIm1lBZzffXcuDD4cyxGQWdQVLkixNjx1/WsbPGQAQPDyHTn/75V3DbuzhiMPLCTbOpAPQ8j7G1cUcMCVcZWUlWXow4iuvRnayc+rGngZYiwK868bMDroaTNDY3U2v8PhSXaVvEQehJP8Uzi7wKmqFlgRc2HU0iGG1yRbN/HKiFLkZze3Dp8KfeUgjKLk90KBe5OgA8yaEljBk85NTuHufDiYXkm7SwkKqqtYWAHlfjfnXRdk7FgwwIhjVL8SPEfUnU01uvsr6thYoTbMBdiObHU/qal4/FiNbk6ngOJPoPcfGuaUnJnRGKSJVImlVFLMQFUEkngANTSMLKWXW2YaEAg2NZfeeQ4yYbOjPcsHxTD7sd9I/7n19ADSxjbGbpDu40bSCbHOCGxbhlB4rEtxGPgS35q9rTIgAAAAAFgByAorSduzJUhVVW8exFxcWQko6nNHIvijccGH+OYq1ooJtO0ZqzL7F2qZn+rYoCLGwi914Op0zxnmptqvKpv+z37SxzEgEhyy5QTyy2vrYXvflT28GwYsWgD3V0N45UNnjbqp+XA1TRbwzYMiPaIGTguLQHs2/5g/02+INUXzen2/AvHJq41sAL3tWU3w3R7du3gyiYCzK3hkHK/Rh1+PK1rFstbCTDS5Mw0K95Dx1Iv3jrxv0qZHO6R5phdgeEYJvyHv8AAUvHAfqcM2hG8blJFMb/AIWFj7dR5i9NNJXbRtDDYn7Ngr3+46X8+BHTX0I61FTdXZ5Ith4bnW3kDbhfherfFrlEvh3wzkOHUyHso4y8pOgW5NvTl6muk7l7lmFhPiSDKPAg4R+ZPNv4rQYbG4SFcsZjQX4Rgan2GvEfEdanTTnKxRSWBtb4fxf9Km5PhdR1FdSQxtx0qt2jBmOUAlmsT0AUjifl60xLgCwL4qUZVJawOVANLXPtzNVcm8M2MJj2cBk4Ni3B7NeX2Y/1G+AFCMewzY/traxhb6rhFEmLmu1vupfjJJ0HQc6st3NiLhIsgJd2OaSRvFI54sf8chRu/sGLCIQl2dzeSVzd5G6sflwFWtCUsUjJdWFFFFIMFFFFYwUl0BBBAIOhB4GiisYzEu5wjYvgZnwjE3KqM0THzjJt7qRQNpbSh0lwseIUffw8mVj+R7D91FFPvfXIu3sePvlAP62HxURH48PIQL8e8oI5DnXh+kDZ9rdt5WyP/FqKK6dLRjqKyU9RxY0u9OFP9HC4iXpkwrgcvvMoXkOfIU9/tHaM2kOEjwy/jxEmZh+RLj91FFQk1F0l7lFbQqLc4SMHx0z4tgbhWGWJT5Rg2/7ia0yIAAAAANABwFFFI5N8jJJCqKKKUIUUUVjH/9k="/>
          <p:cNvSpPr>
            <a:spLocks noChangeAspect="1" noChangeArrowheads="1"/>
          </p:cNvSpPr>
          <p:nvPr/>
        </p:nvSpPr>
        <p:spPr bwMode="auto">
          <a:xfrm>
            <a:off x="307975" y="7937"/>
            <a:ext cx="304800" cy="304801"/>
          </a:xfrm>
          <a:prstGeom prst="rect">
            <a:avLst/>
          </a:prstGeom>
          <a:noFill/>
          <a:extLst>
            <a:ext uri="{909E8E84-426E-40DD-AFC4-6F175D3DCCD1}">
              <a14:hiddenFill xmlns=""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it-IT"/>
          </a:p>
        </p:txBody>
      </p:sp>
      <p:sp>
        <p:nvSpPr>
          <p:cNvPr id="5" name="AutoShape 6" descr="data:image/jpeg;base64,/9j/4AAQSkZJRgABAQAAAQABAAD/2wCEAAkGBxQTEhQTExQVFhUWFyAaGRgXGBggHRseHhsfGyEjHiAjHCghHx8lIR0ZIz0iJiksLzIuHx80PDMsNyktLisBCgoKDg0OGxAQGzcmICYsLCwsLC8vLy80LywsLCwsNS8sLC8sLCwsLCwsLC8sLCwsLCwsLC8sNCwsLCw0LDQ3LP/AABEIAHgAeAMBIgACEQEDEQH/xAAcAAABBQEBAQAAAAAAAAAAAAAAAgMEBQYHAQj/xAA+EAACAQIDBQYCCQMBCQAAAAABAgMAEQQSIQUGMUFREyIyYXGBkcEHFCNCUoKhorEzctFDFRYkc4OS4vDx/8QAGAEAAwEBAAAAAAAAAAAAAAAAAQIDAAT/xAAoEQACAgEDAwIHAQAAAAAAAAAAAQIRIQMSMUFRYTKREyJxsdHh8IH/2gAMAwEAAhEDEQA/AO40UUVjBSXcAEkgAakngKrN4NvRYRAXuzubRxILvI3RR8+Aqgl2PLiR220iSijMuDiuVAHN7aysNOVh0p4wvL4FcuxMl3xEjFMDC+LYGxZTliU+chFvZQaYnw+PexxGNhwqngkCAt7O51PopqfhNpRSkRQyIsTJlCoMrxsRcXHEAi9tB730hoM+GzqubFQOgky6szRNb17y5iL/AIqfjhC8jJ3Ywp7ITYnFTGbwZ8RIA2mbgpC8NeFN/wC5mzhC07YdlCqzNdmzALe58WvC9Wm8GFMmZ2bsQiAxOzKB2mbN3r6gXVP3VD2zvLhpsNJCMVhhK6FT9r3QSLHW2o9qKcnVNgaXUag3aw18sM+MgfLnCiaXVeoViVNrjlzFO4bDY9VEmGxsWLjI0EyAE/8AUQ2/bUjF5ph9ZhyOYoZEiWNw13kC6k8ABlGnmfKpe1I+w2dIqEr2eGIU8CCqaHyN7Gg5MNEKLfERsEx0L4RibBmOaJj5SAW9mArTI4IBBBB1BHA1Tz4sCJ3kAbDrHqGF2kPlfSx0GoNz050kWx5MNml2ae6D9pg5SQt+PcPGJtfMGhtT8fb9Bto2tFVW7+3osWhKXV0NpInFnjbow+fA1a1Npp0xk7CiiigEKqt49trhIs5Bd2OWONfFI54KP88hVm7gAkkAAXJPIVkd3EOMlbaUg7timERtAqc3PQyG3oAKeKXL4Fb6Id2LssxyGXESI+0JkJF/DGot3UF75QWFzxNP4faKllZsqYtSsckd9X15DmupYEDTXzqLju2mdI54ELo2jxS2YA6FlDAEcjoTwsa0mAwzKq9owkkAsXygG3tTSfV/36FXgirsZGP2qxuEfNF3e9GL30a/XpbTTWqXfHe5MH9lEqtO2tvuoD95rcSenOtFtjaAw8EkzaiNS1uvQe5sK4RO7SM0khu7nMx8z8hw9AKMI7ss05bcITj8S08naTM0r8i+tv7RwX2r1BemA4vYC5/ilmVr90Aj+7/xq+cIj5JGFlMRzRHs3vcSJo3oeo4aG9dJ3P3vGK/4bEhe0I0Nu7KOenJvLny6Vy5ZuR0Pn8qUuhDXKkG6sOIYag+xpZxVZGjJ2dx21s9pTG3jRDmMXDMw8Jzcip1t1sdLVXTYlgcOFLKizBHLE5nIRs1ybd0W4njpwA1sd2NrfWsNFNpdh3gOTDQ/qKkbUwKyqt1DmNs6KTYFgCBfQ6a9DXOnWGWq8ootrbLacri8N9ji0vkLcJkB8LjiVOlidRpVru5ttcXFnAKOpyyRt4o3HFT/AJ5iq3ZuGllk7aR1MgA8N7QG4LRhfvXHFjY8NLWtC27J9WlG04lYJ/TxaWsSgNg9vxJ+oJp6v5fb8C3WTaUUlHBAIIIIuCOYNFRKGY35kaQQ4FCQ2LcqxHFYlsZD8CF/NT+2FgUok0QfDBcgAUukbD8SgHlaxtpY9aY2UO22nipT4cPGkCeTN9o/6FPjT0OJYRthxDKkxBGdV7pY/wCpnGmvi115Wq3FL+yTJewsFGougORWPY5wbopAuFvqFve3l5U/tbbmHwwHbSqhPAE94+gGprOb/b4HC2ghsZmFyx4Rr1tzY8h7+vKmlLMWZizMbszG7H1NZQ3ZZnOsI3m+2+cGIwzRQiUkspLFCBYMCeOv6VhWzNZF4twoSXjYEnnbgPU1HWEg30C2Nhe9r+w6VZJKNIi3btj8cVtOnSim1a3OlspHlQ3dDULeC6XJFr2tzqMpOoPEU5mptoWY6C4I1HM2v+mtZcZZn4N19Hu9sGGgeKYuLyllIQkWIHTzvXR9l7XgxC5oZUkA45TqPUcRXBonB7vA9P8AFPYMssitGWWQeFlNiPfp5HSllpp5HjqNYOzbcwa5hM7OFtle0zoFF9G0YDqD6jpTGyjEzMkSTSwyg55JGYodLALmN2BFxcacKh7n7yDGxvBOAJQutuEi8My/MctOtSYJsS8pjikJRCBJLIigXF8yqthmJ01vYX58KnTqinkb3GkaMTYFyS2EcKpPFomuYz8AV/LXtebVHY7Twso0XERvA/my/aJ+gf4UUs+b7hj2Pfo/70M8vOXFTN7CQqv7VFaLF4gRo8jeFFLH0AvWW+jpnGzISihn72jNlF8x4mxt8KkbwtiDs7F9usYfs2t2RYgrbzAN+IppRub+oE6icZxmLkmkaWTxyHO3kTy9ALD2pEjEAAHU09KgDDW9KmlDOtlAsvx1Gv8AFUTbZJrArDuQhUaKeIpqVqUtTt38RHHiY2mQPHexB5X0vw1txtReFYOcMc2PsCSdXkF1RBfMFJLeSgWLH30qbjMQjKpSAvGotIzgh79bgkKOmnxpO3dnSq0kpnRiJDHkDguBci1hwFuQqRhIHgilKkrLEqObcVzMQVPkVy3B5gUj7jeCuw2GhRTNIC6ZssaHul2GpzEXsq3HDjccKm4TaqHjFhUHTJKP3Kag47HXWIOoYgEka6ZmJ5W5W005V6mKhXWKOQOeJaTRf7coBPufjWq+Ua64LZsBh3X+lFrrdcXYfAoWqnx+KSxSMKutmyZtfLM3eb9B5GvZttSkWJXoWCIGP5rXqpkmGdrC2g+dFWBkjZ21mw0scyn+k2Yjqv3h7i9fQUbAgEcDrpzvXzjOlwb8LV3jZjyjB4fs0V37JNHYqPCNSQpNLqLCH02V/wBIHdhgl5w4qFvYyBW/axoqJv6ZTsqbtggk0/pklfGLEXF/airaOkpxz0F1J7Xgl/R/3YZ4ucOKmX2MhZf2sK0WLw4kR428LqVPoRas5so9jtPFRHRcRGk6ebL9m/6BPhWprmn6r/0rHij55x2GaKRopPHGcjeZHP0Isfeost/EOX8V13f3dA4m08Fu3UWKnhIvIX5MOR9vTluMwfZgBjZ+DIQQynow5fOrxkuSMosRA0ZQksc3Kw099aQWsQabXDHiDb+KVgYy75SVAINmOgNvl5022rdgu6Rp8Pt92SbEvlMwZFjsq2QsGLPbrZfjVWMWYyWiZjnWz5hfNfjfrrrUFkN7efKnFU2tSbVdmt1RHB609h5FJsdPOkzRaZuVQy1joBa2rHlf/wCUWt2Eb05ZMlewJNR0XS54nWnEi5tr08qc7J2dY1RmdvCgBJPoPnwpV2C+5IwGzTiHjhU96VspA5L95vYXPwrvyIAAALACwHlWS3E3S+qAyy2M7i1hwjX8IPMnmfStfUpvoVgupl/pA70MEXObFQr7CQM37VNFebVPbbTwsQ1XDxvO/kzfZp+hf40U25xikjUm2e78xtGIccgJbCOWYDi0TWEg+ADflrSwyh1VlIKsAQRwIOor10BBBAIIsQeYNZPdiQ4OY7OkPcsXwrH70d9U/uTT1BFD1R+n2DwzXVXbW2Hh8SAJole3Akd4ehGoqxpqKdWNhxGtj0PA+lIm1lBZzffXcuDD4cyxGQWdQVLkixNjx1/WsbPGQAQPDyHTn/75V3DbuzhiMPLCTbOpAPQ8j7G1cUcMCVcZWUlWXow4iuvRnayc+rGngZYiwK868bMDroaTNDY3U2v8PhSXaVvEQehJP8Uzi7wKmqFlgRc2HU0iGG1yRbN/HKiFLkZze3Dp8KfeUgjKLk90KBe5OgA8yaEljBk85NTuHufDiYXkm7SwkKqqtYWAHlfjfnXRdk7FgwwIhjVL8SPEfUnU01uvsr6thYoTbMBdiObHU/qal4/FiNbk6ngOJPoPcfGuaUnJnRGKSJVImlVFLMQFUEkngANTSMLKWXW2YaEAg2NZfeeQ4yYbOjPcsHxTD7sd9I/7n19ADSxjbGbpDu40bSCbHOCGxbhlB4rEtxGPgS35q9rTIgAAAAAFgByAorSduzJUhVVW8exFxcWQko6nNHIvijccGH+OYq1ooJtO0ZqzL7F2qZn+rYoCLGwi914Op0zxnmptqvKpv+z37SxzEgEhyy5QTyy2vrYXvflT28GwYsWgD3V0N45UNnjbqp+XA1TRbwzYMiPaIGTguLQHs2/5g/02+INUXzen2/AvHJq41sAL3tWU3w3R7du3gyiYCzK3hkHK/Rh1+PK1rFstbCTDS5Mw0K95Dx1Iv3jrxv0qZHO6R5phdgeEYJvyHv8AAUvHAfqcM2hG8blJFMb/AIWFj7dR5i9NNJXbRtDDYn7Ngr3+46X8+BHTX0I61FTdXZ5Ith4bnW3kDbhfherfFrlEvh3wzkOHUyHso4y8pOgW5NvTl6muk7l7lmFhPiSDKPAg4R+ZPNv4rQYbG4SFcsZjQX4Rgan2GvEfEdanTTnKxRSWBtb4fxf9Km5PhdR1FdSQxtx0qt2jBmOUAlmsT0AUjifl60xLgCwL4qUZVJawOVANLXPtzNVcm8M2MJj2cBk4Ni3B7NeX2Y/1G+AFCMewzY/traxhb6rhFEmLmu1vupfjJJ0HQc6st3NiLhIsgJd2OaSRvFI54sf8chRu/sGLCIQl2dzeSVzd5G6sflwFWtCUsUjJdWFFFFIMFFFFYwUl0BBBAIOhB4GiisYzEu5wjYvgZnwjE3KqM0THzjJt7qRQNpbSh0lwseIUffw8mVj+R7D91FFPvfXIu3sePvlAP62HxURH48PIQL8e8oI5DnXh+kDZ9rdt5WyP/FqKK6dLRjqKyU9RxY0u9OFP9HC4iXpkwrgcvvMoXkOfIU9/tHaM2kOEjwy/jxEmZh+RLj91FFQk1F0l7lFbQqLc4SMHx0z4tgbhWGWJT5Rg2/7ia0yIAAAAANABwFFFI5N8jJJCqKKKUIUUUVjH/9k="/>
          <p:cNvSpPr>
            <a:spLocks noChangeAspect="1" noChangeArrowheads="1"/>
          </p:cNvSpPr>
          <p:nvPr/>
        </p:nvSpPr>
        <p:spPr bwMode="auto">
          <a:xfrm>
            <a:off x="460375" y="160337"/>
            <a:ext cx="304800" cy="304801"/>
          </a:xfrm>
          <a:prstGeom prst="rect">
            <a:avLst/>
          </a:prstGeom>
          <a:noFill/>
          <a:extLst>
            <a:ext uri="{909E8E84-426E-40DD-AFC4-6F175D3DCCD1}">
              <a14:hiddenFill xmlns=""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it-IT"/>
          </a:p>
        </p:txBody>
      </p:sp>
      <p:sp>
        <p:nvSpPr>
          <p:cNvPr id="16" name="CasellaDiTesto 15"/>
          <p:cNvSpPr txBox="1"/>
          <p:nvPr/>
        </p:nvSpPr>
        <p:spPr>
          <a:xfrm>
            <a:off x="467544" y="1124744"/>
            <a:ext cx="8208912" cy="400110"/>
          </a:xfrm>
          <a:prstGeom prst="rect">
            <a:avLst/>
          </a:prstGeom>
          <a:solidFill>
            <a:schemeClr val="tx1">
              <a:lumMod val="65000"/>
              <a:lumOff val="35000"/>
            </a:schemeClr>
          </a:solidFill>
          <a:ln>
            <a:solidFill>
              <a:srgbClr val="CC9900"/>
            </a:solidFill>
          </a:ln>
        </p:spPr>
        <p:txBody>
          <a:bodyPr wrap="square" rtlCol="0">
            <a:spAutoFit/>
          </a:bodyPr>
          <a:lstStyle/>
          <a:p>
            <a:pPr algn="ctr"/>
            <a:r>
              <a:rPr lang="it-IT" sz="2000" b="1" dirty="0" smtClean="0">
                <a:solidFill>
                  <a:srgbClr val="CC9900"/>
                </a:solidFill>
                <a:effectLst>
                  <a:outerShdw blurRad="38100" dist="38100" dir="2700000" algn="tl">
                    <a:srgbClr val="000000">
                      <a:alpha val="43137"/>
                    </a:srgbClr>
                  </a:outerShdw>
                </a:effectLst>
              </a:rPr>
              <a:t>2° FASE:  B- VALUTAZIONE DELLE RELAZIONI ADULTO-BAMBINO</a:t>
            </a:r>
          </a:p>
        </p:txBody>
      </p:sp>
      <p:sp>
        <p:nvSpPr>
          <p:cNvPr id="19" name="Rettangolo 18"/>
          <p:cNvSpPr/>
          <p:nvPr/>
        </p:nvSpPr>
        <p:spPr>
          <a:xfrm>
            <a:off x="467544" y="1661899"/>
            <a:ext cx="8208912" cy="1938992"/>
          </a:xfrm>
          <a:prstGeom prst="rect">
            <a:avLst/>
          </a:prstGeom>
          <a:noFill/>
          <a:ln>
            <a:solidFill>
              <a:srgbClr val="CC9900"/>
            </a:solidFill>
          </a:ln>
        </p:spPr>
        <p:txBody>
          <a:bodyPr wrap="square">
            <a:spAutoFit/>
          </a:bodyPr>
          <a:lstStyle/>
          <a:p>
            <a:pPr algn="ctr"/>
            <a:r>
              <a:rPr lang="it-IT" sz="2000" dirty="0" smtClean="0">
                <a:solidFill>
                  <a:schemeClr val="bg2"/>
                </a:solidFill>
              </a:rPr>
              <a:t> OBIETTIVO</a:t>
            </a:r>
          </a:p>
          <a:p>
            <a:pPr algn="ctr"/>
            <a:r>
              <a:rPr lang="it-IT" sz="2000" dirty="0" smtClean="0">
                <a:solidFill>
                  <a:schemeClr val="bg2"/>
                </a:solidFill>
              </a:rPr>
              <a:t>1) Osservare e valutare la relazione diadica Madre-Bambino (e, se possibile, Padre-Bambino) e confrontarla/e con la relazione diadica Educatore-Bambino.</a:t>
            </a:r>
          </a:p>
          <a:p>
            <a:pPr algn="ctr"/>
            <a:r>
              <a:rPr lang="it-IT" sz="2000" dirty="0" smtClean="0">
                <a:solidFill>
                  <a:schemeClr val="bg2"/>
                </a:solidFill>
              </a:rPr>
              <a:t>2) Quando possibile, osservare e valutare la relazione </a:t>
            </a:r>
            <a:r>
              <a:rPr lang="it-IT" sz="2000" dirty="0" err="1" smtClean="0">
                <a:solidFill>
                  <a:schemeClr val="bg2"/>
                </a:solidFill>
              </a:rPr>
              <a:t>triadica</a:t>
            </a:r>
            <a:r>
              <a:rPr lang="it-IT" sz="2000" dirty="0" smtClean="0">
                <a:solidFill>
                  <a:schemeClr val="bg2"/>
                </a:solidFill>
              </a:rPr>
              <a:t> </a:t>
            </a:r>
            <a:r>
              <a:rPr lang="it-IT" sz="2000" dirty="0" err="1" smtClean="0">
                <a:solidFill>
                  <a:schemeClr val="bg2"/>
                </a:solidFill>
              </a:rPr>
              <a:t>Madre-Padre-Bambino</a:t>
            </a:r>
            <a:endParaRPr lang="it-IT" sz="2000" dirty="0" smtClean="0">
              <a:solidFill>
                <a:schemeClr val="bg2"/>
              </a:solidFill>
            </a:endParaRPr>
          </a:p>
        </p:txBody>
      </p:sp>
      <p:sp>
        <p:nvSpPr>
          <p:cNvPr id="20" name="Rettangolo 19"/>
          <p:cNvSpPr/>
          <p:nvPr/>
        </p:nvSpPr>
        <p:spPr>
          <a:xfrm>
            <a:off x="467544" y="3790781"/>
            <a:ext cx="8208912" cy="646331"/>
          </a:xfrm>
          <a:prstGeom prst="rect">
            <a:avLst/>
          </a:prstGeom>
          <a:solidFill>
            <a:srgbClr val="CC9900"/>
          </a:solidFill>
        </p:spPr>
        <p:txBody>
          <a:bodyPr wrap="square">
            <a:spAutoFit/>
          </a:bodyPr>
          <a:lstStyle/>
          <a:p>
            <a:pPr algn="ctr"/>
            <a:r>
              <a:rPr lang="it-IT" dirty="0" smtClean="0">
                <a:solidFill>
                  <a:schemeClr val="bg2"/>
                </a:solidFill>
              </a:rPr>
              <a:t>RELAZIONI OSSERVATE</a:t>
            </a:r>
          </a:p>
          <a:p>
            <a:pPr algn="ctr"/>
            <a:r>
              <a:rPr lang="it-IT" b="1" dirty="0" smtClean="0">
                <a:solidFill>
                  <a:schemeClr val="bg2"/>
                </a:solidFill>
              </a:rPr>
              <a:t>Madre-Bambino      Educatore-Bambino     Padre-Bambino</a:t>
            </a:r>
          </a:p>
        </p:txBody>
      </p:sp>
      <p:sp>
        <p:nvSpPr>
          <p:cNvPr id="21" name="Rettangolo 20"/>
          <p:cNvSpPr/>
          <p:nvPr/>
        </p:nvSpPr>
        <p:spPr>
          <a:xfrm>
            <a:off x="436985" y="4554994"/>
            <a:ext cx="8208912" cy="1754326"/>
          </a:xfrm>
          <a:prstGeom prst="rect">
            <a:avLst/>
          </a:prstGeom>
          <a:noFill/>
          <a:ln>
            <a:solidFill>
              <a:schemeClr val="tx1">
                <a:lumMod val="65000"/>
                <a:lumOff val="35000"/>
              </a:schemeClr>
            </a:solidFill>
          </a:ln>
        </p:spPr>
        <p:txBody>
          <a:bodyPr wrap="square">
            <a:spAutoFit/>
          </a:bodyPr>
          <a:lstStyle/>
          <a:p>
            <a:pPr algn="ctr"/>
            <a:r>
              <a:rPr lang="it-IT" dirty="0" smtClean="0">
                <a:solidFill>
                  <a:schemeClr val="tx1">
                    <a:lumMod val="65000"/>
                    <a:lumOff val="35000"/>
                  </a:schemeClr>
                </a:solidFill>
              </a:rPr>
              <a:t>STRUMENTI</a:t>
            </a:r>
          </a:p>
          <a:p>
            <a:r>
              <a:rPr lang="it-IT" dirty="0" smtClean="0">
                <a:solidFill>
                  <a:schemeClr val="tx1">
                    <a:lumMod val="65000"/>
                    <a:lumOff val="35000"/>
                  </a:schemeClr>
                </a:solidFill>
              </a:rPr>
              <a:t>EAS </a:t>
            </a:r>
          </a:p>
          <a:p>
            <a:r>
              <a:rPr lang="it-IT" dirty="0" smtClean="0">
                <a:solidFill>
                  <a:schemeClr val="tx1">
                    <a:lumMod val="65000"/>
                    <a:lumOff val="35000"/>
                  </a:schemeClr>
                </a:solidFill>
              </a:rPr>
              <a:t>LTP (</a:t>
            </a:r>
            <a:r>
              <a:rPr lang="it-IT" dirty="0" err="1" smtClean="0">
                <a:solidFill>
                  <a:schemeClr val="tx1">
                    <a:lumMod val="65000"/>
                    <a:lumOff val="35000"/>
                  </a:schemeClr>
                </a:solidFill>
              </a:rPr>
              <a:t>Lausanne</a:t>
            </a:r>
            <a:r>
              <a:rPr lang="it-IT" dirty="0" smtClean="0">
                <a:solidFill>
                  <a:schemeClr val="tx1">
                    <a:lumMod val="65000"/>
                    <a:lumOff val="35000"/>
                  </a:schemeClr>
                </a:solidFill>
              </a:rPr>
              <a:t> </a:t>
            </a:r>
            <a:r>
              <a:rPr lang="it-IT" dirty="0" err="1" smtClean="0">
                <a:solidFill>
                  <a:schemeClr val="tx1">
                    <a:lumMod val="65000"/>
                    <a:lumOff val="35000"/>
                  </a:schemeClr>
                </a:solidFill>
              </a:rPr>
              <a:t>Trilogue</a:t>
            </a:r>
            <a:r>
              <a:rPr lang="it-IT" dirty="0" smtClean="0">
                <a:solidFill>
                  <a:schemeClr val="tx1">
                    <a:lumMod val="65000"/>
                    <a:lumOff val="35000"/>
                  </a:schemeClr>
                </a:solidFill>
              </a:rPr>
              <a:t> Play) Osservazioni interattive </a:t>
            </a:r>
            <a:r>
              <a:rPr lang="it-IT" dirty="0" err="1" smtClean="0">
                <a:solidFill>
                  <a:schemeClr val="tx1">
                    <a:lumMod val="65000"/>
                    <a:lumOff val="35000"/>
                  </a:schemeClr>
                </a:solidFill>
              </a:rPr>
              <a:t>triadiche</a:t>
            </a:r>
            <a:r>
              <a:rPr lang="it-IT" dirty="0" smtClean="0">
                <a:solidFill>
                  <a:schemeClr val="tx1">
                    <a:lumMod val="65000"/>
                    <a:lumOff val="35000"/>
                  </a:schemeClr>
                </a:solidFill>
              </a:rPr>
              <a:t> </a:t>
            </a:r>
            <a:r>
              <a:rPr lang="it-IT" dirty="0" err="1" smtClean="0">
                <a:solidFill>
                  <a:schemeClr val="tx1">
                    <a:lumMod val="65000"/>
                    <a:lumOff val="35000"/>
                  </a:schemeClr>
                </a:solidFill>
              </a:rPr>
              <a:t>madre-padre.bambino</a:t>
            </a:r>
            <a:r>
              <a:rPr lang="it-IT" dirty="0" smtClean="0">
                <a:solidFill>
                  <a:schemeClr val="tx1">
                    <a:lumMod val="65000"/>
                    <a:lumOff val="35000"/>
                  </a:schemeClr>
                </a:solidFill>
              </a:rPr>
              <a:t> per valutare  la capacità della famiglia di cooperare e la capacità dei genitori di differenziare asse coniugale da asse genitoriale.</a:t>
            </a:r>
          </a:p>
          <a:p>
            <a:pPr algn="ctr"/>
            <a:endParaRPr lang="it-IT" dirty="0" smtClean="0">
              <a:solidFill>
                <a:schemeClr val="tx2">
                  <a:lumMod val="75000"/>
                </a:schemeClr>
              </a:solidFill>
            </a:endParaRPr>
          </a:p>
        </p:txBody>
      </p:sp>
    </p:spTree>
    <p:extLst>
      <p:ext uri="{BB962C8B-B14F-4D97-AF65-F5344CB8AC3E}">
        <p14:creationId xmlns="" xmlns:p14="http://schemas.microsoft.com/office/powerpoint/2010/main" val="1821454523"/>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1809</Words>
  <Application>Microsoft Office PowerPoint</Application>
  <PresentationFormat>Presentazione su schermo (4:3)</PresentationFormat>
  <Paragraphs>302</Paragraphs>
  <Slides>20</Slides>
  <Notes>20</Notes>
  <HiddenSlides>0</HiddenSlides>
  <MMClips>0</MMClips>
  <ScaleCrop>false</ScaleCrop>
  <HeadingPairs>
    <vt:vector size="4" baseType="variant">
      <vt:variant>
        <vt:lpstr>Tema</vt:lpstr>
      </vt:variant>
      <vt:variant>
        <vt:i4>1</vt:i4>
      </vt:variant>
      <vt:variant>
        <vt:lpstr>Titoli diapositive</vt:lpstr>
      </vt:variant>
      <vt:variant>
        <vt:i4>20</vt:i4>
      </vt:variant>
    </vt:vector>
  </HeadingPairs>
  <TitlesOfParts>
    <vt:vector size="21" baseType="lpstr">
      <vt:lpstr>Tema di Office</vt:lpstr>
      <vt:lpstr>Diapositiva 1</vt:lpstr>
      <vt:lpstr>Diapositiva 2</vt:lpstr>
      <vt:lpstr>Diapositiva 3</vt:lpstr>
      <vt:lpstr>Diapositiva 4</vt:lpstr>
      <vt:lpstr>Diapositiva 5</vt:lpstr>
      <vt:lpstr>Diapositiva 6</vt:lpstr>
      <vt:lpstr>Diapositiva 7</vt:lpstr>
      <vt:lpstr>Diapositiva 8</vt:lpstr>
      <vt:lpstr>Diapositiva 9</vt:lpstr>
      <vt:lpstr>Diapositiva 10</vt:lpstr>
      <vt:lpstr>Diapositiva 11</vt:lpstr>
      <vt:lpstr>Diapositiva 12</vt:lpstr>
      <vt:lpstr>Diapositiva 13</vt:lpstr>
      <vt:lpstr>Diapositiva 14</vt:lpstr>
      <vt:lpstr>Diapositiva 15</vt:lpstr>
      <vt:lpstr>Diapositiva 16</vt:lpstr>
      <vt:lpstr>Diapositiva 17</vt:lpstr>
      <vt:lpstr>Diapositiva 18</vt:lpstr>
      <vt:lpstr>Diapositiva 19</vt:lpstr>
      <vt:lpstr>Diapositiva 20</vt:lpstr>
    </vt:vector>
  </TitlesOfParts>
  <Company>Olidata S.p.A.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De Palo</dc:creator>
  <cp:lastModifiedBy>asus</cp:lastModifiedBy>
  <cp:revision>81</cp:revision>
  <dcterms:created xsi:type="dcterms:W3CDTF">2014-10-06T13:24:09Z</dcterms:created>
  <dcterms:modified xsi:type="dcterms:W3CDTF">2014-10-21T14:31:19Z</dcterms:modified>
</cp:coreProperties>
</file>