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884613" y="0"/>
            <a:ext cx="2968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65650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cs typeface="Arial" charset="0"/>
              </a:defRPr>
            </a:lvl1pPr>
          </a:lstStyle>
          <a:p>
            <a:fld id="{13AF83E2-9E01-43AA-A000-557F2316BE89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636A0B-6244-4D59-BCF7-1481EBDE0BF2}" type="slidenum">
              <a:rPr lang="en-GB"/>
              <a:pPr/>
              <a:t>1</a:t>
            </a:fld>
            <a:endParaRPr lang="en-GB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19E0952-1D12-4169-881D-0DEE149AC845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457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CE35D7-8100-412A-A670-88ED9BEB9CCF}" type="slidenum">
              <a:rPr lang="en-GB"/>
              <a:pPr/>
              <a:t>10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2272B6B-15F1-4EB1-A0EB-773CAA286A6E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379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1C0386-E8CB-4801-AF92-A1A01976D9C3}" type="slidenum">
              <a:rPr lang="en-GB"/>
              <a:pPr/>
              <a:t>11</a:t>
            </a:fld>
            <a:endParaRPr lang="en-GB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11FA6A3-CD3C-409F-98A4-B76DC7EB9CE9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481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C13656-D926-4A9B-A5D2-00DE1EEDAC19}" type="slidenum">
              <a:rPr lang="en-GB"/>
              <a:pPr/>
              <a:t>12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23A2BDA-A04B-4692-8F79-B8745BBB32B2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87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4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5C98049-F0CA-4C01-BE01-43C39B754EA0}" type="slidenum">
              <a:rPr lang="en-GB"/>
              <a:pPr/>
              <a:t>13</a:t>
            </a:fld>
            <a:endParaRPr lang="en-GB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A7CED749-631D-43EE-A6F0-0F0D0D49E36D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87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6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A08CCB-57AF-41DC-9FD7-C7CA875D4DAC}" type="slidenum">
              <a:rPr lang="en-GB"/>
              <a:pPr/>
              <a:t>14</a:t>
            </a:fld>
            <a:endParaRPr lang="en-GB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CC2C70C-D075-4713-9034-F8C5A37B8FD4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A2E413-D491-4749-BC4F-F89DDAE86EE9}" type="slidenum">
              <a:rPr lang="en-GB"/>
              <a:pPr/>
              <a:t>15</a:t>
            </a:fld>
            <a:endParaRPr lang="en-GB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34400A7-C524-4964-BCDE-4C629F2651BB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891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AD01F2-784E-4F8F-A376-8F1907CAE115}" type="slidenum">
              <a:rPr lang="en-GB"/>
              <a:pPr/>
              <a:t>16</a:t>
            </a:fld>
            <a:endParaRPr lang="en-GB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6A7180D8-B84F-4399-BAD7-F76EA60F4CF4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993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C6ADB5-A88B-417C-AC21-83691CB31A8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A2A55FD-DE59-4CDB-8BB8-04D060BB4218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6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F2E4CA-1774-45CE-96ED-43E6D52DD5F4}" type="slidenum">
              <a:rPr lang="en-GB"/>
              <a:pPr/>
              <a:t>18</a:t>
            </a:fld>
            <a:endParaRPr lang="en-GB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C4DBA63-662F-484B-9481-1CA11BC6C766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98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032659-E821-4E25-A3D9-770D08526853}" type="slidenum">
              <a:rPr lang="en-GB"/>
              <a:pPr/>
              <a:t>19</a:t>
            </a:fld>
            <a:endParaRPr lang="en-GB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3A72ADE-D612-40F3-9EFC-8EBEC257BD80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301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57D1B4-DCFD-4F67-8E91-3AE67B2EFD48}" type="slidenum">
              <a:rPr lang="en-GB"/>
              <a:pPr/>
              <a:t>2</a:t>
            </a:fld>
            <a:endParaRPr lang="en-GB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90CEEA7-4D63-460E-B08B-D6BDB7DFE98C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560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1E94D9-7BC1-4B26-A3D2-210BA387A2BD}" type="slidenum">
              <a:rPr lang="en-GB"/>
              <a:pPr/>
              <a:t>20</a:t>
            </a:fld>
            <a:endParaRPr lang="en-GB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EB98C70-72B2-45AD-B19F-618B3E8A74AF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403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398E39-AC91-4F40-8AA6-452168922BDA}" type="slidenum">
              <a:rPr lang="en-GB"/>
              <a:pPr/>
              <a:t>3</a:t>
            </a:fld>
            <a:endParaRPr lang="en-GB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B5E04CB-B310-44C2-89FC-4D43FECD8896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662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FFBA89-0A4B-459F-AB86-BB93DBF2A478}" type="slidenum">
              <a:rPr lang="en-GB"/>
              <a:pPr/>
              <a:t>4</a:t>
            </a:fld>
            <a:endParaRPr lang="en-GB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88DCA42-C973-4286-9803-038AF5E9E2DC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765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DA2F32-A9D7-4B75-B579-631B420677F8}" type="slidenum">
              <a:rPr lang="en-GB"/>
              <a:pPr/>
              <a:t>5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9EB0741-375B-495B-8FF3-7FB7CF4D6B99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620FB0-528A-4421-BB71-871A0C17485A}" type="slidenum">
              <a:rPr lang="en-GB"/>
              <a:pPr/>
              <a:t>6</a:t>
            </a:fld>
            <a:endParaRPr lang="en-GB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A12CFE5-36CF-46B7-AD97-0CE5A68EB436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9699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DD47EE0-1ED2-450B-99EE-94CC58EB0223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1081BD-4BC4-4DF8-A72C-46E302A515DC}" type="slidenum">
              <a:rPr lang="en-GB"/>
              <a:pPr/>
              <a:t>7</a:t>
            </a:fld>
            <a:endParaRPr lang="en-GB"/>
          </a:p>
        </p:txBody>
      </p:sp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D35293D-BBD1-4A1D-B5DF-28048A1C62A7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072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70C868-C188-4DEF-9BCD-C28779A2514B}" type="slidenum">
              <a:rPr lang="en-GB"/>
              <a:pPr/>
              <a:t>8</a:t>
            </a:fld>
            <a:endParaRPr lang="en-GB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400B4F8-73B6-441B-B459-B3EFFF5E6DEC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1747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344BBF-FEAC-4ED3-94DC-7D39E2BA91D9}" type="slidenum">
              <a:rPr lang="en-GB"/>
              <a:pPr/>
              <a:t>9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A9BC018-7049-4122-97C0-D4A98C17C6A2}" type="slidenum">
              <a:rPr lang="en-GB" sz="1200">
                <a:solidFill>
                  <a:srgbClr val="000000"/>
                </a:solidFill>
                <a:ea typeface="Lucida Sans Unicode" pitchFamily="32" charset="0"/>
                <a:cs typeface="Lucida Sans Unicode" pitchFamily="32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2771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1638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4D2DADE-21C7-443A-A669-76F880735DBC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5907790-D43F-4A40-87DD-2E2AE453C90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4638" y="107950"/>
            <a:ext cx="2055812" cy="60166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07950"/>
            <a:ext cx="6015038" cy="60166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133211-B2CA-4666-BEA5-4E0CD624C1E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02F782D-A0BD-4564-89E7-3654E2334DD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8754B0E-56F1-4257-87F6-6E7FF74E784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7D140D0-1ECD-4E63-8EBA-93C19610AC8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5A66073-6858-4E55-9D0C-8658BD96862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CC8F655-7E6C-4EAF-8C90-ADBEDCF88616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2633F73-D9C6-4ABF-A44D-2355DDC90871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6EA579-6513-4AE5-9FDD-2BB4C36BE18C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407747E-6456-48A2-9D58-6ED201405E7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A39227-35E6-447C-8147-AA75519E582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BC0CC90-BD5B-4FB1-A23A-3FB379CC19CD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6D9CC1F-50D5-47A9-B20C-24FAD74EBC2C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6225" y="114300"/>
            <a:ext cx="2055813" cy="601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"/>
            <a:ext cx="6016625" cy="601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B73A5FA-C8C0-4980-BFB1-28D6B0A92041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4838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>
          <a:xfrm>
            <a:off x="6556375" y="6246813"/>
            <a:ext cx="2122488" cy="469900"/>
          </a:xfrm>
        </p:spPr>
        <p:txBody>
          <a:bodyPr/>
          <a:lstStyle>
            <a:lvl1pPr>
              <a:defRPr/>
            </a:lvl1pPr>
          </a:lstStyle>
          <a:p>
            <a:fld id="{4210663C-A2F1-4158-B5FB-B239F80E140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E3A2E69-4808-40A4-92F2-ECD3726FC12D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066BE05-82B8-458F-A16C-B7BF130C689A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EC73D0E-80A0-43E6-8EFC-457EC109763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AD70EB2-EFF8-42C0-A30E-419D723DAE3B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451E9C-7F34-4E0C-8B05-5723E555C484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17F8601-2AFA-47B0-AF9D-9122C8F4BBB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7A766CA-2696-488F-9534-E6648C42A4C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7950"/>
            <a:ext cx="8223250" cy="14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307138"/>
            <a:ext cx="21304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358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fld id="{30BF541E-6B12-45C4-876A-7AD07221DF64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5pPr>
      <a:lvl6pPr marL="4572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6pPr>
      <a:lvl7pPr marL="9144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7pPr>
      <a:lvl8pPr marL="13716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8pPr>
      <a:lvl9pPr marL="1828800"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9pPr>
    </p:titleStyle>
    <p:bodyStyle>
      <a:lvl1pPr marL="336550" indent="-336550" algn="l" defTabSz="449263" rtl="0" eaLnBrk="0" fontAlgn="base" hangingPunct="0">
        <a:lnSpc>
          <a:spcPct val="104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04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8224838" cy="1460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25663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7375" y="6246813"/>
            <a:ext cx="2895600" cy="471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3"/>
            <a:ext cx="2122488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buFont typeface="Calibri" pitchFamily="32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1A1088BA-F4B3-45DF-9D85-AD24C67A83A1}" type="slidenum">
              <a:rPr lang="en-GB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2pPr>
      <a:lvl3pPr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3pPr>
      <a:lvl4pPr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4pPr>
      <a:lvl5pPr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5pPr>
      <a:lvl6pPr marL="457200"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6pPr>
      <a:lvl7pPr marL="914400"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7pPr>
      <a:lvl8pPr marL="1371600"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8pPr>
      <a:lvl9pPr marL="1828800" algn="ctr" defTabSz="449263" rtl="0" fontAlgn="base">
        <a:lnSpc>
          <a:spcPct val="10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Lucida Sans Unicode" pitchFamily="32" charset="0"/>
          <a:cs typeface="Lucida Sans Unicode" pitchFamily="32" charset="0"/>
        </a:defRPr>
      </a:lvl9pPr>
    </p:titleStyle>
    <p:bodyStyle>
      <a:lvl1pPr marL="338138" indent="-338138" algn="l" defTabSz="449263" rtl="0" fontAlgn="base">
        <a:lnSpc>
          <a:spcPct val="10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fontAlgn="base">
        <a:lnSpc>
          <a:spcPct val="10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0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0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0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10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10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10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10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50825" y="260350"/>
            <a:ext cx="8569325" cy="453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5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violenza assistita: conseguenze sulla salute dei minori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5084763"/>
            <a:ext cx="8785225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Dott.ssa Maria Franca Miola</a:t>
            </a:r>
          </a:p>
          <a:p>
            <a:pPr algn="ctr">
              <a:lnSpc>
                <a:spcPct val="90000"/>
              </a:lnSpc>
              <a:spcBef>
                <a:spcPts val="6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UOC di Psicologia Ospedaliera, A.O. San Carlo Borromeo, Milano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79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Trattamento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052513"/>
            <a:ext cx="8229600" cy="5616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100000"/>
              </a:lnSpc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Un percorso inserito nella cornice protettiva e valutativa sopra descritta, che ne costituisce non tanto una premessa, quanto il primo passo indispensabile, poiché assistere alla violenza non solo crea confusione nel mondo interiore dei bambini, ma va a minare il cuore delle relazioni primarie.</a:t>
            </a:r>
          </a:p>
          <a:p>
            <a:pPr marL="336550" indent="-336550">
              <a:lnSpc>
                <a:spcPct val="100000"/>
              </a:lnSpc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Conseguentemente i bambini vittime di violenza assistita necessitano di interventi riparativi, sia a livello individuale, sia a livello delle relazioni familiari, con caratteristiche di specificità</a:t>
            </a: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Violenza assistita da maltrattamento sulle madri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90000"/>
              </a:lnSpc>
              <a:spcBef>
                <a:spcPts val="675"/>
              </a:spcBef>
              <a:buFont typeface="Arial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violenza sulle madri è un fenomeno diffuso e ancora sottovalutato, e costituisce la condizione di molti casi di violenza assistita subita dai minori.</a:t>
            </a:r>
          </a:p>
          <a:p>
            <a:pPr marL="336550" indent="-336550">
              <a:lnSpc>
                <a:spcPct val="90000"/>
              </a:lnSpc>
              <a:spcBef>
                <a:spcPts val="675"/>
              </a:spcBef>
              <a:buFont typeface="Arial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Essa può mettere a rischio, a partire dalle prime fasi della gravidanza, la salute psicofisica e la vita stessa sia delle madri che dei bambini.</a:t>
            </a:r>
          </a:p>
          <a:p>
            <a:pPr marL="336550" indent="-336550">
              <a:lnSpc>
                <a:spcPct val="90000"/>
              </a:lnSpc>
              <a:spcBef>
                <a:spcPts val="675"/>
              </a:spcBef>
              <a:buFont typeface="Arial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Una madre maltrattata è una madre traumatizzata e la violenza, soprattutto se cronica, può produrre sintomi assimilabili al disturbo post-traumatico da stress, che influenzano gravemente la relazione con i figli e le capacità di accudimento.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457200" y="1554163"/>
            <a:ext cx="8229600" cy="4618037"/>
          </a:xfrm>
          <a:ln/>
        </p:spPr>
        <p:txBody>
          <a:bodyPr lIns="91440" tIns="45720" rIns="91440" bIns="45720"/>
          <a:lstStyle/>
          <a:p>
            <a:pPr algn="l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/>
              <a:t>I dati più recenti segnalano che dal 12% al 22% dei bambini  e degli adolescenti soffre di disturbi psicologici. Tali bambini si presentano nell'area delle cure pediatriche con sintomi di sofferenza somatica, riferiti praticamente a tutti gli organi.</a:t>
            </a:r>
          </a:p>
          <a:p>
            <a:pPr algn="l">
              <a:lnSpc>
                <a:spcPct val="14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/>
              <a:t>Il </a:t>
            </a:r>
            <a:r>
              <a:rPr lang="en-GB" sz="2500" b="1"/>
              <a:t>disturbo di somatizzazione ricorrente </a:t>
            </a:r>
            <a:r>
              <a:rPr lang="en-GB" sz="2500"/>
              <a:t>è risultato correlato ad elevato rischio per quanto riguarda lo stato di salute e alla presenza di problemi psicosociali, di separazione e di relazione famigliare disfunzionali</a:t>
            </a:r>
          </a:p>
          <a:p>
            <a:pPr algn="l">
              <a:lnSpc>
                <a:spcPct val="14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/>
              <a:t>( </a:t>
            </a:r>
            <a:r>
              <a:rPr lang="en-GB" sz="2400"/>
              <a:t>American Psychiatric Association)</a:t>
            </a:r>
            <a:r>
              <a:rPr lang="ar-SA" sz="2400">
                <a:cs typeface="Arial" charset="0"/>
              </a:rPr>
              <a:t>‏</a:t>
            </a:r>
            <a:endParaRPr lang="en-GB" sz="2400">
              <a:cs typeface="Arial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69863"/>
            <a:ext cx="8229600" cy="1354137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/>
              <a:t>La sofferenza prende la via del corpo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109538"/>
            <a:ext cx="8229600" cy="1146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900113"/>
            <a:ext cx="8229600" cy="4994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93000"/>
              </a:lnSpc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L'approccio sistemico allargato al sintomo fisico senza causa organica prevede il lavoro integrato del pediatra e dello psicologo e permette di attuare una decodificazione precoce del disturbo, contrastando la cronicizzazione e l'evoluzione verso una patologia psichiatrica in età adulta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323850" y="2024063"/>
            <a:ext cx="8640763" cy="4781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0" lvl="1">
              <a:lnSpc>
                <a:spcPct val="150000"/>
              </a:lnSpc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Nei disturbi da cefalea tensiva è stata rilevata la presenza di comorbilità psicologica in oltre 80% dei casi.  </a:t>
            </a:r>
          </a:p>
          <a:p>
            <a:pPr marL="0" lvl="1">
              <a:lnSpc>
                <a:spcPct val="150000"/>
              </a:lnSpc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E' stata riscontrata </a:t>
            </a:r>
            <a:r>
              <a:rPr lang="en-GB" sz="20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una correlazione positiva tra la CEFALEA SENZA CAUSA ORGANICA e la violenza assistita da MALTRATTAMENTO SULLE MADRI</a:t>
            </a:r>
            <a:r>
              <a:rPr lang="en-GB" sz="2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, in una elevata percentuale della popolazione di minori in carico presso U.O.C di Pediatria e U.O.C. di Psicologia per cefalea e disagio psicologico.</a:t>
            </a:r>
          </a:p>
          <a:p>
            <a:pPr marL="0" lvl="1">
              <a:lnSpc>
                <a:spcPct val="150000"/>
              </a:lnSpc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E' stata rilevata una significativa differenza tra l'età dei minori vittime di violenza assistita e la relativa  manifestazione dei sintomi.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188913"/>
            <a:ext cx="9001125" cy="201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Emicrania e cefalea tensiva:</a:t>
            </a:r>
            <a:br>
              <a:rPr lang="en-GB" sz="28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</a:br>
            <a:r>
              <a:rPr lang="en-GB" sz="28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l'esperienza dell'Ospedale San Carlo Borromeo di Milano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46088" y="314325"/>
            <a:ext cx="8229600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 Sintomi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68313" y="2425700"/>
            <a:ext cx="8280400" cy="409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0" lvl="1" algn="ctr">
              <a:lnSpc>
                <a:spcPct val="150000"/>
              </a:lnSpc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9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 </a:t>
            </a: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Bambini molto piccoli (2-6 anni) presentano con maggior frequenza </a:t>
            </a:r>
            <a:r>
              <a:rPr lang="en-GB" sz="28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episodi di tipo convulsivo e ritardo nel linguaggio</a:t>
            </a:r>
          </a:p>
          <a:p>
            <a:pPr marL="0" lvl="1" algn="ctr">
              <a:lnSpc>
                <a:spcPct val="150000"/>
              </a:lnSpc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Bambini e adolescenti (6-15 anni) manifestano episodi di </a:t>
            </a:r>
            <a:r>
              <a:rPr lang="en-GB" sz="28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cefalea ad andamento più costante e strutturato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038" y="476250"/>
            <a:ext cx="2281237" cy="171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544513"/>
            <a:ext cx="2768600" cy="166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0" y="31750"/>
            <a:ext cx="8229600" cy="768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Ipotesi  eziopatogenetica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3213" y="731838"/>
            <a:ext cx="8229600" cy="647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0" lvl="1" algn="just">
              <a:lnSpc>
                <a:spcPct val="160000"/>
              </a:lnSpc>
              <a:spcBef>
                <a:spcPts val="4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Il bambino piccolo sviluppa con la madre, vittima di maltrattamento  un legame di </a:t>
            </a:r>
            <a:r>
              <a:rPr lang="en-GB" sz="17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ATTACCAMENTO INSICURO</a:t>
            </a: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: la funzione di «</a:t>
            </a:r>
            <a:r>
              <a:rPr lang="en-GB" sz="17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reverie materna</a:t>
            </a: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» che dà luogo al processo di alfabetizzazione, cioè la trasformazione di elementi BETA (manifestazioni negative) in elementi ALFA (dotati di significato) fallisce a causa della condizione di vittimizzazione della madre, non in grado di porsi come  base sicura, cioè non capace di fornire significati comprensibili per il bambino, che continuerà a funzionare con modalità proiettive.</a:t>
            </a:r>
          </a:p>
          <a:p>
            <a:pPr marL="0" lvl="1" algn="just">
              <a:lnSpc>
                <a:spcPct val="160000"/>
              </a:lnSpc>
              <a:spcBef>
                <a:spcPts val="4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Quando tale condizione è continuativa può dare origine nel bambino a un vissuto </a:t>
            </a:r>
            <a:r>
              <a:rPr lang="en-GB" sz="17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TRAUMATICO MULTIPLO </a:t>
            </a: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(Khan, M. 1963) per la reintroduzione degli elementi BETA.</a:t>
            </a:r>
          </a:p>
          <a:p>
            <a:pPr marL="0" lvl="1" algn="just">
              <a:lnSpc>
                <a:spcPct val="160000"/>
              </a:lnSpc>
              <a:spcBef>
                <a:spcPts val="4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VI è una vera e propria </a:t>
            </a:r>
            <a:r>
              <a:rPr lang="en-GB" sz="17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INVERSIONE DI FLUSSO</a:t>
            </a: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, chiamata </a:t>
            </a:r>
            <a:r>
              <a:rPr lang="en-GB" sz="17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funzione OMEGA</a:t>
            </a: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 (Bion, W; Polacco, W) che origina fenomeni di </a:t>
            </a:r>
            <a:r>
              <a:rPr lang="en-GB" sz="17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INTOSSICAZIONE</a:t>
            </a:r>
            <a:r>
              <a:rPr lang="en-GB" sz="1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  nell'apparato psichico e nella “ testa” del bambino. Tale inversione può manifestarsi con sintomi di cefalea tensiva.</a:t>
            </a:r>
          </a:p>
          <a:p>
            <a:pPr marL="0" lvl="1" algn="just">
              <a:lnSpc>
                <a:spcPct val="160000"/>
              </a:lnSpc>
              <a:spcBef>
                <a:spcPts val="4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17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0" y="715963"/>
            <a:ext cx="8229600" cy="768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Il percorso terapeutico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74650" y="1803400"/>
            <a:ext cx="8229600" cy="411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384175" lvl="1" indent="-193675">
              <a:lnSpc>
                <a:spcPct val="150000"/>
              </a:lnSpc>
              <a:spcBef>
                <a:spcPts val="600"/>
              </a:spcBef>
              <a:tabLst>
                <a:tab pos="384175" algn="l"/>
                <a:tab pos="831850" algn="l"/>
                <a:tab pos="1281113" algn="l"/>
                <a:tab pos="1730375" algn="l"/>
                <a:tab pos="2179638" algn="l"/>
                <a:tab pos="2628900" algn="l"/>
                <a:tab pos="3078163" algn="l"/>
                <a:tab pos="3527425" algn="l"/>
                <a:tab pos="3976688" algn="l"/>
                <a:tab pos="4425950" algn="l"/>
                <a:tab pos="4875213" algn="l"/>
                <a:tab pos="5324475" algn="l"/>
                <a:tab pos="5773738" algn="l"/>
                <a:tab pos="6223000" algn="l"/>
                <a:tab pos="6672263" algn="l"/>
                <a:tab pos="7121525" algn="l"/>
                <a:tab pos="7570788" algn="l"/>
                <a:tab pos="8020050" algn="l"/>
                <a:tab pos="8469313" algn="l"/>
                <a:tab pos="8918575" algn="l"/>
                <a:tab pos="9367838" algn="l"/>
              </a:tabLst>
            </a:pPr>
            <a:r>
              <a:rPr lang="en-GB" sz="24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Prevede la possibilità:</a:t>
            </a:r>
          </a:p>
          <a:p>
            <a:pPr marL="384175" lvl="1" indent="-193675">
              <a:lnSpc>
                <a:spcPct val="150000"/>
              </a:lnSpc>
              <a:spcBef>
                <a:spcPts val="600"/>
              </a:spcBef>
              <a:buFont typeface="Arial" charset="0"/>
              <a:buChar char="●"/>
              <a:tabLst>
                <a:tab pos="384175" algn="l"/>
                <a:tab pos="831850" algn="l"/>
                <a:tab pos="1281113" algn="l"/>
                <a:tab pos="1730375" algn="l"/>
                <a:tab pos="2179638" algn="l"/>
                <a:tab pos="2628900" algn="l"/>
                <a:tab pos="3078163" algn="l"/>
                <a:tab pos="3527425" algn="l"/>
                <a:tab pos="3976688" algn="l"/>
                <a:tab pos="4425950" algn="l"/>
                <a:tab pos="4875213" algn="l"/>
                <a:tab pos="5324475" algn="l"/>
                <a:tab pos="5773738" algn="l"/>
                <a:tab pos="6223000" algn="l"/>
                <a:tab pos="6672263" algn="l"/>
                <a:tab pos="7121525" algn="l"/>
                <a:tab pos="7570788" algn="l"/>
                <a:tab pos="8020050" algn="l"/>
                <a:tab pos="8469313" algn="l"/>
                <a:tab pos="8918575" algn="l"/>
                <a:tab pos="9367838" algn="l"/>
              </a:tabLst>
            </a:pPr>
            <a:r>
              <a:rPr lang="en-GB" sz="2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Per la madre </a:t>
            </a:r>
            <a:r>
              <a:rPr lang="en-GB" sz="24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di riacquistare la funzione ALFA , uscendo dalla zona d'ombra in cui le donne maltrattate vivono, perseguendo possibilità alternative.</a:t>
            </a:r>
          </a:p>
          <a:p>
            <a:pPr marL="384175" lvl="1" indent="-193675">
              <a:lnSpc>
                <a:spcPct val="150000"/>
              </a:lnSpc>
              <a:spcBef>
                <a:spcPts val="600"/>
              </a:spcBef>
              <a:buFont typeface="Arial" charset="0"/>
              <a:buChar char="●"/>
              <a:tabLst>
                <a:tab pos="384175" algn="l"/>
                <a:tab pos="831850" algn="l"/>
                <a:tab pos="1281113" algn="l"/>
                <a:tab pos="1730375" algn="l"/>
                <a:tab pos="2179638" algn="l"/>
                <a:tab pos="2628900" algn="l"/>
                <a:tab pos="3078163" algn="l"/>
                <a:tab pos="3527425" algn="l"/>
                <a:tab pos="3976688" algn="l"/>
                <a:tab pos="4425950" algn="l"/>
                <a:tab pos="4875213" algn="l"/>
                <a:tab pos="5324475" algn="l"/>
                <a:tab pos="5773738" algn="l"/>
                <a:tab pos="6223000" algn="l"/>
                <a:tab pos="6672263" algn="l"/>
                <a:tab pos="7121525" algn="l"/>
                <a:tab pos="7570788" algn="l"/>
                <a:tab pos="8020050" algn="l"/>
                <a:tab pos="8469313" algn="l"/>
                <a:tab pos="8918575" algn="l"/>
                <a:tab pos="9367838" algn="l"/>
              </a:tabLst>
            </a:pPr>
            <a:r>
              <a:rPr lang="en-GB" sz="2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Per il bambino </a:t>
            </a:r>
            <a:r>
              <a:rPr lang="en-GB" sz="24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di disintossicarsi, esprimendo con parole il dolore e compiendo un percorso di elaborazione e significazione dell'esperienza vissuta.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11163" y="215900"/>
            <a:ext cx="8408987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Considerazioni conclusive:</a:t>
            </a:r>
            <a:b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</a:b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“Prevenire è meglio che curare”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2879725"/>
            <a:ext cx="8229600" cy="3951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 algn="ctr">
              <a:lnSpc>
                <a:spcPct val="80000"/>
              </a:lnSpc>
              <a:spcBef>
                <a:spcPts val="5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violenza assistita è un fenomeno ancora poco riconosciuto ed è quindi necessario attivare programmi di sensibilizzazione per la popolazione e percorsi formativi specifici per gli operatori educativi e socio-sanitari.</a:t>
            </a:r>
          </a:p>
          <a:p>
            <a:pPr marL="336550" indent="-336550" algn="ctr">
              <a:lnSpc>
                <a:spcPct val="80000"/>
              </a:lnSpc>
              <a:spcBef>
                <a:spcPts val="5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32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336550" indent="-336550" algn="ctr">
              <a:lnSpc>
                <a:spcPct val="80000"/>
              </a:lnSpc>
              <a:spcBef>
                <a:spcPts val="5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32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336550" indent="-336550">
              <a:lnSpc>
                <a:spcPct val="80000"/>
              </a:lnSpc>
              <a:spcBef>
                <a:spcPts val="500"/>
              </a:spcBef>
              <a:buFont typeface="Calibri" pitchFamily="32" charset="0"/>
              <a:buNone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20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336550" indent="-336550">
              <a:lnSpc>
                <a:spcPct val="80000"/>
              </a:lnSpc>
              <a:spcBef>
                <a:spcPts val="5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20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900113" y="476250"/>
            <a:ext cx="7127875" cy="5984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736600" lvl="1" indent="-279400">
              <a:lnSpc>
                <a:spcPct val="81000"/>
              </a:lnSpc>
              <a:spcBef>
                <a:spcPts val="500"/>
              </a:spcBef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28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Programmi di sensibilizzazione per contrastare: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endParaRPr lang="en-GB" sz="28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sottovalutazione della diffusione di atti violenti all’interno della famiglia;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sottovalutazione del rischio di escalation;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sottovalutazione del danno sulle competenze genitoriali e quindi sulla relazione genitori-figli;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scarsa conoscenza del fenomeno e dei relativi indicatori;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 meccanismi di negazione, minimizzazione, razionalizzazione e soprattutto di stigmatizzazione delle vittime di violenza assistita.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179388" y="114300"/>
            <a:ext cx="8785225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Definizione di violenza assistita intrafamiliare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439863"/>
            <a:ext cx="8147050" cy="558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 algn="ctr">
              <a:lnSpc>
                <a:spcPct val="80000"/>
              </a:lnSpc>
              <a:spcBef>
                <a:spcPts val="6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4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* </a:t>
            </a:r>
            <a:r>
              <a:rPr lang="en-GB" sz="2400" i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Per violenza assistita intrafamiliare si intende l’esperire da parte del bambino/bambina qualsiasi forma di maltrattamento compiuto attraverso atti di violenza fisica, verbale, psicologica, sessuale ed economica su figure di riferimento o su altre figure affettivamente significative adulte o minori. Il bambino può farne esperienza direttamente (quando essa avviene nel suo campo percettivo), indirettamente (quando il minore è a conoscenza della violenza), e/o percependone gli effetti.</a:t>
            </a:r>
          </a:p>
          <a:p>
            <a:pPr marL="336550" indent="-336550" algn="ctr">
              <a:lnSpc>
                <a:spcPct val="80000"/>
              </a:lnSpc>
              <a:spcBef>
                <a:spcPts val="6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400" i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Si include l’assistere alle violenze di minori su altri minori e/o su altri membri della famiglia e ad abbandoni e maltrattamenti anche a danno di animali domestici.</a:t>
            </a:r>
          </a:p>
          <a:p>
            <a:pPr marL="336550" indent="-336550" algn="ctr">
              <a:lnSpc>
                <a:spcPct val="80000"/>
              </a:lnSpc>
              <a:spcBef>
                <a:spcPts val="6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400" i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È una forma di maltrattamento la cui rilevazione necessita del preliminare riconoscimento della violenza intrafamiliare diretta.</a:t>
            </a:r>
          </a:p>
          <a:p>
            <a:pPr marL="336550" indent="-336550" algn="ctr">
              <a:lnSpc>
                <a:spcPct val="80000"/>
              </a:lnSpc>
              <a:spcBef>
                <a:spcPts val="2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1000" i="1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336550" indent="-336550" algn="ctr">
              <a:lnSpc>
                <a:spcPct val="80000"/>
              </a:lnSpc>
              <a:spcBef>
                <a:spcPts val="175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7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336550" indent="-336550" algn="ctr">
              <a:lnSpc>
                <a:spcPct val="80000"/>
              </a:lnSpc>
              <a:spcBef>
                <a:spcPts val="4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* dal Documento sui requisiti minimi degli interventi nei casi di violenza assistita del C.I.S.M.A.I.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720725" y="684213"/>
            <a:ext cx="7740650" cy="5265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736600" lvl="1" indent="-279400">
              <a:lnSpc>
                <a:spcPct val="81000"/>
              </a:lnSpc>
              <a:spcBef>
                <a:spcPts val="500"/>
              </a:spcBef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32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Programmi di formazione specifici su</a:t>
            </a: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: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endParaRPr lang="en-GB" sz="32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Riconoscimento della violenza assistita come forma di maltrattamento;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violenza di genere come fattore di rischio di maltrattamento sui figli;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Gli interventi riparativi da attivare precocemente;</a:t>
            </a:r>
          </a:p>
          <a:p>
            <a:pPr marL="736600" lvl="1" indent="-279400">
              <a:lnSpc>
                <a:spcPct val="81000"/>
              </a:lnSpc>
              <a:spcBef>
                <a:spcPts val="500"/>
              </a:spcBef>
              <a:buFont typeface="Arial" charset="0"/>
              <a:buChar char="–"/>
              <a:tabLst>
                <a:tab pos="736600" algn="l"/>
                <a:tab pos="1184275" algn="l"/>
                <a:tab pos="1633538" algn="l"/>
                <a:tab pos="2082800" algn="l"/>
                <a:tab pos="2532063" algn="l"/>
                <a:tab pos="2981325" algn="l"/>
                <a:tab pos="3430588" algn="l"/>
                <a:tab pos="3879850" algn="l"/>
                <a:tab pos="4329113" algn="l"/>
                <a:tab pos="4778375" algn="l"/>
                <a:tab pos="5227638" algn="l"/>
                <a:tab pos="5676900" algn="l"/>
                <a:tab pos="6126163" algn="l"/>
                <a:tab pos="6575425" algn="l"/>
                <a:tab pos="7024688" algn="l"/>
                <a:tab pos="7473950" algn="l"/>
                <a:tab pos="7923213" algn="l"/>
                <a:tab pos="8372475" algn="l"/>
                <a:tab pos="8821738" algn="l"/>
                <a:tab pos="9271000" algn="l"/>
                <a:tab pos="972026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Riconoscimento degli effetti iatrogeni che possono derivare dall'attuazione di interventi scorretti e non coordinati.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Conseguenze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03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 algn="ctr">
              <a:lnSpc>
                <a:spcPct val="9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violenza assistita è una forma di maltrattamento che può determinare effetti a breve, medio e lungo termine e può rappresentare uno dei fattori di rischio per la trasmissione intergenerazionale della violenza.</a:t>
            </a:r>
          </a:p>
          <a:p>
            <a:pPr marL="336550" indent="-336550" algn="ctr">
              <a:lnSpc>
                <a:spcPct val="9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30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336550" indent="-336550" algn="ctr">
              <a:lnSpc>
                <a:spcPct val="9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Essa aumenta il rischio di violenza diretta su bambine e bambini e può essere causa di danni fisici ai minori presenti durante gli episodi di aggressione sulla madre.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Intervento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90000"/>
              </a:lnSpc>
              <a:spcBef>
                <a:spcPts val="80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violenza assistita richiede che gli operatori mettano in atto interventi di prevenzione e contrasto che si articolano lungo </a:t>
            </a:r>
            <a:r>
              <a:rPr lang="en-GB" sz="32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quattro fasi </a:t>
            </a: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operative tra loro interconnesse ricorsivamente nel tempo:</a:t>
            </a:r>
          </a:p>
          <a:p>
            <a:pPr marL="336550" indent="-336550">
              <a:lnSpc>
                <a:spcPct val="90000"/>
              </a:lnSpc>
              <a:spcBef>
                <a:spcPts val="800"/>
              </a:spcBef>
              <a:buFont typeface="Wingdings" charset="2"/>
              <a:buChar char="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</a:t>
            </a:r>
            <a:r>
              <a:rPr lang="en-GB" sz="32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rilevazione</a:t>
            </a:r>
          </a:p>
          <a:p>
            <a:pPr marL="336550" indent="-336550">
              <a:lnSpc>
                <a:spcPct val="90000"/>
              </a:lnSpc>
              <a:spcBef>
                <a:spcPts val="800"/>
              </a:spcBef>
              <a:buFont typeface="Wingdings" charset="2"/>
              <a:buChar char="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</a:t>
            </a:r>
            <a:r>
              <a:rPr lang="en-GB" sz="32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protezione</a:t>
            </a:r>
          </a:p>
          <a:p>
            <a:pPr marL="336550" indent="-336550">
              <a:lnSpc>
                <a:spcPct val="90000"/>
              </a:lnSpc>
              <a:spcBef>
                <a:spcPts val="800"/>
              </a:spcBef>
              <a:buFont typeface="Wingdings" charset="2"/>
              <a:buChar char="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</a:t>
            </a:r>
            <a:r>
              <a:rPr lang="en-GB" sz="32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valutazione</a:t>
            </a:r>
          </a:p>
          <a:p>
            <a:pPr marL="336550" indent="-336550">
              <a:lnSpc>
                <a:spcPct val="90000"/>
              </a:lnSpc>
              <a:spcBef>
                <a:spcPts val="800"/>
              </a:spcBef>
              <a:buFont typeface="Wingdings" charset="2"/>
              <a:buChar char="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2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Il </a:t>
            </a:r>
            <a:r>
              <a:rPr lang="en-GB" sz="32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trattamento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Rilevazione/1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8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rilevazione consiste nell’individuazione dei segnali di malessere dei minori e dei rischi per la loro crescita connessi alle condotte pregiudizievoli degli adulti, distinguendo il rischio dal danno subito dagli stessi, e nella prima individuazione delle capacità protettive immediatamente disponibili in ambito familiare.</a:t>
            </a:r>
          </a:p>
          <a:p>
            <a:pPr marL="336550" indent="-336550">
              <a:lnSpc>
                <a:spcPct val="8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E’ una fase che vede coinvolti gli operatori dei servizi sia per i minori che per gli adulti, appartenenti ai settori sociale, sanitario, educativo e giuridico.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Rilevazione/2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412875"/>
            <a:ext cx="8229600" cy="540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9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È indispensabile distinguere le situazioni conflittuali (senza negare i danni che da queste possono derivare ai minori) dalle situazioni di maltrattamento ed evitare di identificare come conflitto o litigi tra coniugi situazioni dove avvengono atti e/o comportamenti maltrattanti sulla madre, anche gravi e reiterati.</a:t>
            </a:r>
          </a:p>
          <a:p>
            <a:pPr marL="336550" indent="-336550">
              <a:lnSpc>
                <a:spcPct val="9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È necessario fin dai primi momenti tenere conto del grado di pericolosità della situazione al fine di non compiere passi che aumentino il rischio rispetto all’incolumità fisica, psichica e il pericolo di vita.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002588" cy="89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Rilevazione/3 </a:t>
            </a:r>
            <a:br>
              <a:rPr lang="en-GB" sz="40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</a:br>
            <a:r>
              <a:rPr lang="en-GB" sz="40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Indicatori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420813"/>
            <a:ext cx="8183563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80000"/>
              </a:lnSpc>
              <a:spcBef>
                <a:spcPts val="675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valutazione del rischio dipende dalla effettiva rilevazione dell’insieme degli indicatori che possono caratterizzare i diversi casi:</a:t>
            </a:r>
          </a:p>
          <a:p>
            <a:pPr marL="336550" indent="-336550">
              <a:lnSpc>
                <a:spcPct val="80000"/>
              </a:lnSpc>
              <a:spcBef>
                <a:spcPts val="675"/>
              </a:spcBef>
              <a:buFont typeface="Calibri" pitchFamily="32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Indicatori relativi alla tipologia degli atti di violenza e al periodo di insorgenza;</a:t>
            </a:r>
          </a:p>
          <a:p>
            <a:pPr marL="336550" indent="-336550">
              <a:lnSpc>
                <a:spcPct val="80000"/>
              </a:lnSpc>
              <a:spcBef>
                <a:spcPts val="675"/>
              </a:spcBef>
              <a:buFont typeface="Calibri" pitchFamily="32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Indicatori comportamentali, psicologici, sociali, relativi allo stato di salute fisica e psichica dei minori testimoni di violenza, della madre e del maltrattante;</a:t>
            </a:r>
          </a:p>
          <a:p>
            <a:pPr marL="336550" indent="-336550">
              <a:lnSpc>
                <a:spcPct val="80000"/>
              </a:lnSpc>
              <a:spcBef>
                <a:spcPts val="675"/>
              </a:spcBef>
              <a:buFont typeface="Calibri" pitchFamily="32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Indicatori relativi alla presenza di fattori di rischio nel contesto familiare e sociale;</a:t>
            </a:r>
          </a:p>
          <a:p>
            <a:pPr marL="336550" indent="-336550">
              <a:lnSpc>
                <a:spcPct val="80000"/>
              </a:lnSpc>
              <a:spcBef>
                <a:spcPts val="675"/>
              </a:spcBef>
              <a:buFont typeface="Calibri" pitchFamily="32" charset="0"/>
              <a:buChar char="•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Indicatori relativi ai fattori protettivi individuali, familiari e sociali e alle risorse che possono essere attivate e rafforzate ai fini della protezione del minore e sostegno del processo riparativo.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Protezione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412875"/>
            <a:ext cx="8229600" cy="596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8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Proteggere i minori vittime di violenza assistita e garantire il loro diritto alla salute, significa in primo luogo interrompere le violenze nei confronti della figura di riferimento che la subisce.</a:t>
            </a:r>
          </a:p>
          <a:p>
            <a:pPr marL="336550" indent="-336550">
              <a:lnSpc>
                <a:spcPct val="8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GB" sz="3000">
              <a:solidFill>
                <a:srgbClr val="000000"/>
              </a:solidFill>
              <a:latin typeface="Calibri" pitchFamily="32" charset="0"/>
              <a:ea typeface="Lucida Sans Unicode" pitchFamily="32" charset="0"/>
              <a:cs typeface="Lucida Sans Unicode" pitchFamily="32" charset="0"/>
            </a:endParaRPr>
          </a:p>
          <a:p>
            <a:pPr marL="336550" indent="-336550">
              <a:lnSpc>
                <a:spcPct val="80000"/>
              </a:lnSpc>
              <a:spcBef>
                <a:spcPts val="75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30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L’interruzione della violenza va attuata attraverso la messa in atto di interventi di protezione e di vigilanza adeguati alla gravità della situazione, in termini di tempestività, efficacia e durata, interventi realizzati mediante l’attivazione di servizi, istituzioni preposte e il ricorso all’attività giudiziaria come previsto dalla legge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79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400" b="1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Valutazione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052513"/>
            <a:ext cx="8229600" cy="5815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6550" indent="-336550">
              <a:lnSpc>
                <a:spcPct val="90000"/>
              </a:lnSpc>
              <a:spcBef>
                <a:spcPts val="675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La valutazione è un percorso teso a valutare il quadro complessivo della situazione traumatica nei suoi aspetti individuali e relazionali e i processi di interazione in atto tra fattori di rischio e di protezione.</a:t>
            </a:r>
          </a:p>
          <a:p>
            <a:pPr marL="336550" indent="-336550">
              <a:lnSpc>
                <a:spcPct val="90000"/>
              </a:lnSpc>
              <a:spcBef>
                <a:spcPts val="675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Va effettuata una valutazione medica e psicologica sullo stato dei bambini e vanno rilevati eventuali altri tipi di maltrattamento da loro subiti.</a:t>
            </a:r>
          </a:p>
          <a:p>
            <a:pPr marL="336550" indent="-336550">
              <a:lnSpc>
                <a:spcPct val="90000"/>
              </a:lnSpc>
              <a:spcBef>
                <a:spcPts val="675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GB" sz="2700">
                <a:solidFill>
                  <a:srgbClr val="000000"/>
                </a:solidFill>
                <a:latin typeface="Calibri" pitchFamily="32" charset="0"/>
                <a:ea typeface="Lucida Sans Unicode" pitchFamily="32" charset="0"/>
                <a:cs typeface="Lucida Sans Unicode" pitchFamily="32" charset="0"/>
              </a:rPr>
              <a:t>Nella valutazione bisogna tener conto dei meccanismi di difesa presenti in tutti i membri della famiglia, è necessario altresì effettuare una valutazione medica e psicologica (in riferimento specificatamente alle competenze genitoriali), dello stato delle madri maltrattate e attuare analoghi programmi di valutazione dei maltrattanti.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1573</Words>
  <Application>Microsoft Office PowerPoint</Application>
  <PresentationFormat>Presentazione su schermo (4:3)</PresentationFormat>
  <Paragraphs>125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Times New Roman</vt:lpstr>
      <vt:lpstr>Calibri</vt:lpstr>
      <vt:lpstr>Lucida Sans Unicode</vt:lpstr>
      <vt:lpstr>Arial</vt:lpstr>
      <vt:lpstr>Wingdings</vt:lpstr>
      <vt:lpstr>Tema di Office</vt:lpstr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La sofferenza prende la via del corpo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violenza assistita: conseguenze sulla salute dei minori</dc:title>
  <dc:creator>federico</dc:creator>
  <cp:lastModifiedBy>asus</cp:lastModifiedBy>
  <cp:revision>1</cp:revision>
  <dcterms:modified xsi:type="dcterms:W3CDTF">2014-10-21T14:34:45Z</dcterms:modified>
</cp:coreProperties>
</file>