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6" r:id="rId3"/>
    <p:sldId id="304" r:id="rId4"/>
    <p:sldId id="312" r:id="rId5"/>
    <p:sldId id="302" r:id="rId6"/>
    <p:sldId id="289" r:id="rId7"/>
    <p:sldId id="305" r:id="rId8"/>
    <p:sldId id="290" r:id="rId9"/>
    <p:sldId id="291" r:id="rId10"/>
    <p:sldId id="292" r:id="rId11"/>
    <p:sldId id="293" r:id="rId12"/>
    <p:sldId id="301" r:id="rId13"/>
    <p:sldId id="294" r:id="rId14"/>
    <p:sldId id="307" r:id="rId15"/>
    <p:sldId id="306" r:id="rId16"/>
    <p:sldId id="295" r:id="rId17"/>
    <p:sldId id="281" r:id="rId18"/>
    <p:sldId id="275" r:id="rId19"/>
    <p:sldId id="276" r:id="rId20"/>
    <p:sldId id="303" r:id="rId21"/>
    <p:sldId id="259" r:id="rId22"/>
    <p:sldId id="277" r:id="rId23"/>
    <p:sldId id="278" r:id="rId24"/>
    <p:sldId id="279" r:id="rId25"/>
    <p:sldId id="282" r:id="rId26"/>
    <p:sldId id="296" r:id="rId27"/>
    <p:sldId id="297" r:id="rId28"/>
    <p:sldId id="298" r:id="rId29"/>
    <p:sldId id="300" r:id="rId30"/>
    <p:sldId id="299" r:id="rId31"/>
    <p:sldId id="285" r:id="rId32"/>
    <p:sldId id="284" r:id="rId33"/>
    <p:sldId id="283" r:id="rId34"/>
    <p:sldId id="286" r:id="rId35"/>
    <p:sldId id="311" r:id="rId36"/>
    <p:sldId id="287" r:id="rId37"/>
    <p:sldId id="308" r:id="rId38"/>
    <p:sldId id="309" r:id="rId39"/>
    <p:sldId id="310" r:id="rId40"/>
  </p:sldIdLst>
  <p:sldSz cx="9144000" cy="6858000" type="screen4x3"/>
  <p:notesSz cx="6735763" cy="98694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8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CCAB-CCF7-48CE-90F2-1EDB7C0AB3E2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F7B-F6EB-4EF1-B497-1FC34CE4BC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0435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CCAB-CCF7-48CE-90F2-1EDB7C0AB3E2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F7B-F6EB-4EF1-B497-1FC34CE4BC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841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CCAB-CCF7-48CE-90F2-1EDB7C0AB3E2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F7B-F6EB-4EF1-B497-1FC34CE4BC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1563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CCAB-CCF7-48CE-90F2-1EDB7C0AB3E2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F7B-F6EB-4EF1-B497-1FC34CE4BC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3050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CCAB-CCF7-48CE-90F2-1EDB7C0AB3E2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F7B-F6EB-4EF1-B497-1FC34CE4BC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5793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CCAB-CCF7-48CE-90F2-1EDB7C0AB3E2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F7B-F6EB-4EF1-B497-1FC34CE4BC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1394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CCAB-CCF7-48CE-90F2-1EDB7C0AB3E2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F7B-F6EB-4EF1-B497-1FC34CE4BC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3546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CCAB-CCF7-48CE-90F2-1EDB7C0AB3E2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F7B-F6EB-4EF1-B497-1FC34CE4BC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072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CCAB-CCF7-48CE-90F2-1EDB7C0AB3E2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F7B-F6EB-4EF1-B497-1FC34CE4BC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88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CCAB-CCF7-48CE-90F2-1EDB7C0AB3E2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F7B-F6EB-4EF1-B497-1FC34CE4BC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685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CCCAB-CCF7-48CE-90F2-1EDB7C0AB3E2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7BF7B-F6EB-4EF1-B497-1FC34CE4BC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1900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CCCAB-CCF7-48CE-90F2-1EDB7C0AB3E2}" type="datetimeFigureOut">
              <a:rPr lang="it-IT" smtClean="0"/>
              <a:t>18/09/2014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7BF7B-F6EB-4EF1-B497-1FC34CE4BC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1985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850106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569371"/>
          </a:xfrm>
        </p:spPr>
        <p:txBody>
          <a:bodyPr/>
          <a:lstStyle/>
          <a:p>
            <a:r>
              <a:rPr lang="it-IT" dirty="0" smtClean="0"/>
              <a:t>Nel documento sui requisiti minimi degli interventi nei casi di violenza assistita elaborato dal </a:t>
            </a:r>
            <a:r>
              <a:rPr lang="it-IT" dirty="0" err="1" smtClean="0"/>
              <a:t>Cismai</a:t>
            </a:r>
            <a:r>
              <a:rPr lang="it-IT" dirty="0" smtClean="0"/>
              <a:t> si fa riferimento a quattro fasi/funzioni:</a:t>
            </a:r>
          </a:p>
          <a:p>
            <a:r>
              <a:rPr lang="it-IT" dirty="0" smtClean="0"/>
              <a:t>Rilevazione;</a:t>
            </a:r>
          </a:p>
          <a:p>
            <a:r>
              <a:rPr lang="it-IT" dirty="0" smtClean="0"/>
              <a:t>Protezione;</a:t>
            </a:r>
          </a:p>
          <a:p>
            <a:r>
              <a:rPr lang="it-IT" dirty="0" smtClean="0"/>
              <a:t>Valutazione;</a:t>
            </a:r>
          </a:p>
          <a:p>
            <a:r>
              <a:rPr lang="it-IT" dirty="0" smtClean="0"/>
              <a:t>Trattamento.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055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/>
          <a:lstStyle/>
          <a:p>
            <a:r>
              <a:rPr lang="it-IT" dirty="0" smtClean="0"/>
              <a:t>Discriminazione razziale;</a:t>
            </a:r>
          </a:p>
          <a:p>
            <a:r>
              <a:rPr lang="it-IT" dirty="0" smtClean="0"/>
              <a:t>Diversa provenienza culturale;</a:t>
            </a:r>
          </a:p>
          <a:p>
            <a:r>
              <a:rPr lang="it-IT" dirty="0" smtClean="0"/>
              <a:t>Matrimoni interculturali;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b="1" dirty="0" smtClean="0"/>
              <a:t>Scarsa consapevolezza dei danni riportati ai bambini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37011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2211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txBody>
          <a:bodyPr/>
          <a:lstStyle/>
          <a:p>
            <a:r>
              <a:rPr lang="it-IT" dirty="0" smtClean="0"/>
              <a:t>Indirettamente:</a:t>
            </a:r>
          </a:p>
          <a:p>
            <a:r>
              <a:rPr lang="it-IT" dirty="0" smtClean="0"/>
              <a:t>Attraverso la scuola che ha «intuito» o ricevuto confidenza;</a:t>
            </a:r>
          </a:p>
          <a:p>
            <a:r>
              <a:rPr lang="it-IT" dirty="0" smtClean="0"/>
              <a:t>Attraverso la scuola che ha osservato nel bambino dei segnali di sofferenza;</a:t>
            </a:r>
          </a:p>
          <a:p>
            <a:r>
              <a:rPr lang="it-IT" dirty="0" smtClean="0"/>
              <a:t>Attraverso dei familiari o vicini di casa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5455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641379"/>
          </a:xfrm>
        </p:spPr>
        <p:txBody>
          <a:bodyPr/>
          <a:lstStyle/>
          <a:p>
            <a:r>
              <a:rPr lang="it-IT" dirty="0" smtClean="0"/>
              <a:t>Dalla magistratura che </a:t>
            </a:r>
          </a:p>
          <a:p>
            <a:r>
              <a:rPr lang="it-IT" dirty="0" smtClean="0"/>
              <a:t>chiede un’indagine </a:t>
            </a:r>
            <a:r>
              <a:rPr lang="it-IT" dirty="0" err="1" smtClean="0"/>
              <a:t>psico</a:t>
            </a:r>
            <a:r>
              <a:rPr lang="it-IT" dirty="0" smtClean="0"/>
              <a:t>-sociale</a:t>
            </a:r>
          </a:p>
          <a:p>
            <a:r>
              <a:rPr lang="it-IT" dirty="0" smtClean="0"/>
              <a:t>Emissione di un provvedimento di collocamento del minore «possibilmente con la madre»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4133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txBody>
          <a:bodyPr/>
          <a:lstStyle/>
          <a:p>
            <a:r>
              <a:rPr lang="it-IT" dirty="0" smtClean="0"/>
              <a:t>Se l’operatore sospetta che la donna sia vittima di violenza deve esplorare la situazione e offrire un aiuto</a:t>
            </a:r>
          </a:p>
          <a:p>
            <a:r>
              <a:rPr lang="it-IT" dirty="0" smtClean="0"/>
              <a:t>L’aiuto può essere rifiutato;</a:t>
            </a:r>
          </a:p>
          <a:p>
            <a:r>
              <a:rPr lang="it-IT" dirty="0" smtClean="0"/>
              <a:t>L’aiuto può essere accettato;</a:t>
            </a:r>
          </a:p>
          <a:p>
            <a:r>
              <a:rPr lang="it-IT" dirty="0" smtClean="0"/>
              <a:t>L’aiuto può essere in un primo tempo accettato, poi rifiutato perché la situazione….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65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pubblico ufficiale o l’incaricato di pubblico esercizio, quindi tutti gli operatori dei servizi scolastici e socio-sanitari</a:t>
            </a:r>
          </a:p>
          <a:p>
            <a:pPr marL="0" indent="0">
              <a:buNone/>
            </a:pPr>
            <a:r>
              <a:rPr lang="it-IT" dirty="0"/>
              <a:t>h</a:t>
            </a:r>
            <a:r>
              <a:rPr lang="it-IT" dirty="0" smtClean="0"/>
              <a:t>anno l’obbligo</a:t>
            </a:r>
          </a:p>
          <a:p>
            <a:pPr marL="0" indent="0">
              <a:buNone/>
            </a:pPr>
            <a:r>
              <a:rPr lang="it-IT" dirty="0" smtClean="0"/>
              <a:t>Di denuncia dei reati perseguibili d’ufficio quali …e ogniqualvolta siano coinvolti delle/i minori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5421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569371"/>
          </a:xfrm>
        </p:spPr>
        <p:txBody>
          <a:bodyPr>
            <a:normAutofit/>
          </a:bodyPr>
          <a:lstStyle/>
          <a:p>
            <a:r>
              <a:rPr lang="it-IT" dirty="0" smtClean="0"/>
              <a:t>Occorre mettere in atto un progetto di protezione, segnalando che la presenza dei minori obbliga l’operatore pubblico ad intervenire.</a:t>
            </a:r>
          </a:p>
          <a:p>
            <a:r>
              <a:rPr lang="it-IT" dirty="0" smtClean="0"/>
              <a:t>Formulare il progetto con la donna: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trasferimento presso parenti/amici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Trasferimento presso struttura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Denuncia alle forze dell’ordine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8476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4785395"/>
          </a:xfrm>
        </p:spPr>
        <p:txBody>
          <a:bodyPr/>
          <a:lstStyle/>
          <a:p>
            <a:r>
              <a:rPr lang="it-IT" dirty="0" smtClean="0"/>
              <a:t>Le vittime (generalmente le madri) raccontano lunghe storie di violenze ma il figlio/i:</a:t>
            </a:r>
          </a:p>
          <a:p>
            <a:r>
              <a:rPr lang="it-IT" dirty="0" smtClean="0"/>
              <a:t>Solo qualche volta ha assistito;</a:t>
            </a:r>
          </a:p>
          <a:p>
            <a:r>
              <a:rPr lang="it-IT" dirty="0" smtClean="0"/>
              <a:t>Non se n’è accorto, era in un’altra stanza, dormiva;</a:t>
            </a:r>
          </a:p>
          <a:p>
            <a:r>
              <a:rPr lang="it-IT" dirty="0" smtClean="0"/>
              <a:t>Non posso allontanare i figli dal padre, come padre è bravo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3445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Occorre valutare il rischio, la pericolosità e il livello di paura della donna;</a:t>
            </a:r>
          </a:p>
          <a:p>
            <a:r>
              <a:rPr lang="it-IT" dirty="0" smtClean="0"/>
              <a:t>Occorre valutare quando intervenire con urgenza;</a:t>
            </a:r>
          </a:p>
          <a:p>
            <a:r>
              <a:rPr lang="it-IT" dirty="0" smtClean="0"/>
              <a:t>Occorre interrompere il ciclo della violenza</a:t>
            </a:r>
          </a:p>
          <a:p>
            <a:r>
              <a:rPr lang="it-IT" dirty="0" smtClean="0"/>
              <a:t>Chi valuta? ….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951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Quando la donna chiede espressamente e accetta l’aiuto?: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 quando è intenzionata ad uscire dal </a:t>
            </a:r>
            <a:r>
              <a:rPr lang="it-IT" dirty="0" err="1" smtClean="0"/>
              <a:t>circuiito</a:t>
            </a:r>
            <a:r>
              <a:rPr lang="it-IT" dirty="0" smtClean="0"/>
              <a:t> della violenza;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Quando inizia a temere per i figli;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Quando comprende che la situazione sta diventando dannosa psicologicamente per i figli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312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63408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Quando la donna rifiuta l’aiuto;</a:t>
            </a:r>
          </a:p>
          <a:p>
            <a:r>
              <a:rPr lang="it-IT" dirty="0" smtClean="0"/>
              <a:t>Non è consapevole dei danni che subiscono i figli;</a:t>
            </a:r>
          </a:p>
          <a:p>
            <a:r>
              <a:rPr lang="it-IT" dirty="0" smtClean="0"/>
              <a:t>Teme le conseguenze;</a:t>
            </a:r>
          </a:p>
          <a:p>
            <a:r>
              <a:rPr lang="it-IT" dirty="0" smtClean="0"/>
              <a:t>Teme l’intervento del servizio sociale che aiuta ma «porta via i bambini»</a:t>
            </a:r>
          </a:p>
          <a:p>
            <a:r>
              <a:rPr lang="it-IT" dirty="0" smtClean="0"/>
              <a:t>Teme l’intervento dell’autorità giudiziaria</a:t>
            </a:r>
          </a:p>
          <a:p>
            <a:r>
              <a:rPr lang="it-IT" dirty="0" smtClean="0"/>
              <a:t>Teme che il percorso di autonomizzazione sia troppo lungo e faticoso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925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mtClean="0"/>
              <a:t>Percorso di protezione e di sostegno alle vittime di violenza assistita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251520" y="1844824"/>
            <a:ext cx="7776864" cy="48972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Il Servizio Sociale, attraverso la figura dell’assistente sociale,  è generalmente il primo  interlocutore </a:t>
            </a:r>
            <a:r>
              <a:rPr lang="it-IT" dirty="0" smtClean="0"/>
              <a:t>coinvolto nella presa in carico.</a:t>
            </a:r>
            <a:endParaRPr lang="it-IT" dirty="0" smtClean="0"/>
          </a:p>
          <a:p>
            <a:r>
              <a:rPr lang="it-IT" dirty="0" smtClean="0"/>
              <a:t>Come e da chi?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2008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06090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196752"/>
            <a:ext cx="8301608" cy="4896544"/>
          </a:xfrm>
        </p:spPr>
        <p:txBody>
          <a:bodyPr/>
          <a:lstStyle/>
          <a:p>
            <a:r>
              <a:rPr lang="it-IT" dirty="0" smtClean="0"/>
              <a:t>Assenza o povertà di reti sociali di sostegno</a:t>
            </a:r>
          </a:p>
          <a:p>
            <a:r>
              <a:rPr lang="it-IT" dirty="0" smtClean="0"/>
              <a:t>Difficile accesso alle risorse della comunità</a:t>
            </a:r>
          </a:p>
          <a:p>
            <a:r>
              <a:rPr lang="it-IT" dirty="0" smtClean="0"/>
              <a:t>Difficile accesso/assenza di servizi/strutture adeguate</a:t>
            </a:r>
          </a:p>
          <a:p>
            <a:r>
              <a:rPr lang="it-IT" dirty="0" smtClean="0"/>
              <a:t>Mancanza di coordinamento delle reti di accesso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62043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446393" cy="504081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z="3200" dirty="0" smtClean="0">
                <a:effectLst/>
                <a:latin typeface="Calibri" panose="020F0502020204030204" pitchFamily="34" charset="0"/>
              </a:rPr>
              <a:t>Nodi critici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5616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800" dirty="0" smtClean="0">
                <a:effectLst/>
                <a:latin typeface="Calibri" panose="020F0502020204030204" pitchFamily="34" charset="0"/>
              </a:rPr>
              <a:t>Le donne straniere presentano maggiori difficoltà: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800" dirty="0" smtClean="0">
              <a:effectLst/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800" dirty="0" smtClean="0">
                <a:effectLst/>
                <a:latin typeface="Calibri" panose="020F0502020204030204" pitchFamily="34" charset="0"/>
              </a:rPr>
              <a:t>Tortuosi percorsi burocratici per accedere ai servizi socio-sanitari;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800" dirty="0" smtClean="0">
                <a:effectLst/>
                <a:latin typeface="Calibri" panose="020F0502020204030204" pitchFamily="34" charset="0"/>
              </a:rPr>
              <a:t>Difficoltà linguistiche;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800" dirty="0" smtClean="0">
                <a:effectLst/>
                <a:latin typeface="Calibri" panose="020F0502020204030204" pitchFamily="34" charset="0"/>
              </a:rPr>
              <a:t>Tempi di attesa;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800" dirty="0" smtClean="0">
                <a:effectLst/>
                <a:latin typeface="Calibri" panose="020F0502020204030204" pitchFamily="34" charset="0"/>
              </a:rPr>
              <a:t>Scarsa consapevolezza dei propri diritti;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800" dirty="0" smtClean="0">
                <a:effectLst/>
                <a:latin typeface="Calibri" panose="020F0502020204030204" pitchFamily="34" charset="0"/>
              </a:rPr>
              <a:t>Diffidenza verso gli operatori;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800" dirty="0" smtClean="0">
                <a:effectLst/>
                <a:latin typeface="Calibri" panose="020F0502020204030204" pitchFamily="34" charset="0"/>
              </a:rPr>
              <a:t>Paura delle conseguenze;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it-IT" sz="2800" dirty="0" smtClean="0">
                <a:latin typeface="Calibri" panose="020F0502020204030204" pitchFamily="34" charset="0"/>
              </a:rPr>
              <a:t>Temono le reazioni dei familiari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800" dirty="0" smtClean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1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78098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4785395"/>
          </a:xfrm>
        </p:spPr>
        <p:txBody>
          <a:bodyPr/>
          <a:lstStyle/>
          <a:p>
            <a:r>
              <a:rPr lang="it-IT" dirty="0" smtClean="0"/>
              <a:t>La preoccupazione delle madri, sia italiane che straniere, è il dover lasciare </a:t>
            </a:r>
          </a:p>
          <a:p>
            <a:r>
              <a:rPr lang="it-IT" dirty="0" smtClean="0"/>
              <a:t>la propria abitazione </a:t>
            </a:r>
          </a:p>
          <a:p>
            <a:r>
              <a:rPr lang="it-IT" dirty="0" smtClean="0"/>
              <a:t>Il proprio lavoro</a:t>
            </a:r>
          </a:p>
          <a:p>
            <a:r>
              <a:rPr lang="it-IT" dirty="0" smtClean="0"/>
              <a:t>Le proprie abitudini</a:t>
            </a:r>
          </a:p>
          <a:p>
            <a:r>
              <a:rPr lang="it-IT" dirty="0" smtClean="0"/>
              <a:t>I tempi lunghi</a:t>
            </a:r>
          </a:p>
          <a:p>
            <a:r>
              <a:rPr lang="it-IT" dirty="0" smtClean="0"/>
              <a:t>E di essere sottoposta all’osservazione degli operatori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06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2211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569371"/>
          </a:xfrm>
        </p:spPr>
        <p:txBody>
          <a:bodyPr/>
          <a:lstStyle/>
          <a:p>
            <a:r>
              <a:rPr lang="it-IT" dirty="0" smtClean="0"/>
              <a:t>Per interrompere il ciclo della violenza occorre chiamare in causa la Magistratura, anche quando la donna è consenziente e chiede protezione</a:t>
            </a:r>
          </a:p>
          <a:p>
            <a:r>
              <a:rPr lang="it-IT" dirty="0" smtClean="0"/>
              <a:t>Perché?</a:t>
            </a:r>
          </a:p>
          <a:p>
            <a:r>
              <a:rPr lang="it-IT" dirty="0" smtClean="0"/>
              <a:t>Il decreto provvisorio emesso dal TM ha un effetto «terapeutico»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001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2211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569371"/>
          </a:xfrm>
        </p:spPr>
        <p:txBody>
          <a:bodyPr/>
          <a:lstStyle/>
          <a:p>
            <a:r>
              <a:rPr lang="it-IT" dirty="0" smtClean="0"/>
              <a:t>Il dispositivo prevede che:</a:t>
            </a:r>
          </a:p>
          <a:p>
            <a:r>
              <a:rPr lang="it-IT" dirty="0" smtClean="0"/>
              <a:t>«il minore/i sia allontanato possibilmente con sua madre, se consenziente» …non c’è spazio per la minimizzazione e per la negazione</a:t>
            </a:r>
          </a:p>
          <a:p>
            <a:r>
              <a:rPr lang="it-IT" dirty="0" smtClean="0"/>
              <a:t>Il collocamento della madre con i minori consente una presa in carico multidisciplinare e l’avvio di un percorso di cura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042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94122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641379"/>
          </a:xfrm>
        </p:spPr>
        <p:txBody>
          <a:bodyPr/>
          <a:lstStyle/>
          <a:p>
            <a:r>
              <a:rPr lang="it-IT" dirty="0" smtClean="0"/>
              <a:t>Spesso l’assistente sociale è sola ad affrontare la complessità</a:t>
            </a:r>
          </a:p>
          <a:p>
            <a:r>
              <a:rPr lang="it-IT" dirty="0" smtClean="0"/>
              <a:t>Come bilanciare gli interessi fra protezione del minore e aiuto al genitore? </a:t>
            </a:r>
          </a:p>
          <a:p>
            <a:r>
              <a:rPr lang="it-IT" dirty="0" smtClean="0"/>
              <a:t>Come affrontare problemi  in un quadro non univoco e omogeneo?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94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92211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196752"/>
            <a:ext cx="8147248" cy="4929411"/>
          </a:xfrm>
        </p:spPr>
        <p:txBody>
          <a:bodyPr/>
          <a:lstStyle/>
          <a:p>
            <a:r>
              <a:rPr lang="it-IT" dirty="0" smtClean="0"/>
              <a:t>Nella situazione di violenza assistita il minore è più restio, ha più difficoltà a raccontare perché deve rappresentare un genitore vittima e un genitore aggressore;</a:t>
            </a:r>
          </a:p>
          <a:p>
            <a:r>
              <a:rPr lang="it-IT" dirty="0" smtClean="0"/>
              <a:t>Non può lamentare il comportamento dei genitori, non sono collocati simmetricamente;</a:t>
            </a:r>
          </a:p>
          <a:p>
            <a:r>
              <a:rPr lang="it-IT" dirty="0" smtClean="0"/>
              <a:t>Deve allearsi, l’uno contro l’altro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02798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778098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txBody>
          <a:bodyPr/>
          <a:lstStyle/>
          <a:p>
            <a:r>
              <a:rPr lang="it-IT" dirty="0" smtClean="0"/>
              <a:t>Sente l’impotenza, la colpa, ma non ha fiducia che gli «estranei» possano intervenire;</a:t>
            </a:r>
          </a:p>
          <a:p>
            <a:r>
              <a:rPr lang="it-IT" dirty="0" smtClean="0"/>
              <a:t>Gli è stato chiesto il silenzio;</a:t>
            </a:r>
          </a:p>
          <a:p>
            <a:r>
              <a:rPr lang="it-IT" dirty="0" smtClean="0"/>
              <a:t>Se i genitori litigano la valutazione è equanime «sono due testoni»</a:t>
            </a:r>
          </a:p>
          <a:p>
            <a:r>
              <a:rPr lang="it-IT" dirty="0" smtClean="0"/>
              <a:t>Se un genitore maltratta, l’altro non protegge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35564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562074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/>
          <a:lstStyle/>
          <a:p>
            <a:r>
              <a:rPr lang="it-IT" dirty="0" smtClean="0"/>
              <a:t>Se la mamma è picchiata da un uomo diverso dal padre: rabbia e impotenza</a:t>
            </a:r>
          </a:p>
          <a:p>
            <a:r>
              <a:rPr lang="it-IT" dirty="0" smtClean="0"/>
              <a:t>Se la mamma è picchiata dal padre; rabbia, impotenza, molta sofferenza. Sono immagini che vorrebbe cancellare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52132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06090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857403"/>
          </a:xfrm>
        </p:spPr>
        <p:txBody>
          <a:bodyPr/>
          <a:lstStyle/>
          <a:p>
            <a:r>
              <a:rPr lang="it-IT" dirty="0" smtClean="0"/>
              <a:t>Cosa dicono i padri:</a:t>
            </a:r>
          </a:p>
          <a:p>
            <a:r>
              <a:rPr lang="it-IT" dirty="0" smtClean="0"/>
              <a:t>Le ho dato solo una volta una sberla</a:t>
            </a:r>
          </a:p>
          <a:p>
            <a:r>
              <a:rPr lang="it-IT" dirty="0" smtClean="0"/>
              <a:t>Ce le siamo date, ma noi non veniamo ad esibire i lividi, i morsi</a:t>
            </a:r>
          </a:p>
          <a:p>
            <a:r>
              <a:rPr lang="it-IT" dirty="0" smtClean="0"/>
              <a:t>Io avrò offeso ma sa quanti «figlio di puttana o bastardo mi sono preso?»</a:t>
            </a:r>
          </a:p>
          <a:p>
            <a:r>
              <a:rPr lang="it-IT" dirty="0" smtClean="0"/>
              <a:t>Quando ho ecceduto è stato per difendere mio figlio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6009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490066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Ovale 2"/>
          <p:cNvSpPr/>
          <p:nvPr/>
        </p:nvSpPr>
        <p:spPr>
          <a:xfrm>
            <a:off x="3491880" y="2480320"/>
            <a:ext cx="1418456" cy="17533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Servizio sociale</a:t>
            </a: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1115616" y="2060848"/>
            <a:ext cx="156247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Dalla donna</a:t>
            </a:r>
            <a:endParaRPr lang="it-IT" dirty="0"/>
          </a:p>
        </p:txBody>
      </p:sp>
      <p:sp>
        <p:nvSpPr>
          <p:cNvPr id="5" name="Ovale 4"/>
          <p:cNvSpPr/>
          <p:nvPr/>
        </p:nvSpPr>
        <p:spPr>
          <a:xfrm>
            <a:off x="4716016" y="764704"/>
            <a:ext cx="2356532" cy="14904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Dal PRONTO SOCCORSO</a:t>
            </a:r>
            <a:endParaRPr lang="it-IT" dirty="0"/>
          </a:p>
        </p:txBody>
      </p:sp>
      <p:sp>
        <p:nvSpPr>
          <p:cNvPr id="6" name="Ovale 5"/>
          <p:cNvSpPr/>
          <p:nvPr/>
        </p:nvSpPr>
        <p:spPr>
          <a:xfrm>
            <a:off x="6901408" y="3356992"/>
            <a:ext cx="153732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scuola/volontariato</a:t>
            </a:r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5173216" y="4814486"/>
            <a:ext cx="199107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T</a:t>
            </a:r>
            <a:r>
              <a:rPr lang="it-IT" dirty="0" smtClean="0"/>
              <a:t>ribunale</a:t>
            </a:r>
            <a:endParaRPr lang="it-IT" dirty="0"/>
          </a:p>
        </p:txBody>
      </p:sp>
      <p:sp>
        <p:nvSpPr>
          <p:cNvPr id="9" name="Ovale 8"/>
          <p:cNvSpPr/>
          <p:nvPr/>
        </p:nvSpPr>
        <p:spPr>
          <a:xfrm>
            <a:off x="1403648" y="4797152"/>
            <a:ext cx="127444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Centri antiviolenza</a:t>
            </a:r>
            <a:endParaRPr lang="it-IT" dirty="0"/>
          </a:p>
        </p:txBody>
      </p:sp>
      <p:cxnSp>
        <p:nvCxnSpPr>
          <p:cNvPr id="11" name="Connettore 2 10"/>
          <p:cNvCxnSpPr/>
          <p:nvPr/>
        </p:nvCxnSpPr>
        <p:spPr>
          <a:xfrm>
            <a:off x="2386608" y="2626060"/>
            <a:ext cx="1105272" cy="5869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endCxn id="5" idx="3"/>
          </p:cNvCxnSpPr>
          <p:nvPr/>
        </p:nvCxnSpPr>
        <p:spPr>
          <a:xfrm flipV="1">
            <a:off x="4860032" y="2036895"/>
            <a:ext cx="201090" cy="9027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endCxn id="6" idx="2"/>
          </p:cNvCxnSpPr>
          <p:nvPr/>
        </p:nvCxnSpPr>
        <p:spPr>
          <a:xfrm>
            <a:off x="4910336" y="3645024"/>
            <a:ext cx="1991072" cy="169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9" idx="7"/>
          </p:cNvCxnSpPr>
          <p:nvPr/>
        </p:nvCxnSpPr>
        <p:spPr>
          <a:xfrm flipV="1">
            <a:off x="2491451" y="4005064"/>
            <a:ext cx="1144445" cy="925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4716016" y="4005064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5916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3408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/>
          <a:lstStyle/>
          <a:p>
            <a:r>
              <a:rPr lang="it-IT" dirty="0" smtClean="0"/>
              <a:t>E’ fondamentale avere un approccio integrato alla protezione sia dell’adulto vittima che del minore</a:t>
            </a:r>
          </a:p>
          <a:p>
            <a:r>
              <a:rPr lang="it-IT" dirty="0" smtClean="0"/>
              <a:t>I servizi per la tutela deli minori si confrontano con tre sistemi:</a:t>
            </a:r>
          </a:p>
          <a:p>
            <a:r>
              <a:rPr lang="it-IT" dirty="0" smtClean="0"/>
              <a:t>La famiglia e il suo divenire;</a:t>
            </a:r>
          </a:p>
          <a:p>
            <a:r>
              <a:rPr lang="it-IT" dirty="0" smtClean="0"/>
              <a:t>Il sistema dei servizi;</a:t>
            </a:r>
          </a:p>
          <a:p>
            <a:r>
              <a:rPr lang="it-IT" dirty="0" smtClean="0"/>
              <a:t>Il sistema giudiziario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48545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778098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641379"/>
          </a:xfrm>
        </p:spPr>
        <p:txBody>
          <a:bodyPr/>
          <a:lstStyle/>
          <a:p>
            <a:r>
              <a:rPr lang="it-IT" dirty="0" smtClean="0"/>
              <a:t>La tutela è garantita mediante  la rete dei diversi servizi;</a:t>
            </a:r>
          </a:p>
          <a:p>
            <a:r>
              <a:rPr lang="it-IT" dirty="0" smtClean="0"/>
              <a:t>Servizi sociali;</a:t>
            </a:r>
          </a:p>
          <a:p>
            <a:r>
              <a:rPr lang="it-IT" dirty="0" smtClean="0"/>
              <a:t>Servizi sanitari: consultori, NPI, psichiatrici, pronto soccorso, ospedali, pediatrici,</a:t>
            </a:r>
          </a:p>
          <a:p>
            <a:r>
              <a:rPr lang="it-IT" dirty="0" smtClean="0"/>
              <a:t>Servizi scolatici (dai nidi alle medie)</a:t>
            </a:r>
          </a:p>
          <a:p>
            <a:r>
              <a:rPr lang="it-IT" dirty="0" smtClean="0"/>
              <a:t>Forze dell’ordine</a:t>
            </a:r>
          </a:p>
          <a:p>
            <a:r>
              <a:rPr lang="it-IT" dirty="0" smtClean="0"/>
              <a:t>Magistratura minorile e ordinaria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727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0609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In pratica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001419"/>
          </a:xfrm>
        </p:spPr>
        <p:txBody>
          <a:bodyPr/>
          <a:lstStyle/>
          <a:p>
            <a:r>
              <a:rPr lang="it-IT" dirty="0" smtClean="0"/>
              <a:t>Dagli anni 2000; ritiro delle deleghe (ex art. 23 </a:t>
            </a:r>
            <a:r>
              <a:rPr lang="it-IT" dirty="0" err="1" smtClean="0"/>
              <a:t>d.p.r.</a:t>
            </a:r>
            <a:r>
              <a:rPr lang="it-IT" dirty="0" smtClean="0"/>
              <a:t> 616/77) e smantellamento delle </a:t>
            </a:r>
            <a:r>
              <a:rPr lang="it-IT" dirty="0" err="1" smtClean="0"/>
              <a:t>équipes</a:t>
            </a:r>
            <a:r>
              <a:rPr lang="it-IT" dirty="0" smtClean="0"/>
              <a:t> tutela minori.</a:t>
            </a:r>
          </a:p>
          <a:p>
            <a:r>
              <a:rPr lang="it-IT" dirty="0" smtClean="0"/>
              <a:t>Conseguenze: si è perduta una consolidata capacità di lavorare in sinergia fra professionisti;</a:t>
            </a:r>
          </a:p>
          <a:p>
            <a:r>
              <a:rPr lang="it-IT" dirty="0" smtClean="0"/>
              <a:t>Si è perdita la possibilità di attivare velocemente percorsi di cura degli adulti (</a:t>
            </a:r>
            <a:r>
              <a:rPr lang="it-IT" dirty="0" err="1" smtClean="0"/>
              <a:t>sert</a:t>
            </a:r>
            <a:r>
              <a:rPr lang="it-IT" dirty="0" smtClean="0"/>
              <a:t>, ospedale, </a:t>
            </a:r>
            <a:r>
              <a:rPr lang="it-IT" dirty="0" err="1" smtClean="0"/>
              <a:t>ecc</a:t>
            </a:r>
            <a:r>
              <a:rPr lang="it-IT" dirty="0" smtClean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249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78098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4785395"/>
          </a:xfrm>
        </p:spPr>
        <p:txBody>
          <a:bodyPr/>
          <a:lstStyle/>
          <a:p>
            <a:r>
              <a:rPr lang="it-IT" dirty="0" smtClean="0"/>
              <a:t>Si è perduta una maggiore stabilità del servizio e una certa indipendenza dalla politica</a:t>
            </a:r>
          </a:p>
          <a:p>
            <a:r>
              <a:rPr lang="it-IT" dirty="0" smtClean="0"/>
              <a:t>Oggi;</a:t>
            </a:r>
          </a:p>
          <a:p>
            <a:r>
              <a:rPr lang="it-IT" dirty="0" smtClean="0"/>
              <a:t>I servizi oggi presentano conformazioni eterogenee;</a:t>
            </a:r>
          </a:p>
          <a:p>
            <a:r>
              <a:rPr lang="it-IT" dirty="0" smtClean="0"/>
              <a:t>Si assiste ad una sostanziale spaccatura fra servizi sociali e servizi psicologici (consulenza al bisogno?)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680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La logica del contenimento della spesa prevale sui contenuti;</a:t>
            </a:r>
          </a:p>
          <a:p>
            <a:r>
              <a:rPr lang="it-IT" dirty="0" smtClean="0"/>
              <a:t>Gli interventi sono sempre più legati a soggetti del terzo settore;</a:t>
            </a:r>
          </a:p>
          <a:p>
            <a:r>
              <a:rPr lang="it-IT" dirty="0" smtClean="0"/>
              <a:t>Nella crisi del welfare prevale la logica managerialista vs personalizzazione degli interventi;</a:t>
            </a:r>
          </a:p>
          <a:p>
            <a:r>
              <a:rPr lang="it-IT" dirty="0" smtClean="0"/>
              <a:t>L’ottica managerialista prevede la standardizzazione degli interventi e le procedure di </a:t>
            </a:r>
            <a:r>
              <a:rPr lang="it-IT" dirty="0" err="1" smtClean="0"/>
              <a:t>assessment</a:t>
            </a:r>
            <a:r>
              <a:rPr lang="it-IT" dirty="0" smtClean="0"/>
              <a:t> finalizzate a valutare i requisiti di accesso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766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</p:spPr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896544"/>
          </a:xfrm>
        </p:spPr>
        <p:txBody>
          <a:bodyPr/>
          <a:lstStyle/>
          <a:p>
            <a:r>
              <a:rPr lang="it-IT" dirty="0" smtClean="0"/>
              <a:t>Quando il trasferimento della madre con i figli avviene in una struttura protetta fuori dal comune di residenza si </a:t>
            </a:r>
            <a:r>
              <a:rPr lang="it-IT" dirty="0" err="1" smtClean="0"/>
              <a:t>apropono</a:t>
            </a:r>
            <a:r>
              <a:rPr lang="it-IT" dirty="0" smtClean="0"/>
              <a:t> problemi burocratici a non finire (chi fa la terapia?), chi paga? Chi accompagna?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90100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/>
          <a:lstStyle/>
          <a:p>
            <a:r>
              <a:rPr lang="it-IT" dirty="0" smtClean="0"/>
              <a:t>In molte realtà territoriali di piccole dimensioni; </a:t>
            </a:r>
          </a:p>
          <a:p>
            <a:r>
              <a:rPr lang="it-IT" dirty="0" smtClean="0"/>
              <a:t>Non ci sono strutture di accoglienza</a:t>
            </a:r>
          </a:p>
          <a:p>
            <a:r>
              <a:rPr lang="it-IT" dirty="0" smtClean="0"/>
              <a:t>Non ci sono operatori particolarmente esperti (mancano </a:t>
            </a:r>
            <a:r>
              <a:rPr lang="it-IT" dirty="0" err="1" smtClean="0"/>
              <a:t>équipes</a:t>
            </a:r>
            <a:r>
              <a:rPr lang="it-IT" dirty="0" smtClean="0"/>
              <a:t> specializzate)</a:t>
            </a:r>
          </a:p>
          <a:p>
            <a:r>
              <a:rPr lang="it-IT" dirty="0" smtClean="0"/>
              <a:t> anche le </a:t>
            </a:r>
            <a:r>
              <a:rPr lang="it-IT" dirty="0"/>
              <a:t>F</a:t>
            </a:r>
            <a:r>
              <a:rPr lang="it-IT" dirty="0" smtClean="0"/>
              <a:t>orze dell’Ordine non hanno formazione specifica</a:t>
            </a:r>
          </a:p>
          <a:p>
            <a:r>
              <a:rPr lang="it-IT" b="1" dirty="0" smtClean="0"/>
              <a:t>Il sindaco interviene</a:t>
            </a:r>
            <a:r>
              <a:rPr lang="it-IT" dirty="0" smtClean="0"/>
              <a:t>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263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/>
          <a:lstStyle/>
          <a:p>
            <a:r>
              <a:rPr lang="it-IT" dirty="0" smtClean="0"/>
              <a:t>Tutto questo incide sul trattamento</a:t>
            </a:r>
          </a:p>
          <a:p>
            <a:r>
              <a:rPr lang="it-IT" dirty="0" smtClean="0"/>
              <a:t>Chi prende in carico dal punto i vista terapeutico la coppia madre- bambino?</a:t>
            </a:r>
          </a:p>
          <a:p>
            <a:r>
              <a:rPr lang="it-IT" dirty="0" smtClean="0"/>
              <a:t>I tempo di risposta sono compatibili con i bisogni?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36926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06090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4785395"/>
          </a:xfrm>
        </p:spPr>
        <p:txBody>
          <a:bodyPr/>
          <a:lstStyle/>
          <a:p>
            <a:r>
              <a:rPr lang="it-IT" dirty="0" smtClean="0"/>
              <a:t>Secondo i dati pubblicati dalla casa delle donne di Bologna:</a:t>
            </a:r>
          </a:p>
          <a:p>
            <a:r>
              <a:rPr lang="it-IT" dirty="0" smtClean="0"/>
              <a:t>Anno 2013 			665</a:t>
            </a:r>
          </a:p>
          <a:p>
            <a:r>
              <a:rPr lang="it-IT" dirty="0" smtClean="0"/>
              <a:t>Donne seguite dall’anno precedente 70</a:t>
            </a:r>
          </a:p>
          <a:p>
            <a:r>
              <a:rPr lang="it-IT" dirty="0" smtClean="0"/>
              <a:t>Segnalazione da pare di terzi   285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22024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63408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24744"/>
            <a:ext cx="8219256" cy="5001419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Elaborazione 3"/>
          <p:cNvSpPr/>
          <p:nvPr/>
        </p:nvSpPr>
        <p:spPr>
          <a:xfrm>
            <a:off x="1043608" y="1484784"/>
            <a:ext cx="770384" cy="396044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63% italiane</a:t>
            </a:r>
            <a:endParaRPr lang="it-IT" dirty="0"/>
          </a:p>
        </p:txBody>
      </p:sp>
      <p:sp>
        <p:nvSpPr>
          <p:cNvPr id="5" name="Elaborazione 4"/>
          <p:cNvSpPr/>
          <p:nvPr/>
        </p:nvSpPr>
        <p:spPr>
          <a:xfrm>
            <a:off x="2771800" y="1484784"/>
            <a:ext cx="914400" cy="381642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37 % (+ 5%)</a:t>
            </a:r>
            <a:endParaRPr lang="it-IT" dirty="0"/>
          </a:p>
        </p:txBody>
      </p:sp>
      <p:sp>
        <p:nvSpPr>
          <p:cNvPr id="6" name="Elaborazione 5"/>
          <p:cNvSpPr/>
          <p:nvPr/>
        </p:nvSpPr>
        <p:spPr>
          <a:xfrm>
            <a:off x="4572000" y="1412776"/>
            <a:ext cx="1058416" cy="403244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72% ha figli (+ 6%)</a:t>
            </a:r>
            <a:endParaRPr lang="it-IT" dirty="0"/>
          </a:p>
        </p:txBody>
      </p:sp>
      <p:sp>
        <p:nvSpPr>
          <p:cNvPr id="7" name="Elaborazione 6"/>
          <p:cNvSpPr/>
          <p:nvPr/>
        </p:nvSpPr>
        <p:spPr>
          <a:xfrm>
            <a:off x="6444208" y="1412776"/>
            <a:ext cx="986408" cy="38884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21% ha fatto denuncia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7916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/>
          <a:lstStyle/>
          <a:p>
            <a:r>
              <a:rPr lang="it-IT" dirty="0" smtClean="0"/>
              <a:t>I pronto soccorso sono i primi luoghi a cui accede una donna vittima di violenza</a:t>
            </a:r>
          </a:p>
          <a:p>
            <a:r>
              <a:rPr lang="it-IT" dirty="0" smtClean="0"/>
              <a:t>A seguire:</a:t>
            </a:r>
          </a:p>
          <a:p>
            <a:r>
              <a:rPr lang="it-IT" smtClean="0"/>
              <a:t>Centri antiviolenza</a:t>
            </a:r>
            <a:endParaRPr lang="it-IT" dirty="0" smtClean="0"/>
          </a:p>
          <a:p>
            <a:r>
              <a:rPr lang="it-IT" dirty="0" smtClean="0"/>
              <a:t>Consultori</a:t>
            </a:r>
          </a:p>
          <a:p>
            <a:r>
              <a:rPr lang="it-IT" dirty="0" smtClean="0"/>
              <a:t>Servizio sociale</a:t>
            </a:r>
          </a:p>
          <a:p>
            <a:r>
              <a:rPr lang="it-IT" dirty="0" smtClean="0"/>
              <a:t>Forze dell’ordine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6775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994122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569371"/>
          </a:xfrm>
        </p:spPr>
        <p:txBody>
          <a:bodyPr/>
          <a:lstStyle/>
          <a:p>
            <a:r>
              <a:rPr lang="it-IT" dirty="0" smtClean="0"/>
              <a:t>Domanda diretta:</a:t>
            </a:r>
            <a:endParaRPr lang="it-IT" dirty="0" smtClean="0"/>
          </a:p>
          <a:p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La donna vittima di violenza chiede aiuto e protezione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 smtClean="0"/>
              <a:t>Apparentemente situazione semplice ma..</a:t>
            </a:r>
          </a:p>
          <a:p>
            <a:pPr marL="0" indent="0">
              <a:buNone/>
            </a:pPr>
            <a:r>
              <a:rPr lang="it-IT" dirty="0" smtClean="0"/>
              <a:t>   verificare capacità di tenuta;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smtClean="0"/>
              <a:t> 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359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9412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Percorso di protezione e di sostegno alle vittime di violenza assistita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569371"/>
          </a:xfrm>
        </p:spPr>
        <p:txBody>
          <a:bodyPr/>
          <a:lstStyle/>
          <a:p>
            <a:r>
              <a:rPr lang="it-IT" dirty="0" smtClean="0"/>
              <a:t>Domanda indiretta:</a:t>
            </a:r>
            <a:endParaRPr lang="it-IT" dirty="0" smtClean="0"/>
          </a:p>
          <a:p>
            <a:r>
              <a:rPr lang="it-IT" dirty="0" smtClean="0"/>
              <a:t>Attraverso la richiesta di un contributo economico (decodificazione della domanda)</a:t>
            </a:r>
          </a:p>
          <a:p>
            <a:r>
              <a:rPr lang="it-IT" dirty="0" smtClean="0"/>
              <a:t>Richiesta di aiuto per </a:t>
            </a:r>
            <a:r>
              <a:rPr lang="it-IT" dirty="0" smtClean="0"/>
              <a:t>generici «problemi </a:t>
            </a:r>
            <a:r>
              <a:rPr lang="it-IT" dirty="0" smtClean="0"/>
              <a:t>familiari»</a:t>
            </a:r>
          </a:p>
          <a:p>
            <a:r>
              <a:rPr lang="it-IT" dirty="0" smtClean="0"/>
              <a:t>L’operatore deve tenere presente l’eventualità di fare domande mirate alla rilevazione della violenza domestica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3182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490066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/>
          <a:lstStyle/>
          <a:p>
            <a:r>
              <a:rPr lang="it-IT" dirty="0" smtClean="0"/>
              <a:t>Ostacoli al mancato riconoscimento:</a:t>
            </a:r>
          </a:p>
          <a:p>
            <a:r>
              <a:rPr lang="it-IT" dirty="0" smtClean="0"/>
              <a:t>Insufficienti strumenti;</a:t>
            </a:r>
          </a:p>
          <a:p>
            <a:r>
              <a:rPr lang="it-IT" dirty="0" smtClean="0"/>
              <a:t>sentirsi inadeguati per intervenire;</a:t>
            </a:r>
          </a:p>
          <a:p>
            <a:r>
              <a:rPr lang="it-IT" dirty="0" smtClean="0"/>
              <a:t>Eccessivo carico di lavoro;</a:t>
            </a:r>
          </a:p>
          <a:p>
            <a:r>
              <a:rPr lang="it-IT" dirty="0" smtClean="0"/>
              <a:t>Eccessivo carico emotivo;</a:t>
            </a:r>
          </a:p>
          <a:p>
            <a:r>
              <a:rPr lang="it-IT" dirty="0" smtClean="0"/>
              <a:t>Povertà di risorse (pressione responsabili)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881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634082"/>
          </a:xfrm>
        </p:spPr>
        <p:txBody>
          <a:bodyPr>
            <a:normAutofit fontScale="90000"/>
          </a:bodyPr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/>
          <a:lstStyle/>
          <a:p>
            <a:r>
              <a:rPr lang="it-IT" dirty="0" smtClean="0"/>
              <a:t>Per decodificare occorre avere un quadro completo della situazione attraverso l’analisi della situazione personale e l’individuazione dei fattori sociali di rischio che sono:</a:t>
            </a:r>
          </a:p>
          <a:p>
            <a:r>
              <a:rPr lang="it-IT" dirty="0" smtClean="0"/>
              <a:t>Carenti supporti familiari;</a:t>
            </a:r>
          </a:p>
          <a:p>
            <a:r>
              <a:rPr lang="it-IT" dirty="0" smtClean="0"/>
              <a:t>Isolamento relazionale;</a:t>
            </a:r>
          </a:p>
          <a:p>
            <a:r>
              <a:rPr lang="it-IT" dirty="0" smtClean="0"/>
              <a:t>Scarsa capacità di instaurare rapporti sociali;</a:t>
            </a:r>
          </a:p>
          <a:p>
            <a:r>
              <a:rPr lang="it-IT" dirty="0" smtClean="0"/>
              <a:t>Scarsa consapevolezza del clima di violenza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1704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78098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/>
          <a:lstStyle/>
          <a:p>
            <a:r>
              <a:rPr lang="it-IT" dirty="0" smtClean="0"/>
              <a:t>Situazione socio-economica difficoltosa e precaria;</a:t>
            </a:r>
          </a:p>
          <a:p>
            <a:r>
              <a:rPr lang="it-IT" dirty="0" smtClean="0"/>
              <a:t>Scarso livello di istruzione;</a:t>
            </a:r>
          </a:p>
          <a:p>
            <a:r>
              <a:rPr lang="it-IT" dirty="0" smtClean="0"/>
              <a:t>Lavoro squalificante;</a:t>
            </a:r>
          </a:p>
          <a:p>
            <a:r>
              <a:rPr lang="it-IT" dirty="0" smtClean="0"/>
              <a:t>Storia </a:t>
            </a:r>
            <a:r>
              <a:rPr lang="it-IT" dirty="0" smtClean="0"/>
              <a:t>familiare </a:t>
            </a:r>
            <a:r>
              <a:rPr lang="it-IT" dirty="0" smtClean="0"/>
              <a:t>di violenza;</a:t>
            </a:r>
          </a:p>
          <a:p>
            <a:r>
              <a:rPr lang="it-IT" dirty="0" smtClean="0"/>
              <a:t>Passaggio dal sottosistema coniugale/genitoriale</a:t>
            </a:r>
          </a:p>
          <a:p>
            <a:r>
              <a:rPr lang="it-IT" dirty="0" smtClean="0"/>
              <a:t>Ostilità nelle relazioni sociali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17028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2005</TotalTime>
  <Words>1409</Words>
  <Application>Microsoft Office PowerPoint</Application>
  <PresentationFormat>Presentazione su schermo (4:3)</PresentationFormat>
  <Paragraphs>174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39</vt:i4>
      </vt:variant>
    </vt:vector>
  </HeadingPairs>
  <TitlesOfParts>
    <vt:vector size="40" baseType="lpstr">
      <vt:lpstr>Tema di Office</vt:lpstr>
      <vt:lpstr>Presentazione standard di PowerPoint</vt:lpstr>
      <vt:lpstr>Percorso di protezione e di sostegno alle vittime di violenza assistita</vt:lpstr>
      <vt:lpstr>Presentazione standard di PowerPoint</vt:lpstr>
      <vt:lpstr>Presentazione standard di PowerPoint</vt:lpstr>
      <vt:lpstr>Presentazione standard di PowerPoint</vt:lpstr>
      <vt:lpstr>Percorso di protezione e di sostegno alle vittime di violenza assistita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Nodi critici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In pratica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Percorso di protezione e di sostegno alle vittime di violenza assistita</dc:title>
  <dc:creator>dina</dc:creator>
  <cp:lastModifiedBy>dina</cp:lastModifiedBy>
  <cp:revision>46</cp:revision>
  <cp:lastPrinted>2014-09-17T17:04:56Z</cp:lastPrinted>
  <dcterms:created xsi:type="dcterms:W3CDTF">2014-09-11T09:16:54Z</dcterms:created>
  <dcterms:modified xsi:type="dcterms:W3CDTF">2014-09-18T18:56:27Z</dcterms:modified>
</cp:coreProperties>
</file>