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5" d="100"/>
          <a:sy n="65" d="100"/>
        </p:scale>
        <p:origin x="-1248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1" name="Rectangle 1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181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62" name="Rectangle 18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1388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smtClean="0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43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43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543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543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0BD2C653-60A2-460D-BDD9-3EABB386709B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505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A73E80-6D16-497D-B851-7B80DC6F764E}" type="slidenum">
              <a:rPr lang="en-US" altLang="it-IT"/>
              <a:pPr/>
              <a:t>1</a:t>
            </a:fld>
            <a:endParaRPr lang="en-US" altLang="it-IT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909EDF-F27A-4944-BAB9-3B3D77DC6FCA}" type="slidenum">
              <a:rPr lang="en-US" altLang="it-IT"/>
              <a:pPr/>
              <a:t>10</a:t>
            </a:fld>
            <a:endParaRPr lang="en-US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A0B2A1-E678-414D-8301-C4EC3F4D1C2A}" type="slidenum">
              <a:rPr lang="en-US" altLang="it-IT"/>
              <a:pPr/>
              <a:t>11</a:t>
            </a:fld>
            <a:endParaRPr lang="en-US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072BF3-27D3-413D-90EB-F3869C88905A}" type="slidenum">
              <a:rPr lang="en-US" altLang="it-IT"/>
              <a:pPr/>
              <a:t>12</a:t>
            </a:fld>
            <a:endParaRPr lang="en-US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3DF89-8EC6-4DA9-8189-DB01CEDDB2FE}" type="slidenum">
              <a:rPr lang="en-US" altLang="it-IT"/>
              <a:pPr/>
              <a:t>13</a:t>
            </a:fld>
            <a:endParaRPr lang="en-US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D031D9-932D-4873-A387-15F54A480EC7}" type="slidenum">
              <a:rPr lang="en-US" altLang="it-IT"/>
              <a:pPr/>
              <a:t>14</a:t>
            </a:fld>
            <a:endParaRPr lang="en-US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685D74-EEC6-4BD4-8C37-85F9AFB9F1D3}" type="slidenum">
              <a:rPr lang="en-US" altLang="it-IT"/>
              <a:pPr/>
              <a:t>15</a:t>
            </a:fld>
            <a:endParaRPr lang="en-US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051FEA-B5BD-4A81-A329-510A6D95CD1D}" type="slidenum">
              <a:rPr lang="en-US" altLang="it-IT"/>
              <a:pPr/>
              <a:t>16</a:t>
            </a:fld>
            <a:endParaRPr lang="en-US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B8CBE6-8A24-44B8-BC27-EE5F22E9A7C0}" type="slidenum">
              <a:rPr lang="en-US" altLang="it-IT"/>
              <a:pPr/>
              <a:t>17</a:t>
            </a:fld>
            <a:endParaRPr lang="en-US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9663" y="812800"/>
            <a:ext cx="5316537" cy="3986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2C51A-A1ED-4F92-A3AE-5CA716E51F53}" type="slidenum">
              <a:rPr lang="en-US" altLang="it-IT"/>
              <a:pPr/>
              <a:t>18</a:t>
            </a:fld>
            <a:endParaRPr lang="en-US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589A68-A9D3-443D-B953-9B57C9B6FF7A}" type="slidenum">
              <a:rPr lang="en-US" altLang="it-IT"/>
              <a:pPr/>
              <a:t>19</a:t>
            </a:fld>
            <a:endParaRPr lang="en-US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9663" y="812800"/>
            <a:ext cx="5316537" cy="3986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A53B3-E04D-48BF-AC83-D6DAE7238B3D}" type="slidenum">
              <a:rPr lang="en-US" altLang="it-IT"/>
              <a:pPr/>
              <a:t>2</a:t>
            </a:fld>
            <a:endParaRPr lang="en-US" altLang="it-IT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DC1ACE-C75F-4A11-9C5A-C97369D11258}" type="slidenum">
              <a:rPr lang="en-US" altLang="it-IT"/>
              <a:pPr/>
              <a:t>20</a:t>
            </a:fld>
            <a:endParaRPr lang="en-US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9663" y="812800"/>
            <a:ext cx="5316537" cy="3986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0F86D2-3C1B-4333-97C3-E4C1C1D90077}" type="slidenum">
              <a:rPr lang="en-US" altLang="it-IT"/>
              <a:pPr/>
              <a:t>21</a:t>
            </a:fld>
            <a:endParaRPr lang="en-US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9663" y="812800"/>
            <a:ext cx="5316537" cy="3986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ECB850-72F0-4C44-8B5D-09148B035E57}" type="slidenum">
              <a:rPr lang="en-US" altLang="it-IT"/>
              <a:pPr/>
              <a:t>22</a:t>
            </a:fld>
            <a:endParaRPr lang="en-US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AB7DB9-9027-4F1F-97CB-56E3C77DEC1A}" type="slidenum">
              <a:rPr lang="en-US" altLang="it-IT"/>
              <a:pPr/>
              <a:t>23</a:t>
            </a:fld>
            <a:endParaRPr lang="en-US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56A072-64FD-4C38-9B62-BA7CDA638DE5}" type="slidenum">
              <a:rPr lang="en-US" altLang="it-IT"/>
              <a:pPr/>
              <a:t>24</a:t>
            </a:fld>
            <a:endParaRPr lang="en-US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6E0331-DA3F-4FE6-96ED-52C275214684}" type="slidenum">
              <a:rPr lang="en-US" altLang="it-IT"/>
              <a:pPr/>
              <a:t>25</a:t>
            </a:fld>
            <a:endParaRPr lang="en-US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A25C27-07D9-4786-A607-C5763B00548C}" type="slidenum">
              <a:rPr lang="en-US" altLang="it-IT"/>
              <a:pPr/>
              <a:t>26</a:t>
            </a:fld>
            <a:endParaRPr lang="en-US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9C152B-7AB3-4C17-90E7-D01FA2F7D881}" type="slidenum">
              <a:rPr lang="en-US" altLang="it-IT"/>
              <a:pPr/>
              <a:t>27</a:t>
            </a:fld>
            <a:endParaRPr lang="en-US" alt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69CFB4-F59A-4CE3-9BCF-63FE823E5435}" type="slidenum">
              <a:rPr lang="en-US" altLang="it-IT"/>
              <a:pPr/>
              <a:t>28</a:t>
            </a:fld>
            <a:endParaRPr lang="en-US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047F0C-45E7-486B-AF78-0C3B445CF7B1}" type="slidenum">
              <a:rPr lang="en-US" altLang="it-IT"/>
              <a:pPr/>
              <a:t>29</a:t>
            </a:fld>
            <a:endParaRPr lang="en-US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EA1C92-8228-4BA4-9848-5081A2F5BF23}" type="slidenum">
              <a:rPr lang="en-US" altLang="it-IT"/>
              <a:pPr/>
              <a:t>3</a:t>
            </a:fld>
            <a:endParaRPr lang="en-US" alt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3A3804-1B98-4F8D-9C29-ABC6C23D2F40}" type="slidenum">
              <a:rPr lang="en-US" altLang="it-IT"/>
              <a:pPr/>
              <a:t>30</a:t>
            </a:fld>
            <a:endParaRPr lang="en-US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9663" y="812800"/>
            <a:ext cx="5316537" cy="3986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C709CD-1BF9-4F6F-A1AF-6437CEC8BD5D}" type="slidenum">
              <a:rPr lang="en-US" altLang="it-IT"/>
              <a:pPr/>
              <a:t>31</a:t>
            </a:fld>
            <a:endParaRPr lang="en-US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9663" y="812800"/>
            <a:ext cx="5316537" cy="3986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F19DFA-5EEC-41B3-AF71-96956A87E91E}" type="slidenum">
              <a:rPr lang="en-US" altLang="it-IT"/>
              <a:pPr/>
              <a:t>4</a:t>
            </a:fld>
            <a:endParaRPr lang="en-US" alt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ABD6E5-C08B-4CD8-AF6E-4EC5A9BD834C}" type="slidenum">
              <a:rPr lang="en-US" altLang="it-IT"/>
              <a:pPr/>
              <a:t>5</a:t>
            </a:fld>
            <a:endParaRPr lang="en-US" alt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CB4E1B-5468-4753-BE54-5DC87D41596F}" type="slidenum">
              <a:rPr lang="en-US" altLang="it-IT"/>
              <a:pPr/>
              <a:t>6</a:t>
            </a:fld>
            <a:endParaRPr lang="en-US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2765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42174A-26C7-4B4F-B9BA-8DA413817520}" type="slidenum">
              <a:rPr lang="en-US" altLang="it-IT"/>
              <a:pPr/>
              <a:t>7</a:t>
            </a:fld>
            <a:endParaRPr lang="en-US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59CD6E-CA1B-4009-8196-7B7D06C0AF1E}" type="slidenum">
              <a:rPr lang="en-US" altLang="it-IT"/>
              <a:pPr/>
              <a:t>8</a:t>
            </a:fld>
            <a:endParaRPr lang="en-US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BB832C-F30F-4A05-B520-A624C386C3E4}" type="slidenum">
              <a:rPr lang="en-US" altLang="it-IT"/>
              <a:pPr/>
              <a:t>9</a:t>
            </a:fld>
            <a:endParaRPr lang="en-US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8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03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3913" y="700088"/>
            <a:ext cx="2143125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280150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56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741EE1-AEB2-466B-A5F7-DD1B715BEAC2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12796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72DED7-5C8D-48B9-B83E-5C15E838F879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5000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52CD86-900A-4528-A295-B81D382D1381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7085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768475"/>
            <a:ext cx="3795712" cy="377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7725" y="1768475"/>
            <a:ext cx="3795713" cy="377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AF17F9-F9FE-422C-8FCF-16EABC46762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08279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8CBCFE-FF63-4077-86B1-D6D555E9DEA6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06495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09DFC8-C868-4EE7-8246-CBA9A8C55AAB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31012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C32A5C-5BED-4111-8F2F-03BEC216F47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40386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FBEE8C-78DD-4FA0-8715-514F38FEE370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6863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584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9D033-9BAA-4EED-84C0-97FB74B3501B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99546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55F6A6-3B6D-444E-94D3-05C312F86836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60854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5263" y="301625"/>
            <a:ext cx="1944687" cy="5246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9613" y="301625"/>
            <a:ext cx="5683250" cy="5246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5C3886-8E27-4D9E-8D31-40FD939B68BA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25605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F56C91-C267-44F5-8183-F43EF522DCCF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74844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4995AF-4E52-4A98-A3F5-0662A60F0CFA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63633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724F61-4A1C-4A2F-8DCA-E8976D007875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0748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3412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9050" y="1768475"/>
            <a:ext cx="4443413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BF4731-B192-4496-BF5B-C7D0EC40A190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47405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37A5A3-6858-40B1-9C8E-2716F99C9D0D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84349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A3C0DC-47F6-43A4-915D-B83E3BCDE98C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9255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DFB24C-A079-4C36-9796-2274F4196704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8549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049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D102E6-FB75-4857-89B3-C71FAAE0B3DF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70311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0CEF98-60E1-40DF-B157-92D8A814A782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09073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33EF69-E38A-4BA8-826B-23DCB598425B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65574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3450" y="301625"/>
            <a:ext cx="2259013" cy="6424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27812" cy="6424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DFEA7C-E680-4CF4-AAAF-74B6BA1A990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76006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E6B466-E8A1-465A-B1D4-D0DB47A746EC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98099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D34FCF-C2E2-4E38-85A3-C61517092649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38729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C9932A-6916-4310-9970-DB6F2D41809C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42504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3975100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768475"/>
            <a:ext cx="3976687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B70968-E2C9-44C8-872B-B5220C2E6B9D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00487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E43E96-7F67-47E2-8C35-A62D9AE27AD5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43365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85561D-9735-4B73-9B88-4EDF5F993146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386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16388" cy="4730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1113" y="2138363"/>
            <a:ext cx="4117975" cy="4730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195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03FE06-FF95-4333-86C2-B4601DA2EB46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0593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0E9063-06B9-4080-8789-B5B27AA95F22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8923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BD79F7-2DD8-4B3C-B3C6-C6E5F8510D7A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50625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DC6159-FFC4-4010-9081-7CC1C986AD70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2604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6850" y="301625"/>
            <a:ext cx="2062163" cy="6424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301625"/>
            <a:ext cx="6034087" cy="6424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772555-65AE-494A-AC16-5B2F7C3C2DD3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02941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7FFE74-C86E-42E7-81D4-54AD8624F28B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89249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A100CE-564A-4D8A-9388-F0C89A4B6381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45927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C5C94F-436E-4EEC-A5FD-837EE0B1C810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96522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160588"/>
            <a:ext cx="4049712" cy="429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2160588"/>
            <a:ext cx="4051300" cy="429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11539F-078C-42A4-83E7-EA88B5ACBE1D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30998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6F2AF6-1CC3-4E29-A8A7-BA882F546BCA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1851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16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DEC278-5561-4CF0-9BFC-A59CAF75F1A8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26260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B1290E-4D7B-421B-A2D3-91358E52B131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77869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5116FD-3B60-432D-B4C7-4331205491E5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81642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49DED4-708F-4C5B-8C68-13C1C40E2466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65863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7B013C-B7EE-47DA-B420-41A3DF3705B4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51321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2313" y="717550"/>
            <a:ext cx="2081212" cy="5735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8675" y="717550"/>
            <a:ext cx="6091238" cy="5735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4E8F74-A149-4BE0-9721-C86B2980097A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10510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717550"/>
            <a:ext cx="8324850" cy="1235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20925" cy="493713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68650" cy="493713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20925" cy="493713"/>
          </a:xfrm>
        </p:spPr>
        <p:txBody>
          <a:bodyPr/>
          <a:lstStyle>
            <a:lvl1pPr>
              <a:defRPr/>
            </a:lvl1pPr>
          </a:lstStyle>
          <a:p>
            <a:fld id="{0BD63E70-7662-45F7-BFF5-2FAB09A062AF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25586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53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5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29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08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700088"/>
            <a:ext cx="8575675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8363"/>
            <a:ext cx="8386763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ea typeface="msmincho" charset="0"/>
          <a:cs typeface="msmincho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35375" y="301625"/>
            <a:ext cx="612457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9613" y="1768475"/>
            <a:ext cx="7743825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763713" y="6094413"/>
            <a:ext cx="2316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203700" y="6707188"/>
            <a:ext cx="31638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515225" y="6707188"/>
            <a:ext cx="23161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4CADD425-800B-46C8-82A1-74295C86BE72}" type="slidenum">
              <a:rPr lang="en-US" altLang="it-IT"/>
              <a:pPr/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2pPr>
      <a:lvl3pPr marL="11430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3pPr>
      <a:lvl4pPr marL="16002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4pPr>
      <a:lvl5pPr marL="20574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5pPr>
      <a:lvl6pPr marL="25146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6pPr>
      <a:lvl7pPr marL="29718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7pPr>
      <a:lvl8pPr marL="34290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8pPr>
      <a:lvl9pPr marL="38862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3922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39225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16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638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16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C93BA458-004B-4835-82DE-F02158E95749}" type="slidenum">
              <a:rPr lang="en-US" altLang="it-IT"/>
              <a:pPr/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301625"/>
            <a:ext cx="824865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104187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16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014663" y="6886575"/>
            <a:ext cx="31638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35725" y="6886575"/>
            <a:ext cx="23161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0089153C-79A5-4E0A-87B1-B72BB965C02C}" type="slidenum">
              <a:rPr lang="en-US" altLang="it-IT"/>
              <a:pPr/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198A8A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717550"/>
            <a:ext cx="832485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160588"/>
            <a:ext cx="8253412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0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68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it-IT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0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F504B2E4-FC07-41D6-B2F1-4A945C808C13}" type="slidenum">
              <a:rPr lang="en-US" altLang="it-IT"/>
              <a:pPr/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tutelaminoriunife.it/crescere-i-figli-in-terra-straniera-strategie-di-sostegno-alle-famiglie-immigrat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tutelaminoriunife.it/responsabilita-e-tutela-del-giudice-onorario-minoril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tutelaminoriunife.it/lascolto-del-minor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tutelaminoriunife.it/tutela-delle-vittime-minorenni-ed-adulte-e-riconoscimento-il-ruolo-delle-scienze-social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www.youtube.com/watch?v=1JzuZxNQS3E&amp;feature=youtu.b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://www.tutelaminoriunife.it/wp-content/uploads/2015/05/1-programma-completo-seminari-2015.pdf" TargetMode="Externa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s://youtu.be/x_Q8ba052zQ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jpeg"/><Relationship Id="rId5" Type="http://schemas.openxmlformats.org/officeDocument/2006/relationships/hyperlink" Target="http://www.tutelaminoriunife.it/il-doposcuola-scuola-estiva-di-comunita-pennabilli-31-agosto3-settembre-2015-intervista-alla-prof-ssa-paola-bastianoni/" TargetMode="Externa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://youtu.be/rKfT3jxbwms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utelaminoriunife.it/area-sociale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tutelaminoriunife.it/area-psicologic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tutelaminoriunife.it/area-giuridica/" TargetMode="External"/><Relationship Id="rId5" Type="http://schemas.openxmlformats.org/officeDocument/2006/relationships/hyperlink" Target="http://www.tutelaminoriunife.it/curriculum-educativo/" TargetMode="External"/><Relationship Id="rId4" Type="http://schemas.openxmlformats.org/officeDocument/2006/relationships/hyperlink" Target="http://www.tutelaminoriunife.it/percorso-comun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tutelaminoriunife.it/diritti-evolutivi-dei-minori-in-una-prospettiva-relaziona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subTitle"/>
          </p:nvPr>
        </p:nvSpPr>
        <p:spPr>
          <a:xfrm>
            <a:off x="1223963" y="3024188"/>
            <a:ext cx="7775575" cy="2879725"/>
          </a:xfrm>
          <a:ln/>
        </p:spPr>
        <p:txBody>
          <a:bodyPr tIns="21240"/>
          <a:lstStyle/>
          <a:p>
            <a:pPr hangingPunct="1">
              <a:buClrTx/>
              <a:buSzPct val="4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it-IT" altLang="it-IT" sz="3200" dirty="0"/>
              <a:t>Master annuale a distanza di I livello</a:t>
            </a:r>
            <a:br>
              <a:rPr lang="it-IT" altLang="it-IT" sz="3200" dirty="0"/>
            </a:br>
            <a:r>
              <a:rPr lang="it-IT" altLang="it-IT" sz="3200" dirty="0"/>
              <a:t>"Tutela, diritti e protezione dei minori”</a:t>
            </a:r>
          </a:p>
          <a:p>
            <a:pPr hangingPunct="1">
              <a:buClrTx/>
              <a:buSzPct val="4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it-IT" altLang="it-IT" sz="3200" dirty="0"/>
              <a:t>Direzione scientifica </a:t>
            </a:r>
          </a:p>
          <a:p>
            <a:pPr hangingPunct="1">
              <a:buClrTx/>
              <a:buSzPct val="4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it-IT" altLang="it-IT" sz="3200" dirty="0"/>
              <a:t>Prof.ssa Paola Bastianoni</a:t>
            </a:r>
          </a:p>
          <a:p>
            <a:pPr hangingPunct="1">
              <a:buClrTx/>
              <a:buSzPct val="4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it-IT" altLang="it-IT" sz="3200" dirty="0"/>
              <a:t>70 CFU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008063"/>
            <a:ext cx="4535487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081088"/>
            <a:ext cx="15113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295400" y="720725"/>
            <a:ext cx="7343775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/>
              <a:t>Curriculum educativo</a:t>
            </a:r>
          </a:p>
          <a:p>
            <a:pPr algn="ctr" hangingPunct="1">
              <a:buClrTx/>
              <a:buFontTx/>
              <a:buNone/>
            </a:pPr>
            <a:r>
              <a:rPr lang="it-IT" altLang="it-IT" sz="3600"/>
              <a:t>(25 CFU)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74738" y="2111375"/>
            <a:ext cx="8566150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90500" indent="-190500"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CCCCFF"/>
                </a:solidFill>
                <a:hlinkClick r:id="rId4"/>
              </a:rPr>
              <a:t>Crescere i figli in terra straniera:</a:t>
            </a:r>
            <a:r>
              <a:rPr lang="it-IT" altLang="it-IT">
                <a:solidFill>
                  <a:srgbClr val="000000"/>
                </a:solidFill>
              </a:rPr>
              <a:t>strategie di sostegno</a:t>
            </a:r>
          </a:p>
          <a:p>
            <a:pPr marL="193675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alle famiglie immigrate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Famiglie accoglienti: interventi di sostegno a famiglie e minori nei percorsi di affido e adozione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L’educatore professionale: la presa in carico del minore nei servizi educativi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L’intervento educativo con le famiglie per prevenire l’allontanamento dei figli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Le comunità per minori: modelli teorici e organizzativi e strumenti di intervento (in collaborazione con il</a:t>
            </a:r>
            <a:r>
              <a:rPr lang="it-IT" altLang="it-IT"/>
              <a:t> Ceis </a:t>
            </a:r>
            <a:r>
              <a:rPr lang="it-IT" altLang="it-IT">
                <a:solidFill>
                  <a:srgbClr val="000000"/>
                </a:solidFill>
              </a:rPr>
              <a:t>di </a:t>
            </a:r>
          </a:p>
          <a:p>
            <a:pPr>
              <a:buSzPct val="45000"/>
              <a:buFont typeface="Wingdings" charset="2"/>
              <a:buNone/>
            </a:pPr>
            <a:r>
              <a:rPr lang="it-IT" altLang="it-IT">
                <a:solidFill>
                  <a:srgbClr val="000000"/>
                </a:solidFill>
              </a:rPr>
              <a:t>Ancona)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130300" y="251936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14325" indent="-314325"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spcBef>
                <a:spcPts val="500"/>
              </a:spcBef>
              <a:buFont typeface="Arial" charset="0"/>
              <a:buChar char="•"/>
            </a:pPr>
            <a:r>
              <a:rPr lang="it-IT" altLang="it-IT">
                <a:solidFill>
                  <a:srgbClr val="CCCCFF"/>
                </a:solidFill>
                <a:hlinkClick r:id="rId4"/>
              </a:rPr>
              <a:t>Responsabilità e tutela del giudice onorario minorile</a:t>
            </a:r>
          </a:p>
          <a:p>
            <a:pPr hangingPunct="1">
              <a:spcBef>
                <a:spcPts val="500"/>
              </a:spcBef>
              <a:buFont typeface="Arial" charset="0"/>
              <a:buChar char="•"/>
            </a:pPr>
            <a:r>
              <a:rPr lang="it-IT" altLang="it-IT">
                <a:solidFill>
                  <a:srgbClr val="000000"/>
                </a:solidFill>
              </a:rPr>
              <a:t>La consulenza tecnica alla magistratura</a:t>
            </a:r>
          </a:p>
          <a:p>
            <a:pPr hangingPunct="1">
              <a:spcBef>
                <a:spcPts val="500"/>
              </a:spcBef>
              <a:buFont typeface="Arial" charset="0"/>
              <a:buChar char="•"/>
            </a:pPr>
            <a:r>
              <a:rPr lang="it-IT" altLang="it-IT">
                <a:solidFill>
                  <a:srgbClr val="000000"/>
                </a:solidFill>
              </a:rPr>
              <a:t>L’intervento di polizia nei casi di maltrattamento e abuso</a:t>
            </a:r>
          </a:p>
          <a:p>
            <a:pPr hangingPunct="1">
              <a:spcBef>
                <a:spcPts val="500"/>
              </a:spcBef>
              <a:buFont typeface="Arial" charset="0"/>
              <a:buChar char="•"/>
            </a:pPr>
            <a:r>
              <a:rPr lang="it-IT" altLang="it-IT">
                <a:solidFill>
                  <a:srgbClr val="000000"/>
                </a:solidFill>
              </a:rPr>
              <a:t>La tutela dei diritti delle nuove famiglie</a:t>
            </a:r>
          </a:p>
          <a:p>
            <a:pPr hangingPunct="1">
              <a:spcBef>
                <a:spcPts val="500"/>
              </a:spcBef>
              <a:buFont typeface="Arial" charset="0"/>
              <a:buChar char="•"/>
            </a:pPr>
            <a:r>
              <a:rPr lang="it-IT" altLang="it-IT">
                <a:solidFill>
                  <a:srgbClr val="000000"/>
                </a:solidFill>
              </a:rPr>
              <a:t>Psicologia della devianza</a:t>
            </a:r>
          </a:p>
          <a:p>
            <a:pPr marL="339725" hangingPunct="1">
              <a:spcBef>
                <a:spcPts val="500"/>
              </a:spcBef>
              <a:buClrTx/>
              <a:buFontTx/>
              <a:buNone/>
            </a:pPr>
            <a:endParaRPr lang="it-IT" altLang="it-IT" sz="2000">
              <a:solidFill>
                <a:srgbClr val="000000"/>
              </a:solidFill>
            </a:endParaRPr>
          </a:p>
          <a:p>
            <a:pPr marL="339725" hangingPunct="1">
              <a:spcBef>
                <a:spcPts val="500"/>
              </a:spcBef>
              <a:buClrTx/>
              <a:buFontTx/>
              <a:buNone/>
            </a:pPr>
            <a:endParaRPr lang="it-IT" altLang="it-IT" sz="2000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439863" y="869950"/>
            <a:ext cx="6119812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Curriculum giuridico(25 CFU)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3963" y="936625"/>
            <a:ext cx="70564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Curriculum psicologico (25 CFU)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52525" y="2376488"/>
            <a:ext cx="9947275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90500" indent="-190500"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CCCCFF"/>
                </a:solidFill>
                <a:hlinkClick r:id="rId4"/>
              </a:rPr>
              <a:t>L’ascolto del minore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 tutela del minore nel conflitto familiare: aspetti </a:t>
            </a:r>
          </a:p>
          <a:p>
            <a:pPr marL="214313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psicodinamici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 valutazione delle interazioni precoci genitori/figli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 valutazione dei contesti familiari disfunzionali e</a:t>
            </a:r>
          </a:p>
          <a:p>
            <a:pPr marL="214313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attivazione di percorsi riparativi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Psicologia della devianza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863600" y="792163"/>
            <a:ext cx="78486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Curriculum sociale(25 CFU)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36625" y="2160588"/>
            <a:ext cx="100076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2725" indent="-212725"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hlinkClick r:id="rId4"/>
              </a:rPr>
              <a:t>Tutela delle vittime</a:t>
            </a:r>
            <a:r>
              <a:rPr lang="it-IT" altLang="it-IT">
                <a:solidFill>
                  <a:srgbClr val="000000"/>
                </a:solidFill>
              </a:rPr>
              <a:t>, minorenni ed adulte, e riconoscimento:</a:t>
            </a:r>
          </a:p>
          <a:p>
            <a:pPr indent="-190500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il ruolo delle scienze sociali</a:t>
            </a:r>
          </a:p>
          <a:p>
            <a:pPr marL="190500" indent="-19050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L’ascolto del minore</a:t>
            </a:r>
          </a:p>
          <a:p>
            <a:pPr marL="190500" indent="-19050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Ruolo dei servizi sociali nella tutela minorile: la presa in </a:t>
            </a:r>
          </a:p>
          <a:p>
            <a:pPr indent="-190500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carico della famiglia e il lavoro di rete con i servizi sanitari e</a:t>
            </a:r>
          </a:p>
          <a:p>
            <a:pPr indent="-190500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gli organi della giustizia</a:t>
            </a:r>
          </a:p>
          <a:p>
            <a:pPr marL="190500" indent="-19050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L’intervento educativo con le famiglie per prevenire </a:t>
            </a:r>
          </a:p>
          <a:p>
            <a:pPr indent="-190500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l’allontanamento dei figli</a:t>
            </a:r>
          </a:p>
          <a:p>
            <a:pPr marL="190500" indent="-19050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L’intervento della polizia nei casi di maltrattamento e abuso</a:t>
            </a:r>
          </a:p>
          <a:p>
            <a:pPr marL="190500" indent="-19050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Famiglie accoglienti: interventi di sostegno a famiglie e</a:t>
            </a:r>
          </a:p>
          <a:p>
            <a:pPr indent="-190500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minori nei percorsi di affido e adozione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792163" y="1079500"/>
            <a:ext cx="40322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19367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Attività a distanza</a:t>
            </a:r>
          </a:p>
          <a:p>
            <a:pPr>
              <a:buClrTx/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Videolezioni in piattaforma Moodle ad accesso libero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Forum di discussione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Servizi on line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(Bacheca news,Bacheca eventi,Forum di discussione,Archivio aggiornamenti)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Preaccertamenti on-line</a:t>
            </a: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it-IT" alt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295400"/>
            <a:ext cx="31892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576263" y="863600"/>
            <a:ext cx="8712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Le attività in piattaforma: le videolezioni</a:t>
            </a:r>
          </a:p>
          <a:p>
            <a:pPr algn="ctr" hangingPunct="1">
              <a:buClrTx/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In ogni singolo corso ciascuna videolezione focalizza un argomento specifico e, in continuità con le altre, approfondisce il tema principale del modulo</a:t>
            </a: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Le videolezioni, corredate dal corrispondente materiale didattico disponibile on line, è visionabile in qualunque momento della giornata</a:t>
            </a:r>
          </a:p>
          <a:p>
            <a:pPr algn="ctr" hangingPunct="1">
              <a:buClrTx/>
              <a:buFontTx/>
              <a:buNone/>
            </a:pPr>
            <a:endParaRPr lang="it-IT" altLang="it-IT"/>
          </a:p>
          <a:p>
            <a:pPr algn="ctr" hangingPunct="1">
              <a:buClrTx/>
              <a:buFontTx/>
              <a:buNone/>
            </a:pPr>
            <a:endParaRPr lang="it-IT" altLang="it-IT" sz="4400"/>
          </a:p>
          <a:p>
            <a:pPr algn="ctr" hangingPunct="1">
              <a:buClrTx/>
              <a:buFontTx/>
              <a:buNone/>
            </a:pPr>
            <a:endParaRPr lang="it-IT" altLang="it-IT" sz="4400"/>
          </a:p>
        </p:txBody>
      </p:sp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2232025" y="4103688"/>
            <a:ext cx="5975350" cy="2232025"/>
          </a:xfrm>
          <a:prstGeom prst="ellipse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898775" y="4535488"/>
            <a:ext cx="4360863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/>
              <a:t>Guarda la videolezione</a:t>
            </a: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CCCCFF"/>
                </a:solidFill>
                <a:hlinkClick r:id="rId4"/>
              </a:rPr>
              <a:t>Ammissioni in comunità</a:t>
            </a:r>
          </a:p>
          <a:p>
            <a:pPr algn="ctr" hangingPunct="1">
              <a:buClrTx/>
              <a:buFontTx/>
              <a:buNone/>
            </a:pPr>
            <a:r>
              <a:rPr lang="it-IT" altLang="it-IT"/>
              <a:t>(prof.ssa Paola Bastianoni)</a:t>
            </a:r>
          </a:p>
          <a:p>
            <a:pPr algn="ctr" hangingPunct="1">
              <a:buClrTx/>
              <a:buFontTx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863600" y="823913"/>
            <a:ext cx="75596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Le attività in piattaforma:i forum</a:t>
            </a:r>
            <a:r>
              <a:rPr lang="it-IT" altLang="it-IT" sz="3600" b="1">
                <a:solidFill>
                  <a:srgbClr val="000000"/>
                </a:solidFill>
              </a:rPr>
              <a:t> </a:t>
            </a:r>
          </a:p>
          <a:p>
            <a:pPr algn="ctr" hangingPunct="1">
              <a:buClrTx/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hangingPunct="1">
              <a:buClrTx/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  <a:p>
            <a:pPr algn="ctr" hangingPunct="1">
              <a:buClrTx/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23963" y="1871663"/>
            <a:ext cx="799147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b="1">
                <a:solidFill>
                  <a:srgbClr val="000000"/>
                </a:solidFill>
              </a:rPr>
              <a:t>I forum </a:t>
            </a:r>
            <a:r>
              <a:rPr lang="it-IT" altLang="it-IT">
                <a:solidFill>
                  <a:srgbClr val="000000"/>
                </a:solidFill>
              </a:rPr>
              <a:t> sono luoghi virtuali di discussione e confronto tra docenti e corsisti:</a:t>
            </a: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 </a:t>
            </a:r>
            <a:r>
              <a:rPr lang="it-IT" altLang="it-IT" b="1">
                <a:solidFill>
                  <a:srgbClr val="000000"/>
                </a:solidFill>
              </a:rPr>
              <a:t>forum  disciplinari</a:t>
            </a:r>
            <a:r>
              <a:rPr lang="it-IT" altLang="it-IT">
                <a:solidFill>
                  <a:srgbClr val="000000"/>
                </a:solidFill>
              </a:rPr>
              <a:t>:posizionati all'interno di ciascun modulo, consentono di approfondire gli argomenti trattati nelle videolezioni ed interloquire direttamente con il docente responsabile del modulo</a:t>
            </a:r>
          </a:p>
          <a:p>
            <a:pPr algn="ctr" hangingPunct="1"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 </a:t>
            </a:r>
            <a:r>
              <a:rPr lang="it-IT" altLang="it-IT" b="1">
                <a:solidFill>
                  <a:srgbClr val="000000"/>
                </a:solidFill>
              </a:rPr>
              <a:t>forum di approfondimento: </a:t>
            </a:r>
            <a:r>
              <a:rPr lang="it-IT" altLang="it-IT">
                <a:solidFill>
                  <a:srgbClr val="000000"/>
                </a:solidFill>
              </a:rPr>
              <a:t>nel</a:t>
            </a:r>
            <a:r>
              <a:rPr lang="it-IT" altLang="it-IT" b="1">
                <a:solidFill>
                  <a:srgbClr val="000000"/>
                </a:solidFill>
              </a:rPr>
              <a:t> </a:t>
            </a:r>
            <a:r>
              <a:rPr lang="it-IT" altLang="it-IT">
                <a:solidFill>
                  <a:srgbClr val="000000"/>
                </a:solidFill>
              </a:rPr>
              <a:t>forum  “Diritti al cinema è possibile consultare ed inserire film che trattano tematiche relative ai diritti dei minori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476375"/>
            <a:ext cx="5688013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Oval 2"/>
          <p:cNvSpPr>
            <a:spLocks noChangeArrowheads="1"/>
          </p:cNvSpPr>
          <p:nvPr/>
        </p:nvSpPr>
        <p:spPr bwMode="auto">
          <a:xfrm>
            <a:off x="1079500" y="936625"/>
            <a:ext cx="1584325" cy="863600"/>
          </a:xfrm>
          <a:prstGeom prst="ellipse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Forum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871663" y="1136650"/>
            <a:ext cx="6351587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endParaRPr lang="it-IT" altLang="it-IT" sz="4400"/>
          </a:p>
          <a:p>
            <a:pPr algn="ctr" hangingPunct="1">
              <a:buClrTx/>
              <a:buFontTx/>
              <a:buNone/>
            </a:pPr>
            <a:endParaRPr lang="it-IT" altLang="it-IT" b="1"/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La bacheca è una sezione dedicata alla segnalazione,  regolare e continua, da parte dei docenti, di notizie di attualità, informazioni, articoli relativi alle tematiche inerenti la tutela e la protezione dei minori</a:t>
            </a: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La bacheca eventi è uno spazio dedicato alla segnalazione degli eventi di maggior rilievo, in ambito nazionale e internazionale,rivolti ai professionisti che si occupano di minori</a:t>
            </a:r>
          </a:p>
          <a:p>
            <a:pPr algn="ctr" hangingPunct="1"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hangingPunct="1"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04863" y="762000"/>
            <a:ext cx="80518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Le attività in piattaforma: la bacheca</a:t>
            </a:r>
            <a:r>
              <a:rPr lang="it-IT" altLang="it-IT" sz="32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420813"/>
            <a:ext cx="6048375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1079500" y="863600"/>
            <a:ext cx="1944688" cy="936625"/>
          </a:xfrm>
          <a:prstGeom prst="ellipse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Bacheca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820738"/>
            <a:ext cx="8135938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820738"/>
            <a:ext cx="8135938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223963" y="5040313"/>
            <a:ext cx="7632700" cy="936625"/>
          </a:xfrm>
          <a:prstGeom prst="roundRect">
            <a:avLst>
              <a:gd name="adj" fmla="val 167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820738"/>
            <a:ext cx="8135938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820738"/>
            <a:ext cx="8135938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223963" y="5327650"/>
            <a:ext cx="763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</a:rPr>
              <a:t>“Le relazioni tra le persone sono un sistema di matrioske”</a:t>
            </a:r>
          </a:p>
          <a:p>
            <a:pPr>
              <a:buClr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                                                            </a:t>
            </a:r>
            <a:r>
              <a:rPr lang="it-IT" altLang="it-IT" sz="2000">
                <a:solidFill>
                  <a:srgbClr val="000000"/>
                </a:solidFill>
              </a:rPr>
              <a:t>  (U.Bronfenbrenner)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936625" y="936625"/>
            <a:ext cx="8351838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Le attività in piattaforma:l' archivio</a:t>
            </a:r>
          </a:p>
          <a:p>
            <a:pPr algn="ctr" hangingPunct="1"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L'archivio aggiornamenti è un archivio online in cui viene conservato regolarmente il materiale postato nella bacheca o nei forum, insieme ad altro materiale utile, per renderne più agevole la consultazione nel tempo.</a:t>
            </a:r>
          </a:p>
          <a:p>
            <a:pPr algn="ctr"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Le categorie presenti  in archivio sono: </a:t>
            </a:r>
          </a:p>
          <a:p>
            <a:pPr hangingPunct="1">
              <a:buClrTx/>
              <a:buFontTx/>
              <a:buNone/>
            </a:pPr>
            <a:endParaRPr lang="it-IT" altLang="it-IT" sz="1600">
              <a:solidFill>
                <a:srgbClr val="000000"/>
              </a:solidFill>
            </a:endParaRPr>
          </a:p>
          <a:p>
            <a:pPr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Abuso e maltrattamento-Adozione e affidamento-Autismo	Bullismo-Carcere e minori-Comunità per minori-Diritto alla salute-Donne e diritti-Famiglie e unioni civili-Giustizia minorile-Media e internet-Minori e dipendenze-Minori stranieri e MSNA-Parlare civile-Scuola	</a:t>
            </a:r>
          </a:p>
          <a:p>
            <a:pPr hangingPunct="1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</a:t>
            </a:r>
          </a:p>
          <a:p>
            <a:pPr algn="ctr" hangingPunct="1">
              <a:buClrTx/>
              <a:buFontTx/>
              <a:buNone/>
            </a:pPr>
            <a:r>
              <a:rPr lang="it-IT" altLang="it-IT"/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871663"/>
            <a:ext cx="6119813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792163" y="792163"/>
            <a:ext cx="2232025" cy="1295400"/>
          </a:xfrm>
          <a:prstGeom prst="ellipse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/>
            <a:r>
              <a:rPr lang="it-IT" altLang="it-IT"/>
              <a:t> Archivio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439863" y="1023938"/>
            <a:ext cx="4608512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19367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</a:rPr>
              <a:t>Attività in presenza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(facoltative)</a:t>
            </a:r>
          </a:p>
          <a:p>
            <a:pPr marL="428625" indent="-4127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Seminari e giornate di studio</a:t>
            </a:r>
          </a:p>
          <a:p>
            <a:pPr marL="428625" indent="-4127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Convegni</a:t>
            </a:r>
          </a:p>
          <a:p>
            <a:pPr marL="428625" indent="-4127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Laboratorio teatrale</a:t>
            </a:r>
          </a:p>
          <a:p>
            <a:pPr marL="428625" indent="-4127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Scuole estive</a:t>
            </a:r>
          </a:p>
          <a:p>
            <a:pPr marL="428625" indent="-4127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Presentazioni dei volumi inseriti nella collana</a:t>
            </a:r>
          </a:p>
          <a:p>
            <a:pPr marL="431800" indent="-409575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“Tutela, diritti e protezione</a:t>
            </a:r>
          </a:p>
          <a:p>
            <a:pPr marL="431800" indent="-409575">
              <a:buClrTx/>
              <a:buSzPct val="45000"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dei minori”(Ed.Junior)</a:t>
            </a:r>
          </a:p>
          <a:p>
            <a:pPr marL="428625" indent="-4127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Discussione della tesina finale(obbligatoria)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936625"/>
            <a:ext cx="23050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319588"/>
            <a:ext cx="36004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295400" y="1152525"/>
            <a:ext cx="655161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781175"/>
            <a:ext cx="482441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68425" y="1655763"/>
            <a:ext cx="251936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Un ricco calendario di incontri informativi/forma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tivi che trattano gli argomenti più attuali in tema di tutela dei minori</a:t>
            </a: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CCCCFF"/>
                </a:solidFill>
                <a:hlinkClick r:id="rId5"/>
              </a:rPr>
              <a:t>Calendario 2014/2015</a:t>
            </a:r>
          </a:p>
          <a:p>
            <a:pPr>
              <a:buClrTx/>
              <a:buFontTx/>
              <a:buNone/>
            </a:pPr>
            <a:endParaRPr lang="it-IT" altLang="it-IT">
              <a:solidFill>
                <a:srgbClr val="CCCCFF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276225" y="712788"/>
            <a:ext cx="78359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/>
              <a:t>          </a:t>
            </a:r>
            <a:r>
              <a:rPr lang="it-IT" altLang="it-IT" sz="3600">
                <a:solidFill>
                  <a:srgbClr val="000000"/>
                </a:solidFill>
              </a:rPr>
              <a:t>Attività in presenza</a:t>
            </a:r>
            <a:r>
              <a:rPr lang="it-IT" altLang="it-IT">
                <a:solidFill>
                  <a:srgbClr val="000000"/>
                </a:solidFill>
              </a:rPr>
              <a:t>:</a:t>
            </a:r>
            <a:r>
              <a:rPr lang="it-IT" altLang="it-IT" sz="3600">
                <a:solidFill>
                  <a:srgbClr val="000000"/>
                </a:solidFill>
              </a:rPr>
              <a:t>i seminari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79550" y="1295400"/>
            <a:ext cx="52165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endParaRPr lang="it-IT" altLang="it-IT" sz="3600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39788" y="5694363"/>
            <a:ext cx="9402762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Guarda il </a:t>
            </a:r>
            <a:r>
              <a:rPr lang="it-IT" altLang="it-IT">
                <a:solidFill>
                  <a:srgbClr val="CCCCFF"/>
                </a:solidFill>
                <a:hlinkClick r:id="rId4"/>
              </a:rPr>
              <a:t>Convegno "La violenza familiare davanti ai bambini"</a:t>
            </a:r>
            <a:r>
              <a:rPr lang="it-IT" altLang="it-IT"/>
              <a:t>  </a:t>
            </a:r>
          </a:p>
          <a:p>
            <a:pPr>
              <a:buClrTx/>
              <a:buFontTx/>
              <a:buNone/>
            </a:pPr>
            <a:endParaRPr lang="it-IT" altLang="it-IT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24188" y="2303463"/>
            <a:ext cx="1809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152525" y="1511300"/>
            <a:ext cx="33115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Alla luce delle tematiche più rilevanti e attuali nell'ambito della tutela dei minori, ogni anno  il Master organizza un Convegno tematico, avvalendosi anche del contributo di esperti esterni</a:t>
            </a:r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r>
              <a:rPr lang="it-IT" altLang="it-IT"/>
              <a:t>  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1368425"/>
            <a:ext cx="22256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76488"/>
            <a:ext cx="208756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52488" y="766763"/>
            <a:ext cx="750093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Attività in presenza: i convegni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079500" y="863600"/>
            <a:ext cx="75596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endParaRPr lang="it-IT" altLang="it-IT" sz="3600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2087563"/>
            <a:ext cx="3810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-4114800" y="1108075"/>
            <a:ext cx="12971463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Laboratorio teatrale</a:t>
            </a:r>
          </a:p>
          <a:p>
            <a:pPr>
              <a:buClrTx/>
              <a:buFontTx/>
              <a:buNone/>
            </a:pPr>
            <a:r>
              <a:rPr lang="it-IT" altLang="it-IT"/>
              <a:t>Condotto dal regista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47750" y="1295400"/>
            <a:ext cx="3127375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endParaRPr lang="it-IT" altLang="it-IT" sz="2200" b="1"/>
          </a:p>
          <a:p>
            <a:pPr>
              <a:buClr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Condotto dal regista e pedagogo teatrale M.Traitsis, il laboratorio è pensato  come luogo, spazio, tempo per</a:t>
            </a:r>
          </a:p>
          <a:p>
            <a:pPr>
              <a:buClr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sperimentare e sperimentarsi, per creare relazioni, per fare insieme, per</a:t>
            </a:r>
          </a:p>
          <a:p>
            <a:pPr>
              <a:buClr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sviluppare conoscenza, per apprendere, attraverso l’esperienza diretta, competenze utili nel lavoro con “l'altro”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77950" y="720725"/>
            <a:ext cx="40449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936625" y="792163"/>
            <a:ext cx="82073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</a:rPr>
              <a:t>Attività in presenza:il laboratorio teatrale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828675" y="717550"/>
            <a:ext cx="8348663" cy="7953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/>
              <a:t>Attività in presenza:le scuole estive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1616075"/>
            <a:ext cx="2879725" cy="5440363"/>
          </a:xfrm>
          <a:ln/>
        </p:spPr>
        <p:txBody>
          <a:bodyPr/>
          <a:lstStyle/>
          <a:p>
            <a:pPr indent="-319088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200"/>
              <a:t>    ll Master organizza Scuole estive(di base/avanzata) a tema della durata  di 3/4 giorni per fornire una preparazione intensiva su argomenti specifici(Le comunità per minori).Sono previsti insegnamenti frontali e attività laboratoriali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688013" y="4392613"/>
            <a:ext cx="33115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400"/>
              <a:t>I  partecipanti alla Scuola estiva 2015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087563"/>
            <a:ext cx="187166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095625" y="5113338"/>
            <a:ext cx="6335713" cy="1438275"/>
          </a:xfrm>
          <a:prstGeom prst="ellipse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168650" y="5716588"/>
            <a:ext cx="84232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 b="1">
                <a:solidFill>
                  <a:srgbClr val="CCCCFF"/>
                </a:solidFill>
                <a:hlinkClick r:id="rId5"/>
              </a:rPr>
              <a:t>Scuola estiva "A come Comunità, C come Accoglienza"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2303463"/>
            <a:ext cx="28479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727200"/>
            <a:ext cx="18002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003550"/>
            <a:ext cx="2016125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20725" y="647700"/>
            <a:ext cx="8496300" cy="620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Attività in presenza: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Presentazioni dei volumi della collana editoriale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“Tutela, diritti e protezione dei minori”</a:t>
            </a:r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La collana editoriale del master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(Editore Junior -Bergamo)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Si pone l'obiettivo di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promuovere una cultura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dell'infanzia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attenta ai diritti evolutivi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dei minori alla luce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della rilevanza culturale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che alcuni cambiamenti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stanno rivestendo nella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nostra società</a:t>
            </a:r>
          </a:p>
          <a:p>
            <a:pPr>
              <a:buClrTx/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r>
              <a:rPr lang="it-IT" altLang="it-IT" b="1"/>
              <a:t> </a:t>
            </a:r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  <a:p>
            <a:pPr>
              <a:buClrTx/>
              <a:buFontTx/>
              <a:buNone/>
            </a:pPr>
            <a:endParaRPr lang="it-IT" altLang="it-IT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301625"/>
            <a:ext cx="8280400" cy="1262063"/>
          </a:xfrm>
          <a:ln/>
        </p:spPr>
        <p:txBody>
          <a:bodyPr tIns="38880"/>
          <a:lstStyle/>
          <a:p>
            <a:pPr algn="l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1"/>
              <a:t>        </a:t>
            </a:r>
            <a:br>
              <a:rPr lang="it-IT" altLang="it-IT" sz="3600" b="1"/>
            </a:br>
            <a:r>
              <a:rPr lang="it-IT" altLang="it-IT" sz="3600" b="1"/>
              <a:t>    Le opportunità che il Master offre:</a:t>
            </a:r>
            <a:br>
              <a:rPr lang="it-IT" altLang="it-IT" sz="3600" b="1"/>
            </a:br>
            <a:r>
              <a:rPr lang="it-IT" altLang="it-IT" sz="3600" b="1"/>
              <a:t>     Tirocinio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36625" y="1812925"/>
            <a:ext cx="10123488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E’ previsto un periodo di TIROCINIO OBBLIGATORIO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della durata di 125 ore pari a 5 CFU, che è possibile svolgere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nel proprio luogo di residenza e in un ambito professionale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 discrezione del corsista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</a:t>
            </a:r>
          </a:p>
          <a:p>
            <a:pPr>
              <a:buClrTx/>
              <a:buFontTx/>
              <a:buNone/>
            </a:pPr>
            <a:r>
              <a:rPr lang="it-IT" altLang="it-IT" sz="3600" b="1">
                <a:solidFill>
                  <a:srgbClr val="000000"/>
                </a:solidFill>
              </a:rPr>
              <a:t>Borsa di studio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Il Master, in collaborazione con le agenzie Amsef e Pazzi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di Ferrara, mette disposizione dei corsisti  una borsa di studio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di 2000 euro per la miglior tesina, che potrebbe entrare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 far parte di una pubblicazione, sul tema "Educare alla 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morte”</a:t>
            </a:r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832475"/>
            <a:ext cx="15113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5832475"/>
            <a:ext cx="17287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301625"/>
            <a:ext cx="8280400" cy="1262063"/>
          </a:xfrm>
          <a:ln/>
        </p:spPr>
        <p:txBody>
          <a:bodyPr tIns="38880"/>
          <a:lstStyle/>
          <a:p>
            <a:pPr marL="215900" indent="-18573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it-IT"/>
              <a:t>     </a:t>
            </a:r>
            <a:r>
              <a:rPr lang="en-US" altLang="it-IT" b="1"/>
              <a:t>   </a:t>
            </a:r>
            <a:r>
              <a:rPr lang="en-US" altLang="it-IT" sz="3600" b="1"/>
              <a:t>Le pubblicazioni del Master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376488"/>
            <a:ext cx="1495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AutoShape 3"/>
          <p:cNvSpPr>
            <a:spLocks noChangeAspect="1" noChangeArrowheads="1"/>
          </p:cNvSpPr>
          <p:nvPr/>
        </p:nvSpPr>
        <p:spPr bwMode="auto">
          <a:xfrm>
            <a:off x="4032250" y="2087563"/>
            <a:ext cx="216058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303463"/>
            <a:ext cx="1655763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944688"/>
            <a:ext cx="26654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303463" y="2622550"/>
            <a:ext cx="6589712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223963" y="1079500"/>
            <a:ext cx="6767512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it-IT" altLang="it-IT" sz="4400">
                <a:solidFill>
                  <a:srgbClr val="000000"/>
                </a:solidFill>
              </a:rPr>
              <a:t>          </a:t>
            </a:r>
            <a:r>
              <a:rPr lang="it-IT" altLang="it-IT" sz="3600">
                <a:solidFill>
                  <a:srgbClr val="000000"/>
                </a:solidFill>
              </a:rPr>
              <a:t>Direzione scientifica      </a:t>
            </a:r>
            <a:br>
              <a:rPr lang="it-IT" altLang="it-IT" sz="3600">
                <a:solidFill>
                  <a:srgbClr val="000000"/>
                </a:solidFill>
              </a:rPr>
            </a:br>
            <a:r>
              <a:rPr lang="it-IT" altLang="it-IT" sz="3600">
                <a:solidFill>
                  <a:srgbClr val="000000"/>
                </a:solidFill>
              </a:rPr>
              <a:t>        Prof.ssa Paola Bastianoni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808288"/>
            <a:ext cx="5256213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647700"/>
            <a:ext cx="84963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828675" y="717550"/>
            <a:ext cx="8329613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17550"/>
            <a:ext cx="8329613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761038" y="863600"/>
            <a:ext cx="374332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b="1" i="1">
                <a:solidFill>
                  <a:srgbClr val="000000"/>
                </a:solidFill>
                <a:cs typeface="Arial Unicode MS" charset="0"/>
              </a:rPr>
              <a:t>Arrivederci in piattaforma!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952750" y="1152525"/>
            <a:ext cx="46799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Il collegio docenti</a:t>
            </a:r>
          </a:p>
          <a:p>
            <a:pPr>
              <a:buClrTx/>
              <a:buFontTx/>
              <a:buNone/>
            </a:pPr>
            <a:endParaRPr lang="it-IT" altLang="it-IT" sz="36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0043" r="5008" b="10043"/>
          <a:stretch>
            <a:fillRect/>
          </a:stretch>
        </p:blipFill>
        <p:spPr bwMode="auto">
          <a:xfrm>
            <a:off x="1800225" y="1922463"/>
            <a:ext cx="661670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8" t="10043" r="5008" b="100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079500" y="1439863"/>
            <a:ext cx="73437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                       </a:t>
            </a:r>
            <a:r>
              <a:rPr lang="it-IT" altLang="it-IT" sz="3600">
                <a:solidFill>
                  <a:srgbClr val="000000"/>
                </a:solidFill>
              </a:rPr>
              <a:t>La tutor del master </a:t>
            </a:r>
          </a:p>
          <a:p>
            <a:pPr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       Dott.ssa Loredana Catalano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852738" y="-23813"/>
            <a:ext cx="4475162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959225" y="5759450"/>
            <a:ext cx="24479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735263"/>
            <a:ext cx="1944687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472113" y="3527425"/>
            <a:ext cx="338455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Con </a:t>
            </a:r>
            <a:r>
              <a:rPr lang="it-IT" altLang="it-IT">
                <a:solidFill>
                  <a:srgbClr val="CCCCFF"/>
                </a:solidFill>
                <a:hlinkClick r:id="rId5"/>
              </a:rPr>
              <a:t>Video Tutorial</a:t>
            </a:r>
            <a:r>
              <a:rPr lang="it-IT" altLang="it-IT"/>
              <a:t> </a:t>
            </a:r>
          </a:p>
          <a:p>
            <a:pPr>
              <a:buClrTx/>
              <a:buFontTx/>
              <a:buNone/>
            </a:pPr>
            <a:r>
              <a:rPr lang="it-IT" altLang="it-IT"/>
              <a:t>di introduzione all'uso della piattaforma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511300" y="900113"/>
            <a:ext cx="71278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31800" indent="-409575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A chi si rivolge il master?</a:t>
            </a: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Il master si rivolge a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-Assistenti sociali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(il corso è accreditato dal CNOAS)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-Educatori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-Giuristi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(Le attività in presenza sono accreditate dall'Ordine degli Avvocati)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-Psicologi</a:t>
            </a:r>
          </a:p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-Chi in possesso di uno dei seguenti titoli di studio: </a:t>
            </a:r>
          </a:p>
          <a:p>
            <a:pPr marL="644525" indent="-627063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laurea (D.M. 509/99)</a:t>
            </a:r>
          </a:p>
          <a:p>
            <a:pPr marL="644525" indent="-627063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laurea (D.M. 270/04)</a:t>
            </a:r>
          </a:p>
          <a:p>
            <a:pPr marL="644525" indent="-627063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laurea“ante riforma</a:t>
            </a:r>
          </a:p>
          <a:p>
            <a:pPr marL="644525" indent="-627063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 titoli equipollenti ai sensi della normativa vigente</a:t>
            </a:r>
          </a:p>
          <a:p>
            <a:pPr>
              <a:buClrTx/>
              <a:buFontTx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60363" y="301625"/>
            <a:ext cx="82788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endParaRPr lang="it-IT" altLang="it-IT" sz="4400" b="1" i="1">
              <a:solidFill>
                <a:srgbClr val="800000"/>
              </a:solidFill>
              <a:cs typeface="Arial Unicode MS" charset="0"/>
            </a:endParaRPr>
          </a:p>
          <a:p>
            <a:pPr algn="ctr">
              <a:buClrTx/>
              <a:buFontTx/>
              <a:buNone/>
            </a:pPr>
            <a:endParaRPr lang="it-IT" altLang="it-IT" sz="4400" b="1" i="1">
              <a:solidFill>
                <a:srgbClr val="800000"/>
              </a:solidFill>
              <a:cs typeface="Arial Unicode MS" charset="0"/>
            </a:endParaRPr>
          </a:p>
          <a:p>
            <a:pPr algn="ctr">
              <a:buClrTx/>
              <a:buFontTx/>
              <a:buNone/>
            </a:pPr>
            <a:r>
              <a:rPr lang="it-IT" altLang="it-IT" sz="4400" b="1" i="1">
                <a:solidFill>
                  <a:srgbClr val="800000"/>
                </a:solidFill>
                <a:cs typeface="Arial Unicode MS" charset="0"/>
              </a:rPr>
              <a:t>       </a:t>
            </a:r>
            <a:br>
              <a:rPr lang="it-IT" altLang="it-IT" sz="4400" b="1" i="1">
                <a:solidFill>
                  <a:srgbClr val="800000"/>
                </a:solidFill>
                <a:cs typeface="Arial Unicode MS" charset="0"/>
              </a:rPr>
            </a:br>
            <a:endParaRPr lang="it-IT" altLang="it-IT" sz="4400" b="1" i="1">
              <a:solidFill>
                <a:srgbClr val="800000"/>
              </a:solidFill>
              <a:cs typeface="Arial Unicode MS" charset="0"/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81343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00225" y="20256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127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spcBef>
                <a:spcPts val="800"/>
              </a:spcBef>
              <a:buClrTx/>
              <a:buFontTx/>
              <a:buNone/>
            </a:pPr>
            <a:endParaRPr lang="it-IT" altLang="it-IT" sz="3200"/>
          </a:p>
          <a:p>
            <a:pPr hangingPunct="1">
              <a:spcBef>
                <a:spcPts val="800"/>
              </a:spcBef>
              <a:buClrTx/>
              <a:buFontTx/>
              <a:buNone/>
            </a:pPr>
            <a:endParaRPr lang="it-IT" altLang="it-IT" sz="320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264275" y="3887788"/>
            <a:ext cx="1809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32475" y="3887788"/>
            <a:ext cx="33813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319588" y="2232025"/>
            <a:ext cx="1809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endParaRPr lang="it-IT" altLang="it-IT"/>
          </a:p>
          <a:p>
            <a:pPr>
              <a:buClrTx/>
              <a:buFontTx/>
              <a:buNone/>
            </a:pPr>
            <a:endParaRPr lang="it-IT" altLang="it-IT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232025" y="1098550"/>
            <a:ext cx="6624638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19367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Com'è organizzato il master</a:t>
            </a: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marL="193675" indent="-1714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Programma didattico in modalità e-learning</a:t>
            </a:r>
          </a:p>
          <a:p>
            <a:pPr marL="193675" indent="-1714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Attività a distanza in piattaforma di Ateneo</a:t>
            </a:r>
          </a:p>
          <a:p>
            <a:pPr marL="193675" indent="-1714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Attività in presenza( facoltative)</a:t>
            </a:r>
          </a:p>
          <a:p>
            <a:pPr marL="193675" indent="-171450"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125 ore di tirocinio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871663" y="2025650"/>
            <a:ext cx="6480175" cy="422275"/>
          </a:xfrm>
          <a:prstGeom prst="roundRect">
            <a:avLst>
              <a:gd name="adj" fmla="val 375"/>
            </a:avLst>
          </a:prstGeom>
          <a:noFill/>
          <a:ln w="34200" cap="flat">
            <a:solidFill>
              <a:srgbClr val="808080">
                <a:alpha val="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240" tIns="57240" rIns="102240" bIns="5724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    </a:t>
            </a:r>
            <a:r>
              <a:rPr lang="it-IT" altLang="it-IT">
                <a:solidFill>
                  <a:srgbClr val="000000"/>
                </a:solidFill>
              </a:rPr>
              <a:t>Il master prevede: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436688" y="704850"/>
            <a:ext cx="6911975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Programma didattico e-learning</a:t>
            </a:r>
          </a:p>
          <a:p>
            <a:pPr algn="ctr" hangingPunct="1">
              <a:buClrTx/>
              <a:buFontTx/>
              <a:buNone/>
            </a:pPr>
            <a:endParaRPr lang="it-IT" altLang="it-IT" sz="3600"/>
          </a:p>
          <a:p>
            <a:pPr algn="ctr" hangingPunct="1">
              <a:buClrTx/>
              <a:buFontTx/>
              <a:buNone/>
            </a:pPr>
            <a:endParaRPr lang="it-IT" altLang="it-IT" sz="3600"/>
          </a:p>
          <a:p>
            <a:pPr algn="ctr" hangingPunct="1">
              <a:buClrTx/>
              <a:buFontTx/>
              <a:buNone/>
            </a:pPr>
            <a:endParaRPr lang="it-IT" altLang="it-IT" sz="3600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36625" y="194468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143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spcBef>
                <a:spcPts val="800"/>
              </a:spcBef>
              <a:buClrTx/>
              <a:buFontTx/>
              <a:buNone/>
            </a:pPr>
            <a:endParaRPr lang="it-IT" altLang="it-IT" sz="3200"/>
          </a:p>
          <a:p>
            <a:pPr hangingPunct="1">
              <a:spcBef>
                <a:spcPts val="800"/>
              </a:spcBef>
              <a:buClrTx/>
              <a:buFontTx/>
              <a:buNone/>
            </a:pPr>
            <a:endParaRPr lang="it-IT" altLang="it-IT" sz="320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152525" y="2303463"/>
            <a:ext cx="7704138" cy="3240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9725" indent="-3143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spcBef>
                <a:spcPts val="800"/>
              </a:spcBef>
            </a:pPr>
            <a:r>
              <a:rPr lang="it-IT" altLang="it-IT" sz="3200"/>
              <a:t>  </a:t>
            </a:r>
            <a:r>
              <a:rPr lang="it-IT" altLang="it-IT" sz="3200">
                <a:solidFill>
                  <a:srgbClr val="000000"/>
                </a:solidFill>
              </a:rPr>
              <a:t> </a:t>
            </a:r>
            <a:r>
              <a:rPr lang="it-IT" altLang="it-IT">
                <a:solidFill>
                  <a:srgbClr val="000000"/>
                </a:solidFill>
              </a:rPr>
              <a:t>ll programma formativo a distanza è strutturato in un </a:t>
            </a:r>
            <a:r>
              <a:rPr lang="it-IT" altLang="it-IT">
                <a:hlinkClick r:id="rId4"/>
              </a:rPr>
              <a:t>Percorso comune</a:t>
            </a:r>
            <a:r>
              <a:rPr lang="it-IT" altLang="it-IT">
                <a:solidFill>
                  <a:srgbClr val="000000"/>
                </a:solidFill>
              </a:rPr>
              <a:t> </a:t>
            </a:r>
            <a:r>
              <a:rPr lang="it-IT" altLang="it-IT" b="1">
                <a:solidFill>
                  <a:srgbClr val="000000"/>
                </a:solidFill>
              </a:rPr>
              <a:t>, </a:t>
            </a:r>
            <a:r>
              <a:rPr lang="it-IT" altLang="it-IT">
                <a:solidFill>
                  <a:srgbClr val="000000"/>
                </a:solidFill>
              </a:rPr>
              <a:t>rivolto  a tutti i corsisti,e quattro curricula specifici:</a:t>
            </a:r>
          </a:p>
          <a:p>
            <a:pPr hangingPunct="1"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   </a:t>
            </a:r>
            <a:r>
              <a:rPr lang="it-IT" altLang="it-IT">
                <a:hlinkClick r:id="rId5"/>
              </a:rPr>
              <a:t>Curriculum educativo</a:t>
            </a:r>
          </a:p>
          <a:p>
            <a:pPr hangingPunct="1">
              <a:spcBef>
                <a:spcPts val="800"/>
              </a:spcBef>
              <a:buClrTx/>
              <a:buSz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   </a:t>
            </a:r>
            <a:r>
              <a:rPr lang="it-IT" altLang="it-IT">
                <a:hlinkClick r:id="rId6"/>
              </a:rPr>
              <a:t>Curriculum giuridico</a:t>
            </a:r>
          </a:p>
          <a:p>
            <a:pPr hangingPunct="1"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   </a:t>
            </a:r>
            <a:r>
              <a:rPr lang="it-IT" altLang="it-IT">
                <a:hlinkClick r:id="rId7"/>
              </a:rPr>
              <a:t>Curriculum psicologico</a:t>
            </a:r>
          </a:p>
          <a:p>
            <a:pPr hangingPunct="1"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   </a:t>
            </a:r>
            <a:r>
              <a:rPr lang="it-IT" altLang="it-IT">
                <a:hlinkClick r:id="rId8"/>
              </a:rPr>
              <a:t>Curriculum sociale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079500" y="57626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Percorso comune (40 CFU)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368425" y="2211388"/>
            <a:ext cx="7775575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66C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it-IT" altLang="it-IT">
                <a:hlinkClick r:id="rId4"/>
              </a:rPr>
              <a:t>Diritti evolutivi dei minori in una prospettiva relazionale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Diritto minorile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Famiglie e comunità per minori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Le seconde generazioni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Teatro sociale come strumento educativo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it-IT" altLang="it-IT">
                <a:solidFill>
                  <a:srgbClr val="000000"/>
                </a:solidFill>
              </a:rPr>
              <a:t>Tutela e protezione delle soggettività di genere</a:t>
            </a:r>
          </a:p>
          <a:p>
            <a:pPr>
              <a:buClrTx/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34452</TotalTime>
  <Words>1163</Words>
  <Application>Microsoft Office PowerPoint</Application>
  <PresentationFormat>Custom</PresentationFormat>
  <Paragraphs>252</Paragraphs>
  <Slides>31</Slides>
  <Notes>31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Attività in presenza:le scuole estive</vt:lpstr>
      <vt:lpstr>PowerPoint Presentation</vt:lpstr>
      <vt:lpstr>             Le opportunità che il Master offre:      Tirocinio</vt:lpstr>
      <vt:lpstr>        Le pubblicazioni del Master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annuale a distanza di I livello_x000b_"Tutela, diritti e protezione dei minori”</dc:title>
  <dc:subject>70 CFU - Direzione scientifica Prof.ssa Paola Bastianoni</dc:subject>
  <dc:creator>loredana fatalano</dc:creator>
  <cp:keywords>dirittti dei minori; master; online; 70 CFU</cp:keywords>
  <dc:description>Master annuale a distanza di I livello_x000b_"Tutela, diritti e protezione dei minori”_x000d_
Direzione scientifica _x000d_
Prof.ssa Paola Bastianoni_x000d_
70 CFU</dc:description>
  <cp:lastModifiedBy>Alessandra Chiaromonte</cp:lastModifiedBy>
  <cp:revision>1</cp:revision>
  <cp:lastPrinted>1601-01-01T00:00:00Z</cp:lastPrinted>
  <dcterms:created xsi:type="dcterms:W3CDTF">2015-11-07T18:49:33Z</dcterms:created>
  <dcterms:modified xsi:type="dcterms:W3CDTF">2016-02-10T20:48:09Z</dcterms:modified>
  <cp:category>Tutela, diritti e protezione dei minor</cp:category>
</cp:coreProperties>
</file>