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3" r:id="rId1"/>
  </p:sldMasterIdLst>
  <p:notesMasterIdLst>
    <p:notesMasterId r:id="rId9"/>
  </p:notesMasterIdLst>
  <p:sldIdLst>
    <p:sldId id="257" r:id="rId2"/>
    <p:sldId id="267" r:id="rId3"/>
    <p:sldId id="309" r:id="rId4"/>
    <p:sldId id="310" r:id="rId5"/>
    <p:sldId id="312" r:id="rId6"/>
    <p:sldId id="311" r:id="rId7"/>
    <p:sldId id="313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ani in pasta" id="{21F2E0EE-B8E0-4422-B07C-8B9D6A301526}">
          <p14:sldIdLst>
            <p14:sldId id="257"/>
            <p14:sldId id="267"/>
            <p14:sldId id="309"/>
            <p14:sldId id="310"/>
            <p14:sldId id="312"/>
            <p14:sldId id="311"/>
            <p14:sldId id="31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8A428"/>
    <a:srgbClr val="F6A4F8"/>
    <a:srgbClr val="D3CFD3"/>
    <a:srgbClr val="EFEB35"/>
    <a:srgbClr val="BDF5F2"/>
    <a:srgbClr val="FBC04B"/>
    <a:srgbClr val="E0F105"/>
    <a:srgbClr val="54CC93"/>
    <a:srgbClr val="D4E9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52" autoAdjust="0"/>
    <p:restoredTop sz="94671" autoAdjust="0"/>
  </p:normalViewPr>
  <p:slideViewPr>
    <p:cSldViewPr snapToObjects="1" showGuides="1">
      <p:cViewPr varScale="1">
        <p:scale>
          <a:sx n="70" d="100"/>
          <a:sy n="70" d="100"/>
        </p:scale>
        <p:origin x="60" y="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56"/>
    </p:cViewPr>
  </p:sorterViewPr>
  <p:notesViewPr>
    <p:cSldViewPr snapToObjects="1" showGuides="1">
      <p:cViewPr varScale="1">
        <p:scale>
          <a:sx n="71" d="100"/>
          <a:sy n="71" d="100"/>
        </p:scale>
        <p:origin x="265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00242-935A-48AF-8391-4D022EA375EB}" type="datetimeFigureOut">
              <a:rPr lang="it-IT" smtClean="0"/>
              <a:t>02/03/2016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243B5-21F7-417E-AD2C-BEFF982271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47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>
            <a:spLocks noChangeArrowheads="1"/>
          </p:cNvSpPr>
          <p:nvPr userDrawn="1"/>
        </p:nvSpPr>
        <p:spPr bwMode="white">
          <a:xfrm>
            <a:off x="-9145" y="4346448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55448" y="4941168"/>
            <a:ext cx="8665023" cy="1236624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 dirty="0" smtClean="0"/>
          </a:p>
          <a:p>
            <a:r>
              <a:rPr kumimoji="0" lang="en-US" dirty="0" smtClean="0"/>
              <a:t>TITOLO</a:t>
            </a:r>
            <a:endParaRPr kumimoji="0"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21" name="Logo Unife" descr="C:\Users\v.mastrodomenico\Documents\MIO\ALESSANDRA\20150831\Immagin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351" y="152400"/>
            <a:ext cx="3666993" cy="1650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Straight Connector 23"/>
          <p:cNvSpPr>
            <a:spLocks noChangeShapeType="1"/>
          </p:cNvSpPr>
          <p:nvPr userDrawn="1"/>
        </p:nvSpPr>
        <p:spPr bwMode="auto">
          <a:xfrm>
            <a:off x="146303" y="4437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3098304" y="1870010"/>
            <a:ext cx="2947392" cy="294739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20" name="Picture 3" descr="C:\Users\v.mastrodomenico\Documents\MIO\ALESSANDRA\20150831\matri testo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564" y="2250301"/>
            <a:ext cx="1780565" cy="2186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1" y="5733256"/>
            <a:ext cx="9143999" cy="4699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i="1" baseline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it-IT" dirty="0" smtClean="0"/>
              <a:t>Click here to edit the subtitle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/>
          <a:lstStyle/>
          <a:p>
            <a:fld id="{533C8A15-F12F-4DF3-A128-BE9E45C388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94047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pic>
        <p:nvPicPr>
          <p:cNvPr id="23" name="Logo Unife" descr="C:\Users\v.mastrodomenico\Documents\MIO\ALESSANDRA\20150831\Immagin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05134"/>
            <a:ext cx="1242961" cy="559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835696" y="152400"/>
            <a:ext cx="7155904" cy="61230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" name="Oval 1"/>
          <p:cNvSpPr/>
          <p:nvPr userDrawn="1"/>
        </p:nvSpPr>
        <p:spPr>
          <a:xfrm>
            <a:off x="1613801" y="152400"/>
            <a:ext cx="509928" cy="61230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6" name="Picture 3" descr="C:\Users\v.mastrodomenico\Documents\MIO\ALESSANDRA\20150831\matri testo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773" y="240328"/>
            <a:ext cx="368330" cy="45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2407785" y="300252"/>
            <a:ext cx="4328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8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Master tutela, diritti e protezione dei minori</a:t>
            </a:r>
            <a:endParaRPr lang="it-IT" sz="1800" dirty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1" name="Straight Connector 20"/>
          <p:cNvSpPr>
            <a:spLocks noChangeShapeType="1"/>
          </p:cNvSpPr>
          <p:nvPr userDrawn="1"/>
        </p:nvSpPr>
        <p:spPr bwMode="auto">
          <a:xfrm>
            <a:off x="155448" y="764704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128807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>
            <a:spLocks noChangeArrowheads="1"/>
          </p:cNvSpPr>
          <p:nvPr userDrawn="1"/>
        </p:nvSpPr>
        <p:spPr bwMode="white">
          <a:xfrm>
            <a:off x="3112405" y="3048"/>
            <a:ext cx="5879195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490156" cy="68610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1490156" y="152400"/>
            <a:ext cx="0" cy="655320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traight Connector 23"/>
          <p:cNvSpPr>
            <a:spLocks noChangeShapeType="1"/>
          </p:cNvSpPr>
          <p:nvPr userDrawn="1"/>
        </p:nvSpPr>
        <p:spPr bwMode="auto">
          <a:xfrm>
            <a:off x="3112405" y="152400"/>
            <a:ext cx="0" cy="6239256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7" name="Rectangle 26"/>
          <p:cNvSpPr>
            <a:spLocks noChangeArrowheads="1"/>
          </p:cNvSpPr>
          <p:nvPr userDrawn="1"/>
        </p:nvSpPr>
        <p:spPr bwMode="white">
          <a:xfrm>
            <a:off x="84040" y="3048"/>
            <a:ext cx="5879195" cy="14935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8" name="Rectangle 27"/>
          <p:cNvSpPr>
            <a:spLocks noChangeArrowheads="1"/>
          </p:cNvSpPr>
          <p:nvPr userDrawn="1"/>
        </p:nvSpPr>
        <p:spPr bwMode="auto">
          <a:xfrm>
            <a:off x="161877" y="152400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pic>
        <p:nvPicPr>
          <p:cNvPr id="29" name="Logo Unife" descr="C:\Users\v.mastrodomenico\Documents\MIO\ALESSANDRA\20150831\Immagin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391" y="2564904"/>
            <a:ext cx="3666993" cy="1650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Straight Connector 29"/>
          <p:cNvSpPr>
            <a:spLocks noChangeShapeType="1"/>
          </p:cNvSpPr>
          <p:nvPr userDrawn="1"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1" name="Straight Connector 30"/>
          <p:cNvSpPr>
            <a:spLocks noChangeShapeType="1"/>
          </p:cNvSpPr>
          <p:nvPr userDrawn="1"/>
        </p:nvSpPr>
        <p:spPr bwMode="auto">
          <a:xfrm>
            <a:off x="146303" y="4365104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27584" y="1870010"/>
            <a:ext cx="2947392" cy="294739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20" name="Picture 3" descr="C:\Users\v.mastrodomenico\Documents\MIO\ALESSANDRA\20150831\matri testo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844" y="2250301"/>
            <a:ext cx="1780565" cy="2186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10898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pic>
        <p:nvPicPr>
          <p:cNvPr id="23" name="Logo Unife" descr="C:\Users\v.mastrodomenico\Documents\MIO\ALESSANDRA\20150831\Immagin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05134"/>
            <a:ext cx="1242961" cy="559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traight Connector 8"/>
          <p:cNvSpPr>
            <a:spLocks noChangeShapeType="1"/>
          </p:cNvSpPr>
          <p:nvPr userDrawn="1"/>
        </p:nvSpPr>
        <p:spPr bwMode="auto">
          <a:xfrm>
            <a:off x="155448" y="764704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3956996" y="152400"/>
            <a:ext cx="5034604" cy="61230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" name="Oval 1"/>
          <p:cNvSpPr/>
          <p:nvPr userDrawn="1"/>
        </p:nvSpPr>
        <p:spPr>
          <a:xfrm>
            <a:off x="3702032" y="152400"/>
            <a:ext cx="509928" cy="61230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6" name="Picture 3" descr="C:\Users\v.mastrodomenico\Documents\MIO\ALESSANDRA\20150831\matri testo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374" y="240328"/>
            <a:ext cx="368330" cy="45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4355976" y="281845"/>
            <a:ext cx="4328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8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Master tutela, diritti e protezione dei minori</a:t>
            </a:r>
            <a:endParaRPr lang="it-IT" sz="1800" dirty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37582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3200400"/>
            <a:ext cx="8718550" cy="3108325"/>
          </a:xfrm>
        </p:spPr>
        <p:txBody>
          <a:bodyPr/>
          <a:lstStyle>
            <a:lvl1pPr>
              <a:defRPr sz="3200"/>
            </a:lvl1pPr>
          </a:lstStyle>
          <a:p>
            <a:pPr algn="just">
              <a:tabLst>
                <a:tab pos="2425700" algn="l"/>
              </a:tabLst>
            </a:pP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	Trama: 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Gao, l'insegnante di uno sperduto villaggio cinese è costretto ad 		assentarsi. Il capo villaggio non sapendo con chi sostituirlo per un mese intero, 	trova nella tredicenne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Wei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, dietro compenso di 50 yuan di cui ha indispensabile 	bisogno, la supplente ideale.</a:t>
            </a:r>
          </a:p>
          <a:p>
            <a:pPr algn="just"/>
            <a:r>
              <a:rPr lang="it-IT" sz="1200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Wei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, naturalmente, non ha alcuna esperienza d'insegnamento. Deve solo intrattenere gli allievi e non permettere a nessuno di essi di ritirarsi dalla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scuola.È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 un compito non facile.</a:t>
            </a:r>
          </a:p>
          <a:p>
            <a:pPr algn="just"/>
            <a:r>
              <a:rPr lang="it-IT" sz="12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Una mattina, il ribelle Zhang non si presenta a scuola. È scappato in città in cerca di lavoro per aiutare i genitori fortemente indebitati e bisognevoli di soldi. L'imprevisto allontanamento dell'alunno mobilita la fantasia di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Wei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 e della classe che si attiva a ricercare fondi per il biglietto del pullman, a fare conti, a studiare  strategie. Si deve a tutti i costi ricercare Zhang e ricondurlo a scuola.</a:t>
            </a:r>
          </a:p>
          <a:p>
            <a:pPr algn="just"/>
            <a:r>
              <a:rPr lang="it-IT" sz="1200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Wei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 parte per la città, un mondo sconosciuto, estraneo, ostile e pieno d'insidie. Ma non si arrende. Infine, grazie ad una emittente televisiva che si interessa del caso, Zhang viene ritrovato. Quando tornano al villaggio, la troupe li segue e insieme portano una serie di oggetti raccolti grazie alle donazioni.</a:t>
            </a:r>
          </a:p>
          <a:p>
            <a:pPr algn="just"/>
            <a:r>
              <a:rPr lang="it-IT" sz="12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La scuola ha un nuovo futuro. Gli alunni, grazie ai tanti gessetti colorati ricevuti scrivono alla lavagna il nome della «insegnante»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Wei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.</a:t>
            </a:r>
          </a:p>
          <a:p>
            <a:endParaRPr lang="it-IT" sz="1400" dirty="0">
              <a:latin typeface="Century Gothic" panose="020B0502020202020204" pitchFamily="34" charset="0"/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2700338" y="1539875"/>
            <a:ext cx="6696075" cy="1601788"/>
          </a:xfrm>
        </p:spPr>
        <p:txBody>
          <a:bodyPr/>
          <a:lstStyle>
            <a:lvl1pPr>
              <a:defRPr sz="2800"/>
            </a:lvl1pPr>
          </a:lstStyle>
          <a:p>
            <a:r>
              <a:rPr lang="it-IT" sz="14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Regia:		</a:t>
            </a: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Zhang  </a:t>
            </a:r>
            <a:r>
              <a:rPr lang="it-IT" sz="1400" b="1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Ymou</a:t>
            </a: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.</a:t>
            </a:r>
            <a:b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lang="it-IT" sz="14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Genere: 	</a:t>
            </a: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Drammatico</a:t>
            </a:r>
            <a:endParaRPr lang="it-IT" sz="1400" kern="1200" dirty="0" smtClean="0">
              <a:solidFill>
                <a:schemeClr val="tx1"/>
              </a:solidFill>
              <a:effectLst/>
              <a:latin typeface="Century Gothic" panose="020B0502020202020204" pitchFamily="34" charset="0"/>
              <a:ea typeface="+mn-ea"/>
              <a:cs typeface="+mn-cs"/>
            </a:endParaRPr>
          </a:p>
          <a:p>
            <a:r>
              <a:rPr lang="it-IT" sz="14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Tipologia: 	</a:t>
            </a: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Diventare grandi, Il mondo della scuola, Giovani</a:t>
            </a:r>
            <a:endParaRPr lang="it-IT" sz="1400" kern="1200" dirty="0" smtClean="0">
              <a:solidFill>
                <a:schemeClr val="tx1"/>
              </a:solidFill>
              <a:effectLst/>
              <a:latin typeface="Century Gothic" panose="020B0502020202020204" pitchFamily="34" charset="0"/>
              <a:ea typeface="+mn-ea"/>
              <a:cs typeface="+mn-cs"/>
            </a:endParaRPr>
          </a:p>
          <a:p>
            <a:r>
              <a:rPr lang="it-IT" sz="14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Interpreti:	</a:t>
            </a:r>
            <a:r>
              <a:rPr lang="it-IT" sz="1400" b="1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Wei</a:t>
            </a: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lang="it-IT" sz="1400" b="1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Minzhi</a:t>
            </a: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, Zhang </a:t>
            </a:r>
            <a:r>
              <a:rPr lang="it-IT" sz="1400" b="1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Huike</a:t>
            </a: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, Gao </a:t>
            </a:r>
            <a:r>
              <a:rPr lang="it-IT" sz="1400" b="1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Enman</a:t>
            </a: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, </a:t>
            </a:r>
            <a:r>
              <a:rPr lang="it-IT" sz="1400" b="1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Sun</a:t>
            </a: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lang="it-IT" sz="1400" b="1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Zhimei</a:t>
            </a:r>
            <a:endParaRPr lang="it-IT" sz="1400" kern="1200" dirty="0" smtClean="0">
              <a:solidFill>
                <a:schemeClr val="tx1"/>
              </a:solidFill>
              <a:effectLst/>
              <a:latin typeface="Century Gothic" panose="020B0502020202020204" pitchFamily="34" charset="0"/>
              <a:ea typeface="+mn-ea"/>
              <a:cs typeface="+mn-cs"/>
            </a:endParaRPr>
          </a:p>
          <a:p>
            <a:r>
              <a:rPr lang="it-IT" sz="14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Origine:	</a:t>
            </a: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Cina</a:t>
            </a:r>
            <a:endParaRPr lang="it-IT" sz="1400" kern="1200" dirty="0" smtClean="0">
              <a:solidFill>
                <a:schemeClr val="tx1"/>
              </a:solidFill>
              <a:effectLst/>
              <a:latin typeface="Century Gothic" panose="020B0502020202020204" pitchFamily="34" charset="0"/>
              <a:ea typeface="+mn-ea"/>
              <a:cs typeface="+mn-cs"/>
            </a:endParaRPr>
          </a:p>
          <a:p>
            <a:r>
              <a:rPr lang="it-IT" sz="14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Anno:		</a:t>
            </a: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1999</a:t>
            </a:r>
            <a:endParaRPr lang="it-IT" sz="1400" kern="1200" dirty="0" smtClean="0">
              <a:solidFill>
                <a:schemeClr val="tx1"/>
              </a:solidFill>
              <a:effectLst/>
              <a:latin typeface="Century Gothic" panose="020B0502020202020204" pitchFamily="34" charset="0"/>
              <a:ea typeface="+mn-ea"/>
              <a:cs typeface="+mn-cs"/>
            </a:endParaRPr>
          </a:p>
          <a:p>
            <a:endParaRPr lang="it-IT" sz="1400" dirty="0">
              <a:latin typeface="Century Gothic" panose="020B0502020202020204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pic>
        <p:nvPicPr>
          <p:cNvPr id="23" name="Logo Unife" descr="C:\Users\v.mastrodomenico\Documents\MIO\ALESSANDRA\20150831\Immagin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05134"/>
            <a:ext cx="1242961" cy="559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traight Connector 8"/>
          <p:cNvSpPr>
            <a:spLocks noChangeShapeType="1"/>
          </p:cNvSpPr>
          <p:nvPr userDrawn="1"/>
        </p:nvSpPr>
        <p:spPr bwMode="auto">
          <a:xfrm>
            <a:off x="155448" y="764704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835696" y="152400"/>
            <a:ext cx="7155904" cy="61230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" name="Oval 1"/>
          <p:cNvSpPr/>
          <p:nvPr userDrawn="1"/>
        </p:nvSpPr>
        <p:spPr>
          <a:xfrm>
            <a:off x="1613801" y="152400"/>
            <a:ext cx="509928" cy="61230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6" name="Picture 3" descr="C:\Users\v.mastrodomenico\Documents\MIO\ALESSANDRA\20150831\matri testo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773" y="240328"/>
            <a:ext cx="368330" cy="45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2407785" y="300252"/>
            <a:ext cx="4328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8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Master tutela, diritti e protezione dei minori</a:t>
            </a:r>
            <a:endParaRPr lang="it-IT" sz="1800" dirty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495647" y="1064071"/>
            <a:ext cx="2000251" cy="284616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2720975" y="1063625"/>
            <a:ext cx="5764213" cy="369888"/>
          </a:xfrm>
        </p:spPr>
        <p:txBody>
          <a:bodyPr/>
          <a:lstStyle>
            <a:lvl1pPr algn="l">
              <a:defRPr sz="2800"/>
            </a:lvl1pPr>
          </a:lstStyle>
          <a:p>
            <a:pPr algn="l"/>
            <a:r>
              <a:rPr lang="it-IT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 uno di meno – </a:t>
            </a:r>
            <a:r>
              <a:rPr lang="it-IT" sz="18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</a:t>
            </a:r>
            <a:r>
              <a:rPr lang="it-IT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8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</a:t>
            </a:r>
            <a:r>
              <a:rPr lang="it-IT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8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dou</a:t>
            </a:r>
            <a:r>
              <a:rPr lang="it-IT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8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</a:t>
            </a:r>
            <a:r>
              <a:rPr lang="it-IT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8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neng</a:t>
            </a:r>
            <a:r>
              <a:rPr lang="it-IT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8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shao</a:t>
            </a:r>
            <a:endParaRPr lang="it-IT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33535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3200400"/>
            <a:ext cx="8718550" cy="3108325"/>
          </a:xfrm>
        </p:spPr>
        <p:txBody>
          <a:bodyPr/>
          <a:lstStyle>
            <a:lvl1pPr>
              <a:defRPr sz="3200"/>
            </a:lvl1pPr>
          </a:lstStyle>
          <a:p>
            <a:pPr algn="just">
              <a:tabLst>
                <a:tab pos="2425700" algn="l"/>
              </a:tabLst>
            </a:pP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	Trama: 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Gao, l'insegnante di uno sperduto villaggio cinese è costretto ad 		assentarsi. Il capo villaggio non sapendo con chi sostituirlo per un mese intero, 	trova nella tredicenne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Wei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, dietro compenso di 50 yuan di cui ha indispensabile 	bisogno, la supplente ideale.</a:t>
            </a:r>
          </a:p>
          <a:p>
            <a:pPr algn="just"/>
            <a:r>
              <a:rPr lang="it-IT" sz="1200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Wei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, naturalmente, non ha alcuna esperienza d'insegnamento. Deve solo intrattenere gli allievi e non permettere a nessuno di essi di ritirarsi dalla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scuola.È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 un compito non facile.</a:t>
            </a:r>
          </a:p>
          <a:p>
            <a:pPr algn="just"/>
            <a:r>
              <a:rPr lang="it-IT" sz="12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Una mattina, il ribelle Zhang non si presenta a scuola. È scappato in città in cerca di lavoro per aiutare i genitori fortemente indebitati e bisognevoli di soldi. L'imprevisto allontanamento dell'alunno mobilita la fantasia di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Wei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 e della classe che si attiva a ricercare fondi per il biglietto del pullman, a fare conti, a studiare  strategie. Si deve a tutti i costi ricercare Zhang e ricondurlo a scuola.</a:t>
            </a:r>
          </a:p>
          <a:p>
            <a:pPr algn="just"/>
            <a:r>
              <a:rPr lang="it-IT" sz="1200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Wei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 parte per la città, un mondo sconosciuto, estraneo, ostile e pieno d'insidie. Ma non si arrende. Infine, grazie ad una emittente televisiva che si interessa del caso, Zhang viene ritrovato. Quando tornano al villaggio, la troupe li segue e insieme portano una serie di oggetti raccolti grazie alle donazioni.</a:t>
            </a:r>
          </a:p>
          <a:p>
            <a:pPr algn="just"/>
            <a:r>
              <a:rPr lang="it-IT" sz="12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La scuola ha un nuovo futuro. Gli alunni, grazie ai tanti gessetti colorati ricevuti scrivono alla lavagna il nome della «insegnante»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Wei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.</a:t>
            </a:r>
          </a:p>
          <a:p>
            <a:endParaRPr lang="it-IT" sz="1400" dirty="0">
              <a:latin typeface="Century Gothic" panose="020B0502020202020204" pitchFamily="34" charset="0"/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2700338" y="1539875"/>
            <a:ext cx="6696075" cy="1601788"/>
          </a:xfrm>
        </p:spPr>
        <p:txBody>
          <a:bodyPr/>
          <a:lstStyle>
            <a:lvl1pPr>
              <a:defRPr sz="2800"/>
            </a:lvl1pPr>
          </a:lstStyle>
          <a:p>
            <a:r>
              <a:rPr lang="it-IT" sz="14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Regia:		</a:t>
            </a: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Zhang  </a:t>
            </a:r>
            <a:r>
              <a:rPr lang="it-IT" sz="1400" b="1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Ymou</a:t>
            </a: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.</a:t>
            </a:r>
            <a:b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lang="it-IT" sz="14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Genere: 	</a:t>
            </a: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Drammatico</a:t>
            </a:r>
            <a:endParaRPr lang="it-IT" sz="1400" kern="1200" dirty="0" smtClean="0">
              <a:solidFill>
                <a:schemeClr val="tx1"/>
              </a:solidFill>
              <a:effectLst/>
              <a:latin typeface="Century Gothic" panose="020B0502020202020204" pitchFamily="34" charset="0"/>
              <a:ea typeface="+mn-ea"/>
              <a:cs typeface="+mn-cs"/>
            </a:endParaRPr>
          </a:p>
          <a:p>
            <a:r>
              <a:rPr lang="it-IT" sz="14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Tipologia: 	</a:t>
            </a: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Diventare grandi, Il mondo della scuola, Giovani</a:t>
            </a:r>
            <a:endParaRPr lang="it-IT" sz="1400" kern="1200" dirty="0" smtClean="0">
              <a:solidFill>
                <a:schemeClr val="tx1"/>
              </a:solidFill>
              <a:effectLst/>
              <a:latin typeface="Century Gothic" panose="020B0502020202020204" pitchFamily="34" charset="0"/>
              <a:ea typeface="+mn-ea"/>
              <a:cs typeface="+mn-cs"/>
            </a:endParaRPr>
          </a:p>
          <a:p>
            <a:r>
              <a:rPr lang="it-IT" sz="14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Interpreti:	</a:t>
            </a:r>
            <a:r>
              <a:rPr lang="it-IT" sz="1400" b="1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Wei</a:t>
            </a: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lang="it-IT" sz="1400" b="1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Minzhi</a:t>
            </a: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, Zhang </a:t>
            </a:r>
            <a:r>
              <a:rPr lang="it-IT" sz="1400" b="1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Huike</a:t>
            </a: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, Gao </a:t>
            </a:r>
            <a:r>
              <a:rPr lang="it-IT" sz="1400" b="1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Enman</a:t>
            </a: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, </a:t>
            </a:r>
            <a:r>
              <a:rPr lang="it-IT" sz="1400" b="1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Sun</a:t>
            </a: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lang="it-IT" sz="1400" b="1" kern="120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Zhimei</a:t>
            </a:r>
            <a:endParaRPr lang="it-IT" sz="1400" kern="1200" dirty="0" smtClean="0">
              <a:solidFill>
                <a:schemeClr val="tx1"/>
              </a:solidFill>
              <a:effectLst/>
              <a:latin typeface="Century Gothic" panose="020B0502020202020204" pitchFamily="34" charset="0"/>
              <a:ea typeface="+mn-ea"/>
              <a:cs typeface="+mn-cs"/>
            </a:endParaRPr>
          </a:p>
          <a:p>
            <a:r>
              <a:rPr lang="it-IT" sz="14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Origine:	</a:t>
            </a: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Cina</a:t>
            </a:r>
            <a:endParaRPr lang="it-IT" sz="1400" kern="1200" dirty="0" smtClean="0">
              <a:solidFill>
                <a:schemeClr val="tx1"/>
              </a:solidFill>
              <a:effectLst/>
              <a:latin typeface="Century Gothic" panose="020B0502020202020204" pitchFamily="34" charset="0"/>
              <a:ea typeface="+mn-ea"/>
              <a:cs typeface="+mn-cs"/>
            </a:endParaRPr>
          </a:p>
          <a:p>
            <a:r>
              <a:rPr lang="it-IT" sz="1400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Anno:		</a:t>
            </a:r>
            <a:r>
              <a:rPr lang="it-IT" sz="1400" b="1" kern="120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1999</a:t>
            </a:r>
            <a:endParaRPr lang="it-IT" sz="1400" kern="1200" dirty="0" smtClean="0">
              <a:solidFill>
                <a:schemeClr val="tx1"/>
              </a:solidFill>
              <a:effectLst/>
              <a:latin typeface="Century Gothic" panose="020B0502020202020204" pitchFamily="34" charset="0"/>
              <a:ea typeface="+mn-ea"/>
              <a:cs typeface="+mn-cs"/>
            </a:endParaRPr>
          </a:p>
          <a:p>
            <a:endParaRPr lang="it-IT" sz="1400" dirty="0">
              <a:latin typeface="Century Gothic" panose="020B0502020202020204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pic>
        <p:nvPicPr>
          <p:cNvPr id="23" name="Logo Unife" descr="C:\Users\v.mastrodomenico\Documents\MIO\ALESSANDRA\20150831\Immagin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05134"/>
            <a:ext cx="1242961" cy="559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traight Connector 8"/>
          <p:cNvSpPr>
            <a:spLocks noChangeShapeType="1"/>
          </p:cNvSpPr>
          <p:nvPr userDrawn="1"/>
        </p:nvSpPr>
        <p:spPr bwMode="auto">
          <a:xfrm>
            <a:off x="155448" y="764704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835696" y="152400"/>
            <a:ext cx="7155904" cy="61230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" name="Oval 1"/>
          <p:cNvSpPr/>
          <p:nvPr userDrawn="1"/>
        </p:nvSpPr>
        <p:spPr>
          <a:xfrm>
            <a:off x="1613801" y="152400"/>
            <a:ext cx="509928" cy="61230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6" name="Picture 3" descr="C:\Users\v.mastrodomenico\Documents\MIO\ALESSANDRA\20150831\matri testo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773" y="240328"/>
            <a:ext cx="368330" cy="45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2407785" y="300252"/>
            <a:ext cx="4328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8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Master tutela, diritti e protezione dei minori</a:t>
            </a:r>
            <a:endParaRPr lang="it-IT" sz="1800" dirty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495647" y="1064071"/>
            <a:ext cx="2000251" cy="284616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2720975" y="1063625"/>
            <a:ext cx="5764213" cy="369888"/>
          </a:xfrm>
        </p:spPr>
        <p:txBody>
          <a:bodyPr/>
          <a:lstStyle>
            <a:lvl1pPr algn="l">
              <a:defRPr sz="2800"/>
            </a:lvl1pPr>
          </a:lstStyle>
          <a:p>
            <a:pPr algn="l"/>
            <a:r>
              <a:rPr lang="it-IT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 uno di meno – </a:t>
            </a:r>
            <a:r>
              <a:rPr lang="it-IT" sz="18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</a:t>
            </a:r>
            <a:r>
              <a:rPr lang="it-IT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8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</a:t>
            </a:r>
            <a:r>
              <a:rPr lang="it-IT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8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dou</a:t>
            </a:r>
            <a:r>
              <a:rPr lang="it-IT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8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</a:t>
            </a:r>
            <a:r>
              <a:rPr lang="it-IT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8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neng</a:t>
            </a:r>
            <a:r>
              <a:rPr lang="it-IT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8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shao</a:t>
            </a:r>
            <a:endParaRPr lang="it-IT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85796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359859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26" r:id="rId4"/>
    <p:sldLayoutId id="2147483723" r:id="rId5"/>
    <p:sldLayoutId id="2147483729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astertutelaminori@unife.it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hyperlink" Target="http://www.tutelaminoriunife.it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1"/>
          <p:cNvSpPr txBox="1">
            <a:spLocks/>
          </p:cNvSpPr>
          <p:nvPr/>
        </p:nvSpPr>
        <p:spPr>
          <a:xfrm>
            <a:off x="1" y="4941168"/>
            <a:ext cx="9144641" cy="1487445"/>
          </a:xfrm>
          <a:prstGeom prst="rect">
            <a:avLst/>
          </a:prstGeom>
        </p:spPr>
        <p:txBody>
          <a:bodyPr lIns="105366" tIns="52683" rIns="105366" bIns="52683">
            <a:noAutofit/>
          </a:bodyPr>
          <a:lstStyle>
            <a:lvl1pPr marL="384048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3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8096" indent="-38404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3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52144" indent="-32004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36192" indent="-32004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20240" indent="-32004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04288" indent="-256032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8336" indent="-256032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2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44368" indent="-256032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28416" indent="-256032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20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Bef>
                <a:spcPts val="1000"/>
              </a:spcBef>
              <a:buClrTx/>
              <a:buNone/>
            </a:pPr>
            <a:r>
              <a:rPr lang="it-IT" altLang="it-IT" sz="2000" b="1" cap="all" spc="288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imes New Roman" panose="02020603050405020304" pitchFamily="18" charset="0"/>
              </a:rPr>
              <a:t>Il </a:t>
            </a:r>
            <a:r>
              <a:rPr lang="it-IT" altLang="it-IT" sz="2000" b="1" cap="all" spc="288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imes New Roman" panose="02020603050405020304" pitchFamily="18" charset="0"/>
              </a:rPr>
              <a:t>Master Tutela, diritti e </a:t>
            </a:r>
            <a:r>
              <a:rPr lang="it-IT" altLang="it-IT" sz="2000" b="1" cap="all" spc="288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imes New Roman" panose="02020603050405020304" pitchFamily="18" charset="0"/>
              </a:rPr>
              <a:t>protezione DEI MINORI</a:t>
            </a:r>
            <a:endParaRPr lang="it-IT" altLang="it-IT" sz="2000" b="1" cap="all" spc="288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  <a:buClrTx/>
              <a:buNone/>
            </a:pPr>
            <a:r>
              <a:rPr lang="it-IT" altLang="it-IT" sz="2000" b="1" cap="all" spc="288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it-IT" altLang="it-IT" sz="1800" b="1" i="1" cap="all" spc="288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imes New Roman" panose="02020603050405020304" pitchFamily="18" charset="0"/>
              </a:rPr>
              <a:t>incontra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  <a:buClrTx/>
              <a:buNone/>
            </a:pPr>
            <a:r>
              <a:rPr lang="it-IT" altLang="it-IT" sz="2000" b="1" cap="all" spc="288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imes New Roman" panose="02020603050405020304" pitchFamily="18" charset="0"/>
              </a:rPr>
              <a:t> Le comunità per </a:t>
            </a:r>
            <a:r>
              <a:rPr lang="it-IT" altLang="it-IT" sz="2000" b="1" cap="all" spc="288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imes New Roman" panose="02020603050405020304" pitchFamily="18" charset="0"/>
              </a:rPr>
              <a:t>minori</a:t>
            </a:r>
            <a:endParaRPr lang="it-IT" altLang="it-IT" sz="2000" b="1" cap="all" spc="288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ubtitle 1" hidden="1"/>
          <p:cNvSpPr>
            <a:spLocks noGrp="1"/>
          </p:cNvSpPr>
          <p:nvPr>
            <p:ph type="subTitle" idx="1"/>
          </p:nvPr>
        </p:nvSpPr>
        <p:spPr>
          <a:xfrm>
            <a:off x="239488" y="5013176"/>
            <a:ext cx="8665023" cy="504056"/>
          </a:xfrm>
        </p:spPr>
        <p:txBody>
          <a:bodyPr>
            <a:normAutofit lnSpcReduction="10000"/>
          </a:bodyPr>
          <a:lstStyle/>
          <a:p>
            <a:r>
              <a:rPr lang="it-IT" sz="24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Master tutela, diritti e protezione dei minori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idx="10"/>
          </p:nvPr>
        </p:nvSpPr>
        <p:spPr>
          <a:xfrm>
            <a:off x="1" y="5555602"/>
            <a:ext cx="9143999" cy="753718"/>
          </a:xfrm>
        </p:spPr>
        <p:txBody>
          <a:bodyPr>
            <a:normAutofit fontScale="25000" lnSpcReduction="20000"/>
          </a:bodyPr>
          <a:lstStyle/>
          <a:p>
            <a:r>
              <a:rPr lang="en-US" sz="5600" dirty="0">
                <a:solidFill>
                  <a:schemeClr val="tx1"/>
                </a:solidFill>
              </a:rPr>
              <a:t>Direttrice Prof.ssa </a:t>
            </a:r>
            <a:r>
              <a:rPr lang="en-US" sz="5600" b="1" dirty="0">
                <a:solidFill>
                  <a:schemeClr val="tx1"/>
                </a:solidFill>
                <a:cs typeface="Helvetica"/>
              </a:rPr>
              <a:t>Paola Bastianoni</a:t>
            </a:r>
          </a:p>
          <a:p>
            <a:r>
              <a:rPr lang="en-US" sz="5600" dirty="0" err="1" smtClean="0">
                <a:solidFill>
                  <a:schemeClr val="tx1"/>
                </a:solidFill>
              </a:rPr>
              <a:t>Dott.ssa</a:t>
            </a:r>
            <a:r>
              <a:rPr lang="en-US" sz="5600" dirty="0" smtClean="0">
                <a:solidFill>
                  <a:schemeClr val="tx1"/>
                </a:solidFill>
              </a:rPr>
              <a:t>  </a:t>
            </a:r>
            <a:r>
              <a:rPr lang="en-US" sz="5600" b="1" dirty="0" smtClean="0">
                <a:solidFill>
                  <a:schemeClr val="tx1"/>
                </a:solidFill>
                <a:cs typeface="Helvetica"/>
              </a:rPr>
              <a:t>Monia </a:t>
            </a:r>
            <a:r>
              <a:rPr lang="en-US" sz="5600" b="1" dirty="0" err="1" smtClean="0">
                <a:solidFill>
                  <a:schemeClr val="tx1"/>
                </a:solidFill>
                <a:cs typeface="Helvetica"/>
              </a:rPr>
              <a:t>Ciriello</a:t>
            </a:r>
            <a:endParaRPr lang="en-US" sz="5600" b="1" dirty="0">
              <a:solidFill>
                <a:schemeClr val="tx1"/>
              </a:solidFill>
              <a:cs typeface="Helvetica"/>
            </a:endParaRPr>
          </a:p>
          <a:p>
            <a:endParaRPr lang="it-IT" dirty="0"/>
          </a:p>
        </p:txBody>
      </p:sp>
      <p:pic>
        <p:nvPicPr>
          <p:cNvPr id="7" name="ACC - 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2595911"/>
            <a:ext cx="1323458" cy="16661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618567"/>
            <a:ext cx="1323458" cy="162086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1578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8251"/>
    </mc:Choice>
    <mc:Fallback xmlns="">
      <p:transition advTm="825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6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g - 26"/>
          <p:cNvSpPr/>
          <p:nvPr/>
        </p:nvSpPr>
        <p:spPr>
          <a:xfrm>
            <a:off x="179512" y="1857013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Programma</a:t>
            </a:r>
            <a:endParaRPr lang="it-IT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it-IT" sz="1600" dirty="0">
                <a:latin typeface="Century Gothic" panose="020B0502020202020204" pitchFamily="34" charset="0"/>
              </a:rPr>
              <a:t> </a:t>
            </a:r>
          </a:p>
          <a:p>
            <a:pPr algn="ctr"/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Lunedi 26 settembre </a:t>
            </a:r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: "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Se ' e Identità personale e professionale </a:t>
            </a:r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"</a:t>
            </a:r>
            <a:endParaRPr lang="it-IT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it-IT" sz="1600" dirty="0">
                <a:latin typeface="Century Gothic" panose="020B0502020202020204" pitchFamily="34" charset="0"/>
              </a:rPr>
              <a:t>Auditorium Santa Lucia via L</a:t>
            </a:r>
            <a:r>
              <a:rPr lang="it-IT" sz="1600" dirty="0" smtClean="0">
                <a:latin typeface="Century Gothic" panose="020B0502020202020204" pitchFamily="34" charset="0"/>
              </a:rPr>
              <a:t>. Ariosto 35</a:t>
            </a:r>
            <a:r>
              <a:rPr lang="it-IT" sz="1600" dirty="0">
                <a:latin typeface="Century Gothic" panose="020B0502020202020204" pitchFamily="34" charset="0"/>
              </a:rPr>
              <a:t> </a:t>
            </a:r>
            <a:endParaRPr lang="it-IT" sz="1600" dirty="0" smtClean="0">
              <a:latin typeface="Century Gothic" panose="020B0502020202020204" pitchFamily="34" charset="0"/>
            </a:endParaRPr>
          </a:p>
          <a:p>
            <a:endParaRPr lang="it-IT" sz="1600" dirty="0">
              <a:latin typeface="Century Gothic" panose="020B0502020202020204" pitchFamily="34" charset="0"/>
            </a:endParaRPr>
          </a:p>
          <a:p>
            <a:r>
              <a:rPr lang="it-IT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Mattina</a:t>
            </a:r>
            <a:r>
              <a:rPr lang="it-IT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*</a:t>
            </a:r>
            <a:r>
              <a:rPr lang="it-IT" sz="1600" dirty="0">
                <a:latin typeface="Century Gothic" panose="020B0502020202020204" pitchFamily="34" charset="0"/>
              </a:rPr>
              <a:t> 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Ore </a:t>
            </a:r>
            <a:r>
              <a:rPr lang="it-IT" sz="1600" dirty="0" smtClean="0">
                <a:latin typeface="Century Gothic" panose="020B0502020202020204" pitchFamily="34" charset="0"/>
              </a:rPr>
              <a:t>9.30 : </a:t>
            </a:r>
            <a:r>
              <a:rPr lang="it-IT" sz="1600" dirty="0">
                <a:latin typeface="Century Gothic" panose="020B0502020202020204" pitchFamily="34" charset="0"/>
              </a:rPr>
              <a:t>apertura dei lavori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Ore </a:t>
            </a:r>
            <a:r>
              <a:rPr lang="it-IT" sz="1600" dirty="0" smtClean="0">
                <a:latin typeface="Century Gothic" panose="020B0502020202020204" pitchFamily="34" charset="0"/>
              </a:rPr>
              <a:t>10.00 : Presentazione </a:t>
            </a:r>
            <a:r>
              <a:rPr lang="it-IT" sz="1600" dirty="0">
                <a:latin typeface="Century Gothic" panose="020B0502020202020204" pitchFamily="34" charset="0"/>
              </a:rPr>
              <a:t>corsisti  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Ore </a:t>
            </a:r>
            <a:r>
              <a:rPr lang="it-IT" sz="1600" dirty="0" smtClean="0">
                <a:latin typeface="Century Gothic" panose="020B0502020202020204" pitchFamily="34" charset="0"/>
              </a:rPr>
              <a:t>11.00 - 13.00 : Laboratorio </a:t>
            </a:r>
            <a:r>
              <a:rPr lang="it-IT" sz="1600" dirty="0">
                <a:latin typeface="Century Gothic" panose="020B0502020202020204" pitchFamily="34" charset="0"/>
              </a:rPr>
              <a:t>biografico </a:t>
            </a:r>
            <a:r>
              <a:rPr lang="it-IT" sz="1600" dirty="0" smtClean="0">
                <a:latin typeface="Century Gothic" panose="020B0502020202020204" pitchFamily="34" charset="0"/>
              </a:rPr>
              <a:t>( P</a:t>
            </a:r>
            <a:r>
              <a:rPr lang="it-IT" sz="1600" dirty="0">
                <a:latin typeface="Century Gothic" panose="020B0502020202020204" pitchFamily="34" charset="0"/>
              </a:rPr>
              <a:t>. Bastianoni )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Ore </a:t>
            </a:r>
            <a:r>
              <a:rPr lang="it-IT" sz="1600" dirty="0" smtClean="0">
                <a:latin typeface="Century Gothic" panose="020B0502020202020204" pitchFamily="34" charset="0"/>
              </a:rPr>
              <a:t>13.00 : </a:t>
            </a:r>
            <a:r>
              <a:rPr lang="it-IT" sz="1600" dirty="0">
                <a:latin typeface="Century Gothic" panose="020B0502020202020204" pitchFamily="34" charset="0"/>
              </a:rPr>
              <a:t>pranzo a buffet</a:t>
            </a:r>
          </a:p>
          <a:p>
            <a:r>
              <a:rPr lang="it-IT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Pomeriggio</a:t>
            </a:r>
            <a:r>
              <a:rPr lang="it-IT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*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Ore </a:t>
            </a:r>
            <a:r>
              <a:rPr lang="it-IT" sz="1600" dirty="0" smtClean="0">
                <a:latin typeface="Century Gothic" panose="020B0502020202020204" pitchFamily="34" charset="0"/>
              </a:rPr>
              <a:t>14.30 - 16.30 : </a:t>
            </a:r>
            <a:r>
              <a:rPr lang="it-IT" sz="1600" dirty="0">
                <a:latin typeface="Century Gothic" panose="020B0502020202020204" pitchFamily="34" charset="0"/>
              </a:rPr>
              <a:t>Laboratorio </a:t>
            </a:r>
            <a:r>
              <a:rPr lang="it-IT" sz="1600" dirty="0" smtClean="0">
                <a:latin typeface="Century Gothic" panose="020B0502020202020204" pitchFamily="34" charset="0"/>
              </a:rPr>
              <a:t>“Imago e Divago: giochi di immagini dall’accoglienza 		all’uscita di un bambino dalle nostre case” ( A. M. Fucili )</a:t>
            </a:r>
            <a:endParaRPr lang="it-IT" sz="1600" dirty="0">
              <a:latin typeface="Century Gothic" panose="020B0502020202020204" pitchFamily="34" charset="0"/>
            </a:endParaRPr>
          </a:p>
          <a:p>
            <a:r>
              <a:rPr lang="it-IT" sz="1600" dirty="0">
                <a:latin typeface="Century Gothic" panose="020B0502020202020204" pitchFamily="34" charset="0"/>
              </a:rPr>
              <a:t>Ore </a:t>
            </a:r>
            <a:r>
              <a:rPr lang="it-IT" sz="1600" dirty="0" smtClean="0">
                <a:latin typeface="Century Gothic" panose="020B0502020202020204" pitchFamily="34" charset="0"/>
              </a:rPr>
              <a:t>17.30 - 19.30 : Laboratorio di pittura </a:t>
            </a:r>
            <a:r>
              <a:rPr lang="it-IT" sz="1600" dirty="0">
                <a:latin typeface="Century Gothic" panose="020B0502020202020204" pitchFamily="34" charset="0"/>
              </a:rPr>
              <a:t>“Creatività in gioco” ( </a:t>
            </a:r>
            <a:r>
              <a:rPr lang="it-IT" sz="1600" dirty="0" smtClean="0">
                <a:latin typeface="Century Gothic" panose="020B0502020202020204" pitchFamily="34" charset="0"/>
              </a:rPr>
              <a:t>E. Battista </a:t>
            </a:r>
            <a:r>
              <a:rPr lang="it-IT" sz="1600" dirty="0">
                <a:latin typeface="Century Gothic" panose="020B0502020202020204" pitchFamily="34" charset="0"/>
              </a:rPr>
              <a:t>) </a:t>
            </a:r>
            <a:endParaRPr lang="it-IT" sz="1600" dirty="0" smtClean="0">
              <a:latin typeface="Century Gothic" panose="020B0502020202020204" pitchFamily="34" charset="0"/>
            </a:endParaRPr>
          </a:p>
          <a:p>
            <a:r>
              <a:rPr lang="it-IT" sz="1600" dirty="0" smtClean="0">
                <a:latin typeface="Century Gothic" panose="020B0502020202020204" pitchFamily="34" charset="0"/>
              </a:rPr>
              <a:t>		Presso Sala Copernico  via Savonarola 11</a:t>
            </a:r>
          </a:p>
          <a:p>
            <a:r>
              <a:rPr lang="it-IT" sz="1600" dirty="0" smtClean="0">
                <a:latin typeface="Century Gothic" panose="020B0502020202020204" pitchFamily="34" charset="0"/>
              </a:rPr>
              <a:t>Ore </a:t>
            </a:r>
            <a:r>
              <a:rPr lang="it-IT" sz="1600" dirty="0">
                <a:latin typeface="Century Gothic" panose="020B0502020202020204" pitchFamily="34" charset="0"/>
              </a:rPr>
              <a:t>19.30 cena  mensa universitaria </a:t>
            </a:r>
            <a:r>
              <a:rPr lang="it-IT" sz="1600" dirty="0" smtClean="0">
                <a:latin typeface="Century Gothic" panose="020B0502020202020204" pitchFamily="34" charset="0"/>
              </a:rPr>
              <a:t>( Corso </a:t>
            </a:r>
            <a:r>
              <a:rPr lang="it-IT" sz="1600" dirty="0">
                <a:latin typeface="Century Gothic" panose="020B0502020202020204" pitchFamily="34" charset="0"/>
              </a:rPr>
              <a:t>Giovecca </a:t>
            </a:r>
            <a:r>
              <a:rPr lang="it-IT" sz="1600" dirty="0" smtClean="0">
                <a:latin typeface="Century Gothic" panose="020B0502020202020204" pitchFamily="34" charset="0"/>
              </a:rPr>
              <a:t>150 )</a:t>
            </a:r>
            <a:endParaRPr lang="it-IT" sz="1600" dirty="0">
              <a:latin typeface="Century Gothic" panose="020B0502020202020204" pitchFamily="34" charset="0"/>
            </a:endParaRPr>
          </a:p>
          <a:p>
            <a:r>
              <a:rPr lang="it-IT" sz="1600" dirty="0">
                <a:latin typeface="Century Gothic" panose="020B0502020202020204" pitchFamily="34" charset="0"/>
              </a:rPr>
              <a:t>Ore 20.30 </a:t>
            </a:r>
            <a:r>
              <a:rPr lang="it-IT" sz="1600" dirty="0" smtClean="0">
                <a:latin typeface="Century Gothic" panose="020B0502020202020204" pitchFamily="34" charset="0"/>
              </a:rPr>
              <a:t>- 23.30 : Laboratorio </a:t>
            </a:r>
            <a:r>
              <a:rPr lang="it-IT" sz="1600" dirty="0">
                <a:latin typeface="Century Gothic" panose="020B0502020202020204" pitchFamily="34" charset="0"/>
              </a:rPr>
              <a:t>teatrale “Lo Sguardo Rovesciato</a:t>
            </a:r>
            <a:r>
              <a:rPr lang="it-IT" sz="1600" dirty="0" smtClean="0">
                <a:latin typeface="Century Gothic" panose="020B0502020202020204" pitchFamily="34" charset="0"/>
              </a:rPr>
              <a:t>” </a:t>
            </a:r>
            <a:r>
              <a:rPr lang="it-IT" sz="1600" dirty="0">
                <a:latin typeface="Century Gothic" panose="020B0502020202020204" pitchFamily="34" charset="0"/>
              </a:rPr>
              <a:t>( M</a:t>
            </a:r>
            <a:r>
              <a:rPr lang="it-IT" sz="1600" dirty="0" smtClean="0">
                <a:latin typeface="Century Gothic" panose="020B0502020202020204" pitchFamily="34" charset="0"/>
              </a:rPr>
              <a:t>. </a:t>
            </a:r>
            <a:r>
              <a:rPr lang="it-IT" sz="1600" dirty="0" err="1" smtClean="0">
                <a:latin typeface="Century Gothic" panose="020B0502020202020204" pitchFamily="34" charset="0"/>
              </a:rPr>
              <a:t>Traitsis</a:t>
            </a:r>
            <a:r>
              <a:rPr lang="it-IT" sz="1600" dirty="0">
                <a:latin typeface="Century Gothic" panose="020B0502020202020204" pitchFamily="34" charset="0"/>
              </a:rPr>
              <a:t>) presso CTU </a:t>
            </a:r>
            <a:r>
              <a:rPr lang="it-IT" sz="1600" dirty="0" smtClean="0">
                <a:latin typeface="Century Gothic" panose="020B0502020202020204" pitchFamily="34" charset="0"/>
              </a:rPr>
              <a:t>		via </a:t>
            </a:r>
            <a:r>
              <a:rPr lang="it-IT" sz="1600" dirty="0">
                <a:latin typeface="Century Gothic" panose="020B0502020202020204" pitchFamily="34" charset="0"/>
              </a:rPr>
              <a:t>Savonarola 19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980728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Scuola interattiva "Mani in pasta in comunità" </a:t>
            </a:r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Ferrara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, 26/29 settembre 2016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5676157"/>
      </p:ext>
    </p:extLst>
  </p:cSld>
  <p:clrMapOvr>
    <a:masterClrMapping/>
  </p:clrMapOvr>
  <p:transition spd="slow" advTm="4754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g - 27"/>
          <p:cNvSpPr/>
          <p:nvPr/>
        </p:nvSpPr>
        <p:spPr>
          <a:xfrm>
            <a:off x="179512" y="1844824"/>
            <a:ext cx="878497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Programma</a:t>
            </a:r>
            <a:endParaRPr lang="it-IT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it-IT" sz="1600" dirty="0">
                <a:latin typeface="Century Gothic" panose="020B0502020202020204" pitchFamily="34" charset="0"/>
              </a:rPr>
              <a:t> </a:t>
            </a:r>
          </a:p>
          <a:p>
            <a:pPr algn="ctr"/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Martedì 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27 </a:t>
            </a:r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settembre : Ingiustizia</a:t>
            </a:r>
            <a:r>
              <a:rPr lang="it-IT" sz="1600" b="1" dirty="0">
                <a:latin typeface="Century Gothic" panose="020B0502020202020204" pitchFamily="34" charset="0"/>
              </a:rPr>
              <a:t> </a:t>
            </a:r>
          </a:p>
          <a:p>
            <a:pPr algn="ctr"/>
            <a:r>
              <a:rPr lang="it-IT" sz="1600" dirty="0">
                <a:latin typeface="Century Gothic" panose="020B0502020202020204" pitchFamily="34" charset="0"/>
              </a:rPr>
              <a:t>Auditorium </a:t>
            </a:r>
            <a:r>
              <a:rPr lang="it-IT" sz="1600" dirty="0" smtClean="0">
                <a:latin typeface="Century Gothic" panose="020B0502020202020204" pitchFamily="34" charset="0"/>
              </a:rPr>
              <a:t>S. Lucia </a:t>
            </a:r>
            <a:r>
              <a:rPr lang="it-IT" sz="1600" dirty="0">
                <a:latin typeface="Century Gothic" panose="020B0502020202020204" pitchFamily="34" charset="0"/>
              </a:rPr>
              <a:t>Via L</a:t>
            </a:r>
            <a:r>
              <a:rPr lang="it-IT" sz="1600" dirty="0" smtClean="0">
                <a:latin typeface="Century Gothic" panose="020B0502020202020204" pitchFamily="34" charset="0"/>
              </a:rPr>
              <a:t>. Ariosto </a:t>
            </a:r>
            <a:r>
              <a:rPr lang="it-IT" sz="1600" dirty="0">
                <a:latin typeface="Century Gothic" panose="020B0502020202020204" pitchFamily="34" charset="0"/>
              </a:rPr>
              <a:t>35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  </a:t>
            </a:r>
          </a:p>
          <a:p>
            <a:r>
              <a:rPr lang="it-IT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Mattina</a:t>
            </a:r>
            <a:r>
              <a:rPr lang="it-IT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*</a:t>
            </a:r>
            <a:r>
              <a:rPr lang="it-IT" sz="1600" dirty="0">
                <a:latin typeface="Century Gothic" panose="020B0502020202020204" pitchFamily="34" charset="0"/>
              </a:rPr>
              <a:t> 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Ore </a:t>
            </a:r>
            <a:r>
              <a:rPr lang="it-IT" sz="1600" dirty="0" smtClean="0">
                <a:latin typeface="Century Gothic" panose="020B0502020202020204" pitchFamily="34" charset="0"/>
              </a:rPr>
              <a:t>9.00 – 11.00 : </a:t>
            </a:r>
            <a:r>
              <a:rPr lang="it-IT" sz="1600" dirty="0">
                <a:latin typeface="Century Gothic" panose="020B0502020202020204" pitchFamily="34" charset="0"/>
              </a:rPr>
              <a:t>Laboratorio cinema "Le briciole di Pollicino: tra identità e diversità dalla società moderna alla società “liquida” il cinema entra in comunità </a:t>
            </a:r>
            <a:r>
              <a:rPr lang="it-IT" sz="1600" dirty="0" smtClean="0">
                <a:latin typeface="Century Gothic" panose="020B0502020202020204" pitchFamily="34" charset="0"/>
              </a:rPr>
              <a:t>( M</a:t>
            </a:r>
            <a:r>
              <a:rPr lang="it-IT" sz="1600" dirty="0">
                <a:latin typeface="Century Gothic" panose="020B0502020202020204" pitchFamily="34" charset="0"/>
              </a:rPr>
              <a:t>. </a:t>
            </a:r>
            <a:r>
              <a:rPr lang="it-IT" sz="1600" dirty="0" err="1" smtClean="0">
                <a:latin typeface="Century Gothic" panose="020B0502020202020204" pitchFamily="34" charset="0"/>
              </a:rPr>
              <a:t>Procino</a:t>
            </a:r>
            <a:r>
              <a:rPr lang="it-IT" sz="1600" dirty="0" smtClean="0">
                <a:latin typeface="Century Gothic" panose="020B0502020202020204" pitchFamily="34" charset="0"/>
              </a:rPr>
              <a:t> )</a:t>
            </a:r>
            <a:endParaRPr lang="it-IT" sz="1600" dirty="0">
              <a:latin typeface="Century Gothic" panose="020B0502020202020204" pitchFamily="34" charset="0"/>
            </a:endParaRPr>
          </a:p>
          <a:p>
            <a:r>
              <a:rPr lang="it-IT" sz="1600" dirty="0">
                <a:latin typeface="Century Gothic" panose="020B0502020202020204" pitchFamily="34" charset="0"/>
              </a:rPr>
              <a:t>Ore </a:t>
            </a:r>
            <a:r>
              <a:rPr lang="it-IT" sz="1600" dirty="0" smtClean="0">
                <a:latin typeface="Century Gothic" panose="020B0502020202020204" pitchFamily="34" charset="0"/>
              </a:rPr>
              <a:t>11.00 -13.00 </a:t>
            </a:r>
            <a:r>
              <a:rPr lang="it-IT" sz="1600" dirty="0">
                <a:latin typeface="Century Gothic" panose="020B0502020202020204" pitchFamily="34" charset="0"/>
              </a:rPr>
              <a:t>: Laboratorio </a:t>
            </a:r>
            <a:r>
              <a:rPr lang="it-IT" sz="1600" dirty="0" smtClean="0">
                <a:latin typeface="Century Gothic" panose="020B0502020202020204" pitchFamily="34" charset="0"/>
              </a:rPr>
              <a:t>biografico ( P. Bastianoni </a:t>
            </a:r>
            <a:r>
              <a:rPr lang="it-IT" sz="1600" dirty="0">
                <a:latin typeface="Century Gothic" panose="020B0502020202020204" pitchFamily="34" charset="0"/>
              </a:rPr>
              <a:t>)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Ore 13.00 </a:t>
            </a:r>
            <a:r>
              <a:rPr lang="it-IT" sz="1600" dirty="0" smtClean="0">
                <a:latin typeface="Century Gothic" panose="020B0502020202020204" pitchFamily="34" charset="0"/>
              </a:rPr>
              <a:t>:</a:t>
            </a:r>
            <a:r>
              <a:rPr lang="it-IT" sz="1600" dirty="0">
                <a:latin typeface="Century Gothic" panose="020B0502020202020204" pitchFamily="34" charset="0"/>
              </a:rPr>
              <a:t> pranzo a  buffet </a:t>
            </a:r>
          </a:p>
          <a:p>
            <a:r>
              <a:rPr lang="it-IT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Pomeriggio</a:t>
            </a:r>
            <a:r>
              <a:rPr lang="it-IT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*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Ore </a:t>
            </a:r>
            <a:r>
              <a:rPr lang="it-IT" sz="1600" dirty="0" smtClean="0">
                <a:latin typeface="Century Gothic" panose="020B0502020202020204" pitchFamily="34" charset="0"/>
              </a:rPr>
              <a:t>14.00 - 17.00 : </a:t>
            </a:r>
            <a:r>
              <a:rPr lang="it-IT" sz="1600" dirty="0">
                <a:latin typeface="Century Gothic" panose="020B0502020202020204" pitchFamily="34" charset="0"/>
              </a:rPr>
              <a:t>Seminario  “L'ascolto del minore" </a:t>
            </a:r>
            <a:r>
              <a:rPr lang="it-IT" sz="1600" dirty="0" smtClean="0">
                <a:latin typeface="Century Gothic" panose="020B0502020202020204" pitchFamily="34" charset="0"/>
              </a:rPr>
              <a:t>( M. T. </a:t>
            </a:r>
            <a:r>
              <a:rPr lang="it-IT" sz="1600" dirty="0" err="1" smtClean="0">
                <a:latin typeface="Century Gothic" panose="020B0502020202020204" pitchFamily="34" charset="0"/>
              </a:rPr>
              <a:t>Pedrocco</a:t>
            </a:r>
            <a:r>
              <a:rPr lang="it-IT" sz="1600" dirty="0" smtClean="0">
                <a:latin typeface="Century Gothic" panose="020B0502020202020204" pitchFamily="34" charset="0"/>
              </a:rPr>
              <a:t> </a:t>
            </a:r>
            <a:r>
              <a:rPr lang="it-IT" sz="1600" dirty="0" err="1" smtClean="0">
                <a:latin typeface="Century Gothic" panose="020B0502020202020204" pitchFamily="34" charset="0"/>
              </a:rPr>
              <a:t>Biancardi</a:t>
            </a:r>
            <a:r>
              <a:rPr lang="it-IT" sz="1600" dirty="0" smtClean="0">
                <a:latin typeface="Century Gothic" panose="020B0502020202020204" pitchFamily="34" charset="0"/>
              </a:rPr>
              <a:t> )</a:t>
            </a:r>
            <a:endParaRPr lang="it-IT" sz="1600" dirty="0">
              <a:latin typeface="Century Gothic" panose="020B0502020202020204" pitchFamily="34" charset="0"/>
            </a:endParaRPr>
          </a:p>
          <a:p>
            <a:r>
              <a:rPr lang="it-IT" sz="1600" dirty="0">
                <a:latin typeface="Century Gothic" panose="020B0502020202020204" pitchFamily="34" charset="0"/>
              </a:rPr>
              <a:t>Ore 17.30 </a:t>
            </a:r>
            <a:r>
              <a:rPr lang="it-IT" sz="1600" dirty="0" smtClean="0">
                <a:latin typeface="Century Gothic" panose="020B0502020202020204" pitchFamily="34" charset="0"/>
              </a:rPr>
              <a:t>- 19.30 </a:t>
            </a:r>
            <a:r>
              <a:rPr lang="it-IT" sz="1600" dirty="0">
                <a:latin typeface="Century Gothic" panose="020B0502020202020204" pitchFamily="34" charset="0"/>
              </a:rPr>
              <a:t>: Laboratorio </a:t>
            </a:r>
            <a:r>
              <a:rPr lang="it-IT" sz="1600" dirty="0" smtClean="0">
                <a:latin typeface="Century Gothic" panose="020B0502020202020204" pitchFamily="34" charset="0"/>
              </a:rPr>
              <a:t>di pittura </a:t>
            </a:r>
            <a:r>
              <a:rPr lang="it-IT" sz="1600" dirty="0">
                <a:latin typeface="Century Gothic" panose="020B0502020202020204" pitchFamily="34" charset="0"/>
              </a:rPr>
              <a:t>“Creatività in gioco” </a:t>
            </a:r>
            <a:r>
              <a:rPr lang="it-IT" sz="1600" dirty="0" smtClean="0">
                <a:latin typeface="Century Gothic" panose="020B0502020202020204" pitchFamily="34" charset="0"/>
              </a:rPr>
              <a:t>( E. Battista </a:t>
            </a:r>
            <a:r>
              <a:rPr lang="it-IT" sz="1600" dirty="0">
                <a:latin typeface="Century Gothic" panose="020B0502020202020204" pitchFamily="34" charset="0"/>
              </a:rPr>
              <a:t>) Sala Copernico via Savonarola,11 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Ore </a:t>
            </a:r>
            <a:r>
              <a:rPr lang="it-IT" sz="1600" dirty="0" smtClean="0">
                <a:latin typeface="Century Gothic" panose="020B0502020202020204" pitchFamily="34" charset="0"/>
              </a:rPr>
              <a:t>19.30 : </a:t>
            </a:r>
            <a:r>
              <a:rPr lang="it-IT" sz="1600" dirty="0">
                <a:latin typeface="Century Gothic" panose="020B0502020202020204" pitchFamily="34" charset="0"/>
              </a:rPr>
              <a:t>cena mensa universitaria  </a:t>
            </a:r>
            <a:r>
              <a:rPr lang="it-IT" sz="1600" dirty="0" smtClean="0">
                <a:latin typeface="Century Gothic" panose="020B0502020202020204" pitchFamily="34" charset="0"/>
              </a:rPr>
              <a:t>( Via </a:t>
            </a:r>
            <a:r>
              <a:rPr lang="it-IT" sz="1600" dirty="0">
                <a:latin typeface="Century Gothic" panose="020B0502020202020204" pitchFamily="34" charset="0"/>
              </a:rPr>
              <a:t>della Giovecca </a:t>
            </a:r>
            <a:r>
              <a:rPr lang="it-IT" sz="1600" dirty="0" smtClean="0">
                <a:latin typeface="Century Gothic" panose="020B0502020202020204" pitchFamily="34" charset="0"/>
              </a:rPr>
              <a:t>150 )</a:t>
            </a:r>
            <a:endParaRPr lang="it-IT" sz="1600" dirty="0">
              <a:latin typeface="Century Gothic" panose="020B0502020202020204" pitchFamily="34" charset="0"/>
            </a:endParaRPr>
          </a:p>
          <a:p>
            <a:r>
              <a:rPr lang="it-IT" sz="1600" dirty="0" smtClean="0">
                <a:latin typeface="Century Gothic" panose="020B0502020202020204" pitchFamily="34" charset="0"/>
              </a:rPr>
              <a:t>Ore 20.30 -23.30 : Laboratorio </a:t>
            </a:r>
            <a:r>
              <a:rPr lang="it-IT" sz="1600" dirty="0">
                <a:latin typeface="Century Gothic" panose="020B0502020202020204" pitchFamily="34" charset="0"/>
              </a:rPr>
              <a:t>teatrale “Lo Sguardo Rovesciato” ( M. </a:t>
            </a:r>
            <a:r>
              <a:rPr lang="it-IT" sz="1600" dirty="0" err="1" smtClean="0">
                <a:latin typeface="Century Gothic" panose="020B0502020202020204" pitchFamily="34" charset="0"/>
              </a:rPr>
              <a:t>Traitsis</a:t>
            </a:r>
            <a:r>
              <a:rPr lang="it-IT" sz="1600" dirty="0" smtClean="0">
                <a:latin typeface="Century Gothic" panose="020B0502020202020204" pitchFamily="34" charset="0"/>
              </a:rPr>
              <a:t> )</a:t>
            </a:r>
            <a:r>
              <a:rPr lang="it-IT" sz="1600" dirty="0">
                <a:latin typeface="Century Gothic" panose="020B0502020202020204" pitchFamily="34" charset="0"/>
              </a:rPr>
              <a:t>CTU </a:t>
            </a:r>
            <a:endParaRPr lang="it-IT" sz="1600" dirty="0" smtClean="0">
              <a:latin typeface="Century Gothic" panose="020B0502020202020204" pitchFamily="34" charset="0"/>
            </a:endParaRPr>
          </a:p>
          <a:p>
            <a:r>
              <a:rPr lang="it-IT" sz="1600" dirty="0">
                <a:latin typeface="Century Gothic" panose="020B0502020202020204" pitchFamily="34" charset="0"/>
              </a:rPr>
              <a:t>	 </a:t>
            </a:r>
            <a:r>
              <a:rPr lang="it-IT" sz="1600" dirty="0" smtClean="0">
                <a:latin typeface="Century Gothic" panose="020B0502020202020204" pitchFamily="34" charset="0"/>
              </a:rPr>
              <a:t>              via </a:t>
            </a:r>
            <a:r>
              <a:rPr lang="it-IT" sz="1600" dirty="0">
                <a:latin typeface="Century Gothic" panose="020B0502020202020204" pitchFamily="34" charset="0"/>
              </a:rPr>
              <a:t>Savonarola 19</a:t>
            </a:r>
          </a:p>
        </p:txBody>
      </p:sp>
      <p:sp>
        <p:nvSpPr>
          <p:cNvPr id="5" name="Rectangle 4"/>
          <p:cNvSpPr/>
          <p:nvPr/>
        </p:nvSpPr>
        <p:spPr>
          <a:xfrm>
            <a:off x="179512" y="980728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Scuola interattiva "Mani in pasta in comunità" </a:t>
            </a:r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Ferrara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, 26/29 settembre 2016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3947762"/>
      </p:ext>
    </p:extLst>
  </p:cSld>
  <p:clrMapOvr>
    <a:masterClrMapping/>
  </p:clrMapOvr>
  <p:transition spd="slow" advTm="4754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g - 28"/>
          <p:cNvSpPr/>
          <p:nvPr/>
        </p:nvSpPr>
        <p:spPr>
          <a:xfrm>
            <a:off x="179512" y="1854147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Programma</a:t>
            </a:r>
            <a:endParaRPr lang="it-IT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it-IT" sz="1600" dirty="0">
                <a:latin typeface="Century Gothic" panose="020B0502020202020204" pitchFamily="34" charset="0"/>
              </a:rPr>
              <a:t> </a:t>
            </a:r>
            <a:endParaRPr lang="it-IT" sz="1600" dirty="0" smtClean="0">
              <a:latin typeface="Century Gothic" panose="020B0502020202020204" pitchFamily="34" charset="0"/>
            </a:endParaRPr>
          </a:p>
          <a:p>
            <a:pPr algn="ctr"/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Mercoledì 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28 settembre </a:t>
            </a:r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: Discriminazione/esclusione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 </a:t>
            </a:r>
          </a:p>
          <a:p>
            <a:pPr algn="ctr"/>
            <a:r>
              <a:rPr lang="it-IT" sz="1600" dirty="0">
                <a:latin typeface="Century Gothic" panose="020B0502020202020204" pitchFamily="34" charset="0"/>
              </a:rPr>
              <a:t>Auditorium S</a:t>
            </a:r>
            <a:r>
              <a:rPr lang="it-IT" sz="1600" dirty="0" smtClean="0">
                <a:latin typeface="Century Gothic" panose="020B0502020202020204" pitchFamily="34" charset="0"/>
              </a:rPr>
              <a:t>. Lucia </a:t>
            </a:r>
            <a:r>
              <a:rPr lang="it-IT" sz="1600" dirty="0">
                <a:latin typeface="Century Gothic" panose="020B0502020202020204" pitchFamily="34" charset="0"/>
              </a:rPr>
              <a:t>Via L</a:t>
            </a:r>
            <a:r>
              <a:rPr lang="it-IT" sz="1600" dirty="0" smtClean="0">
                <a:latin typeface="Century Gothic" panose="020B0502020202020204" pitchFamily="34" charset="0"/>
              </a:rPr>
              <a:t>. Ariosto </a:t>
            </a:r>
            <a:r>
              <a:rPr lang="it-IT" sz="1600" dirty="0">
                <a:latin typeface="Century Gothic" panose="020B0502020202020204" pitchFamily="34" charset="0"/>
              </a:rPr>
              <a:t>35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 </a:t>
            </a:r>
          </a:p>
          <a:p>
            <a:r>
              <a:rPr lang="it-IT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Mattina</a:t>
            </a:r>
            <a:r>
              <a:rPr lang="it-IT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*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Ore </a:t>
            </a:r>
            <a:r>
              <a:rPr lang="it-IT" sz="1600" dirty="0" smtClean="0">
                <a:latin typeface="Century Gothic" panose="020B0502020202020204" pitchFamily="34" charset="0"/>
              </a:rPr>
              <a:t>9.00 -11.00 :</a:t>
            </a:r>
            <a:r>
              <a:rPr lang="it-IT" sz="1600" dirty="0">
                <a:latin typeface="Century Gothic" panose="020B0502020202020204" pitchFamily="34" charset="0"/>
              </a:rPr>
              <a:t> </a:t>
            </a:r>
            <a:r>
              <a:rPr lang="it-IT" sz="1600" dirty="0" smtClean="0">
                <a:latin typeface="Century Gothic" panose="020B0502020202020204" pitchFamily="34" charset="0"/>
              </a:rPr>
              <a:t>Laboratorio "Le </a:t>
            </a:r>
            <a:r>
              <a:rPr lang="it-IT" sz="1600" dirty="0">
                <a:latin typeface="Century Gothic" panose="020B0502020202020204" pitchFamily="34" charset="0"/>
              </a:rPr>
              <a:t>briciole di Pollicino: tra identità e diversità dalla società moderna alla società “liquida” il cinema entra in comunità </a:t>
            </a:r>
            <a:r>
              <a:rPr lang="it-IT" sz="1600" dirty="0" smtClean="0">
                <a:latin typeface="Century Gothic" panose="020B0502020202020204" pitchFamily="34" charset="0"/>
              </a:rPr>
              <a:t>( M. </a:t>
            </a:r>
            <a:r>
              <a:rPr lang="it-IT" sz="1600" dirty="0" err="1" smtClean="0">
                <a:latin typeface="Century Gothic" panose="020B0502020202020204" pitchFamily="34" charset="0"/>
              </a:rPr>
              <a:t>Procino</a:t>
            </a:r>
            <a:r>
              <a:rPr lang="it-IT" sz="1600" dirty="0" smtClean="0">
                <a:latin typeface="Century Gothic" panose="020B0502020202020204" pitchFamily="34" charset="0"/>
              </a:rPr>
              <a:t> )</a:t>
            </a:r>
            <a:endParaRPr lang="it-IT" sz="1600" dirty="0">
              <a:latin typeface="Century Gothic" panose="020B0502020202020204" pitchFamily="34" charset="0"/>
            </a:endParaRPr>
          </a:p>
          <a:p>
            <a:r>
              <a:rPr lang="it-IT" sz="1600" dirty="0">
                <a:latin typeface="Century Gothic" panose="020B0502020202020204" pitchFamily="34" charset="0"/>
              </a:rPr>
              <a:t>Ore </a:t>
            </a:r>
            <a:r>
              <a:rPr lang="it-IT" sz="1600" dirty="0" smtClean="0">
                <a:latin typeface="Century Gothic" panose="020B0502020202020204" pitchFamily="34" charset="0"/>
              </a:rPr>
              <a:t>11.00 - 13.00 </a:t>
            </a:r>
            <a:r>
              <a:rPr lang="it-IT" sz="1600" dirty="0">
                <a:latin typeface="Century Gothic" panose="020B0502020202020204" pitchFamily="34" charset="0"/>
              </a:rPr>
              <a:t>: Laboratorio </a:t>
            </a:r>
            <a:r>
              <a:rPr lang="it-IT" sz="1600" dirty="0" smtClean="0">
                <a:latin typeface="Century Gothic" panose="020B0502020202020204" pitchFamily="34" charset="0"/>
              </a:rPr>
              <a:t>diritti </a:t>
            </a:r>
            <a:r>
              <a:rPr lang="it-IT" sz="1600" dirty="0">
                <a:latin typeface="Century Gothic" panose="020B0502020202020204" pitchFamily="34" charset="0"/>
              </a:rPr>
              <a:t>di genere </a:t>
            </a:r>
            <a:r>
              <a:rPr lang="it-IT" sz="1600" dirty="0" smtClean="0">
                <a:latin typeface="Century Gothic" panose="020B0502020202020204" pitchFamily="34" charset="0"/>
              </a:rPr>
              <a:t>( C. </a:t>
            </a:r>
            <a:r>
              <a:rPr lang="it-IT" sz="1600" dirty="0" err="1" smtClean="0">
                <a:latin typeface="Century Gothic" panose="020B0502020202020204" pitchFamily="34" charset="0"/>
              </a:rPr>
              <a:t>Baiamonte</a:t>
            </a:r>
            <a:r>
              <a:rPr lang="it-IT" sz="1600" dirty="0" smtClean="0">
                <a:latin typeface="Century Gothic" panose="020B0502020202020204" pitchFamily="34" charset="0"/>
              </a:rPr>
              <a:t> )</a:t>
            </a:r>
            <a:r>
              <a:rPr lang="it-IT" sz="1600" dirty="0">
                <a:latin typeface="Century Gothic" panose="020B0502020202020204" pitchFamily="34" charset="0"/>
              </a:rPr>
              <a:t> 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Ore </a:t>
            </a:r>
            <a:r>
              <a:rPr lang="it-IT" sz="1600" dirty="0" smtClean="0">
                <a:latin typeface="Century Gothic" panose="020B0502020202020204" pitchFamily="34" charset="0"/>
              </a:rPr>
              <a:t>13.00 :</a:t>
            </a:r>
            <a:r>
              <a:rPr lang="it-IT" sz="1600" dirty="0">
                <a:latin typeface="Century Gothic" panose="020B0502020202020204" pitchFamily="34" charset="0"/>
              </a:rPr>
              <a:t>  pranzo a buffet </a:t>
            </a:r>
          </a:p>
          <a:p>
            <a:r>
              <a:rPr lang="it-IT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Pomeriggio</a:t>
            </a:r>
            <a:r>
              <a:rPr lang="it-IT" sz="1600" dirty="0">
                <a:latin typeface="Century Gothic" panose="020B0502020202020204" pitchFamily="34" charset="0"/>
              </a:rPr>
              <a:t>*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Ore </a:t>
            </a:r>
            <a:r>
              <a:rPr lang="it-IT" sz="1600" dirty="0" smtClean="0">
                <a:latin typeface="Century Gothic" panose="020B0502020202020204" pitchFamily="34" charset="0"/>
              </a:rPr>
              <a:t>14.00 - 16.30 </a:t>
            </a:r>
            <a:r>
              <a:rPr lang="it-IT" sz="1600" dirty="0">
                <a:latin typeface="Century Gothic" panose="020B0502020202020204" pitchFamily="34" charset="0"/>
              </a:rPr>
              <a:t>: Il mondo è ..."piatto": laboratorio per una scuola multietnica </a:t>
            </a:r>
            <a:endParaRPr lang="it-IT" sz="1600" dirty="0" smtClean="0">
              <a:latin typeface="Century Gothic" panose="020B0502020202020204" pitchFamily="34" charset="0"/>
            </a:endParaRPr>
          </a:p>
          <a:p>
            <a:r>
              <a:rPr lang="it-IT" sz="1600" dirty="0">
                <a:latin typeface="Century Gothic" panose="020B0502020202020204" pitchFamily="34" charset="0"/>
              </a:rPr>
              <a:t>	</a:t>
            </a:r>
            <a:r>
              <a:rPr lang="it-IT" sz="1600" dirty="0" smtClean="0">
                <a:latin typeface="Century Gothic" panose="020B0502020202020204" pitchFamily="34" charset="0"/>
              </a:rPr>
              <a:t>	inclusiva ( L. Catalano </a:t>
            </a:r>
            <a:r>
              <a:rPr lang="it-IT" sz="1600" dirty="0">
                <a:latin typeface="Century Gothic" panose="020B0502020202020204" pitchFamily="34" charset="0"/>
              </a:rPr>
              <a:t>) 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Ore 17.30 </a:t>
            </a:r>
            <a:r>
              <a:rPr lang="it-IT" sz="1600" dirty="0" smtClean="0">
                <a:latin typeface="Century Gothic" panose="020B0502020202020204" pitchFamily="34" charset="0"/>
              </a:rPr>
              <a:t>- 19.30 </a:t>
            </a:r>
            <a:r>
              <a:rPr lang="it-IT" sz="1600" dirty="0">
                <a:latin typeface="Century Gothic" panose="020B0502020202020204" pitchFamily="34" charset="0"/>
              </a:rPr>
              <a:t>: </a:t>
            </a:r>
            <a:r>
              <a:rPr lang="it-IT" sz="1600" dirty="0" smtClean="0">
                <a:latin typeface="Century Gothic" panose="020B0502020202020204" pitchFamily="34" charset="0"/>
              </a:rPr>
              <a:t>Laboratorio di pittura </a:t>
            </a:r>
            <a:r>
              <a:rPr lang="it-IT" sz="1600" dirty="0">
                <a:latin typeface="Century Gothic" panose="020B0502020202020204" pitchFamily="34" charset="0"/>
              </a:rPr>
              <a:t>“Creatività in gioco” (E. Battista) Sala Copernico via Savonarola 11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Ore 19.30 </a:t>
            </a:r>
            <a:r>
              <a:rPr lang="it-IT" sz="1600" dirty="0" smtClean="0">
                <a:latin typeface="Century Gothic" panose="020B0502020202020204" pitchFamily="34" charset="0"/>
              </a:rPr>
              <a:t>: cena </a:t>
            </a:r>
            <a:r>
              <a:rPr lang="it-IT" sz="1600" dirty="0">
                <a:latin typeface="Century Gothic" panose="020B0502020202020204" pitchFamily="34" charset="0"/>
              </a:rPr>
              <a:t>mensa universitaria Via della Giovecca 150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Ore </a:t>
            </a:r>
            <a:r>
              <a:rPr lang="it-IT" sz="1600" dirty="0" smtClean="0">
                <a:latin typeface="Century Gothic" panose="020B0502020202020204" pitchFamily="34" charset="0"/>
              </a:rPr>
              <a:t>20.30 - 23.30 ; Laboratorio </a:t>
            </a:r>
            <a:r>
              <a:rPr lang="it-IT" sz="1600" dirty="0">
                <a:latin typeface="Century Gothic" panose="020B0502020202020204" pitchFamily="34" charset="0"/>
              </a:rPr>
              <a:t>teatrale “Lo Sguardo Rovesciato” </a:t>
            </a:r>
            <a:r>
              <a:rPr lang="it-IT" sz="1600" dirty="0" smtClean="0">
                <a:latin typeface="Century Gothic" panose="020B0502020202020204" pitchFamily="34" charset="0"/>
              </a:rPr>
              <a:t>( M. </a:t>
            </a:r>
            <a:r>
              <a:rPr lang="it-IT" sz="1600" dirty="0" err="1" smtClean="0">
                <a:latin typeface="Century Gothic" panose="020B0502020202020204" pitchFamily="34" charset="0"/>
              </a:rPr>
              <a:t>Traitsis</a:t>
            </a:r>
            <a:r>
              <a:rPr lang="it-IT" sz="1600" dirty="0">
                <a:latin typeface="Century Gothic" panose="020B0502020202020204" pitchFamily="34" charset="0"/>
              </a:rPr>
              <a:t>) </a:t>
            </a:r>
            <a:r>
              <a:rPr lang="it-IT" sz="1600" dirty="0" smtClean="0">
                <a:latin typeface="Century Gothic" panose="020B0502020202020204" pitchFamily="34" charset="0"/>
              </a:rPr>
              <a:t> </a:t>
            </a:r>
            <a:r>
              <a:rPr lang="it-IT" sz="1600" dirty="0" err="1" smtClean="0">
                <a:latin typeface="Century Gothic" panose="020B0502020202020204" pitchFamily="34" charset="0"/>
              </a:rPr>
              <a:t>Ctu</a:t>
            </a:r>
            <a:r>
              <a:rPr lang="it-IT" sz="1600" dirty="0" smtClean="0">
                <a:latin typeface="Century Gothic" panose="020B0502020202020204" pitchFamily="34" charset="0"/>
              </a:rPr>
              <a:t> 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	</a:t>
            </a:r>
            <a:r>
              <a:rPr lang="it-IT" sz="1600" dirty="0" smtClean="0">
                <a:latin typeface="Century Gothic" panose="020B0502020202020204" pitchFamily="34" charset="0"/>
              </a:rPr>
              <a:t>	via </a:t>
            </a:r>
            <a:r>
              <a:rPr lang="it-IT" sz="1600" dirty="0">
                <a:latin typeface="Century Gothic" panose="020B0502020202020204" pitchFamily="34" charset="0"/>
              </a:rPr>
              <a:t>Savonarola 19</a:t>
            </a:r>
          </a:p>
        </p:txBody>
      </p:sp>
      <p:sp>
        <p:nvSpPr>
          <p:cNvPr id="5" name="Rectangle 4"/>
          <p:cNvSpPr/>
          <p:nvPr/>
        </p:nvSpPr>
        <p:spPr>
          <a:xfrm>
            <a:off x="179512" y="980728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Scuola interattiva "Mani in pasta in comunità" </a:t>
            </a:r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Ferrara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, 26/29 settembre 2016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1143425"/>
      </p:ext>
    </p:extLst>
  </p:cSld>
  <p:clrMapOvr>
    <a:masterClrMapping/>
  </p:clrMapOvr>
  <p:transition spd="slow" advTm="4754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g - 29"/>
          <p:cNvSpPr/>
          <p:nvPr/>
        </p:nvSpPr>
        <p:spPr>
          <a:xfrm>
            <a:off x="179512" y="1857013"/>
            <a:ext cx="878497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Programma</a:t>
            </a:r>
            <a:endParaRPr lang="it-IT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it-IT" sz="1600" dirty="0">
                <a:latin typeface="Century Gothic" panose="020B0502020202020204" pitchFamily="34" charset="0"/>
              </a:rPr>
              <a:t> </a:t>
            </a:r>
          </a:p>
          <a:p>
            <a:pPr algn="ctr"/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Giovedì 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29 settembre </a:t>
            </a:r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: Giornata 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Congressuale</a:t>
            </a:r>
          </a:p>
          <a:p>
            <a:pPr algn="ctr"/>
            <a:r>
              <a:rPr lang="it-IT" sz="1600" dirty="0">
                <a:latin typeface="Century Gothic" panose="020B0502020202020204" pitchFamily="34" charset="0"/>
              </a:rPr>
              <a:t>Auditorium S</a:t>
            </a:r>
            <a:r>
              <a:rPr lang="it-IT" sz="1600" dirty="0" smtClean="0">
                <a:latin typeface="Century Gothic" panose="020B0502020202020204" pitchFamily="34" charset="0"/>
              </a:rPr>
              <a:t>. Lucia </a:t>
            </a:r>
            <a:r>
              <a:rPr lang="it-IT" sz="1600" dirty="0">
                <a:latin typeface="Century Gothic" panose="020B0502020202020204" pitchFamily="34" charset="0"/>
              </a:rPr>
              <a:t>Via L</a:t>
            </a:r>
            <a:r>
              <a:rPr lang="it-IT" sz="1600" dirty="0" smtClean="0">
                <a:latin typeface="Century Gothic" panose="020B0502020202020204" pitchFamily="34" charset="0"/>
              </a:rPr>
              <a:t>. Ariosto </a:t>
            </a:r>
            <a:r>
              <a:rPr lang="it-IT" sz="1600" dirty="0">
                <a:latin typeface="Century Gothic" panose="020B0502020202020204" pitchFamily="34" charset="0"/>
              </a:rPr>
              <a:t>35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  </a:t>
            </a:r>
          </a:p>
          <a:p>
            <a:r>
              <a:rPr lang="it-IT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Mattina</a:t>
            </a:r>
            <a:r>
              <a:rPr lang="it-IT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*</a:t>
            </a:r>
          </a:p>
          <a:p>
            <a:pPr algn="ctr">
              <a:buClrTx/>
              <a:buFontTx/>
              <a:buNone/>
            </a:pPr>
            <a:r>
              <a:rPr lang="it-IT" altLang="it-IT" dirty="0" smtClean="0">
                <a:latin typeface="Century Gothic" panose="020B0502020202020204" pitchFamily="34" charset="0"/>
              </a:rPr>
              <a:t>Convegno </a:t>
            </a:r>
            <a:endParaRPr lang="it-IT" altLang="it-IT" dirty="0">
              <a:latin typeface="Century Gothic" panose="020B0502020202020204" pitchFamily="34" charset="0"/>
            </a:endParaRPr>
          </a:p>
          <a:p>
            <a:pPr algn="ctr">
              <a:buClrTx/>
              <a:buFontTx/>
              <a:buNone/>
            </a:pPr>
            <a:r>
              <a:rPr lang="it-IT" altLang="it-IT" sz="24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“OPEN DAY IN COMUNITA'”</a:t>
            </a:r>
            <a:r>
              <a:rPr lang="it-IT" alt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 </a:t>
            </a:r>
          </a:p>
          <a:p>
            <a:pPr algn="ctr">
              <a:buClrTx/>
              <a:buFontTx/>
              <a:buNone/>
            </a:pPr>
            <a:r>
              <a:rPr lang="it-IT" altLang="it-IT" sz="1600" dirty="0" smtClean="0">
                <a:latin typeface="Century Gothic" panose="020B0502020202020204" pitchFamily="34" charset="0"/>
              </a:rPr>
              <a:t> </a:t>
            </a:r>
            <a:endParaRPr lang="it-IT" altLang="it-IT" sz="1600" dirty="0">
              <a:latin typeface="Century Gothic" panose="020B0502020202020204" pitchFamily="34" charset="0"/>
            </a:endParaRPr>
          </a:p>
          <a:p>
            <a:pPr algn="ctr">
              <a:buClrTx/>
              <a:buFontTx/>
              <a:buNone/>
            </a:pPr>
            <a:r>
              <a:rPr lang="it-IT" altLang="it-IT" dirty="0">
                <a:latin typeface="Century Gothic" panose="020B0502020202020204" pitchFamily="34" charset="0"/>
              </a:rPr>
              <a:t>Ore 9.00 – 14.00</a:t>
            </a:r>
          </a:p>
          <a:p>
            <a:pPr algn="ctr">
              <a:buClrTx/>
              <a:buFontTx/>
              <a:buNone/>
            </a:pPr>
            <a:r>
              <a:rPr lang="it-IT" altLang="it-IT" dirty="0">
                <a:latin typeface="Century Gothic" panose="020B0502020202020204" pitchFamily="34" charset="0"/>
              </a:rPr>
              <a:t>Presentazione  dei lavori svolti durante le giornate di formazione della scuola estiva “Mani in pasta in comunità” :</a:t>
            </a:r>
          </a:p>
          <a:p>
            <a:pPr algn="ctr">
              <a:buClrTx/>
              <a:buFontTx/>
              <a:buNone/>
            </a:pPr>
            <a:r>
              <a:rPr lang="it-IT" altLang="it-IT" dirty="0">
                <a:latin typeface="Century Gothic" panose="020B0502020202020204" pitchFamily="34" charset="0"/>
              </a:rPr>
              <a:t> interventi dei conduttori dei diversi laboratori  e riflessioni con i partecipanti</a:t>
            </a:r>
          </a:p>
          <a:p>
            <a:pPr algn="ctr">
              <a:buClrTx/>
              <a:buFontTx/>
              <a:buNone/>
            </a:pPr>
            <a:endParaRPr lang="it-IT" altLang="it-IT" dirty="0">
              <a:latin typeface="Century Gothic" panose="020B0502020202020204" pitchFamily="34" charset="0"/>
            </a:endParaRPr>
          </a:p>
          <a:p>
            <a:pPr algn="ctr">
              <a:buClrTx/>
              <a:buFontTx/>
              <a:buNone/>
            </a:pPr>
            <a:r>
              <a:rPr lang="it-IT" altLang="it-IT" dirty="0">
                <a:latin typeface="Century Gothic" panose="020B0502020202020204" pitchFamily="34" charset="0"/>
              </a:rPr>
              <a:t>Giornata congressuale aperta al pubblico </a:t>
            </a:r>
          </a:p>
          <a:p>
            <a:endParaRPr lang="it-IT" sz="1600" dirty="0">
              <a:latin typeface="Century Gothic" panose="020B0502020202020204" pitchFamily="34" charset="0"/>
            </a:endParaRPr>
          </a:p>
          <a:p>
            <a:r>
              <a:rPr lang="it-IT" sz="1600" dirty="0">
                <a:latin typeface="Century Gothic" panose="020B0502020202020204" pitchFamily="34" charset="0"/>
              </a:rPr>
              <a:t> </a:t>
            </a:r>
          </a:p>
        </p:txBody>
      </p:sp>
      <p:sp>
        <p:nvSpPr>
          <p:cNvPr id="5" name="Rectangle 4"/>
          <p:cNvSpPr/>
          <p:nvPr/>
        </p:nvSpPr>
        <p:spPr>
          <a:xfrm>
            <a:off x="179512" y="980728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Scuola interattiva "Mani in pasta in comunità" </a:t>
            </a:r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Ferrara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, 26/29 settembre 2016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4232827"/>
      </p:ext>
    </p:extLst>
  </p:cSld>
  <p:clrMapOvr>
    <a:masterClrMapping/>
  </p:clrMapOvr>
  <p:transition spd="slow" advTm="4754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g - 29"/>
          <p:cNvSpPr/>
          <p:nvPr/>
        </p:nvSpPr>
        <p:spPr>
          <a:xfrm>
            <a:off x="179512" y="1857013"/>
            <a:ext cx="8784976" cy="4472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Programma</a:t>
            </a:r>
            <a:endParaRPr lang="it-IT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it-IT" sz="1600" dirty="0">
                <a:latin typeface="Century Gothic" panose="020B0502020202020204" pitchFamily="34" charset="0"/>
              </a:rPr>
              <a:t> </a:t>
            </a:r>
          </a:p>
          <a:p>
            <a:pPr algn="ctr"/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Giovedì 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29 settembre </a:t>
            </a:r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: Giornata 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Congressuale</a:t>
            </a:r>
          </a:p>
          <a:p>
            <a:pPr algn="ctr"/>
            <a:r>
              <a:rPr lang="it-IT" sz="1600" dirty="0">
                <a:latin typeface="Century Gothic" panose="020B0502020202020204" pitchFamily="34" charset="0"/>
              </a:rPr>
              <a:t>Auditorium S</a:t>
            </a:r>
            <a:r>
              <a:rPr lang="it-IT" sz="1600" dirty="0" smtClean="0">
                <a:latin typeface="Century Gothic" panose="020B0502020202020204" pitchFamily="34" charset="0"/>
              </a:rPr>
              <a:t>. Lucia </a:t>
            </a:r>
            <a:r>
              <a:rPr lang="it-IT" sz="1600" dirty="0">
                <a:latin typeface="Century Gothic" panose="020B0502020202020204" pitchFamily="34" charset="0"/>
              </a:rPr>
              <a:t>Via L</a:t>
            </a:r>
            <a:r>
              <a:rPr lang="it-IT" sz="1600" dirty="0" smtClean="0">
                <a:latin typeface="Century Gothic" panose="020B0502020202020204" pitchFamily="34" charset="0"/>
              </a:rPr>
              <a:t>. Ariosto </a:t>
            </a:r>
            <a:r>
              <a:rPr lang="it-IT" sz="1600" dirty="0">
                <a:latin typeface="Century Gothic" panose="020B0502020202020204" pitchFamily="34" charset="0"/>
              </a:rPr>
              <a:t>35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  </a:t>
            </a:r>
          </a:p>
          <a:p>
            <a:r>
              <a:rPr lang="it-IT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Pomeriggio</a:t>
            </a:r>
            <a:r>
              <a:rPr lang="it-IT" altLang="it-IT" sz="1600" dirty="0">
                <a:solidFill>
                  <a:srgbClr val="1C1C1C"/>
                </a:solidFill>
                <a:latin typeface="Times New Roman" panose="02020603050405020304" pitchFamily="18" charset="0"/>
              </a:rPr>
              <a:t>*(conclusione Scuola estiva</a:t>
            </a:r>
            <a:r>
              <a:rPr lang="it-IT" altLang="it-IT" sz="1600" dirty="0" smtClean="0">
                <a:solidFill>
                  <a:srgbClr val="1C1C1C"/>
                </a:solidFill>
                <a:latin typeface="Times New Roman" panose="02020603050405020304" pitchFamily="18" charset="0"/>
              </a:rPr>
              <a:t>)</a:t>
            </a:r>
            <a:endParaRPr lang="it-IT" sz="1600" dirty="0" smtClean="0">
              <a:latin typeface="Century Gothic" panose="020B0502020202020204" pitchFamily="34" charset="0"/>
            </a:endParaRPr>
          </a:p>
          <a:p>
            <a:endParaRPr lang="it-IT" sz="1600" dirty="0" smtClean="0">
              <a:latin typeface="Century Gothic" panose="020B0502020202020204" pitchFamily="34" charset="0"/>
            </a:endParaRPr>
          </a:p>
          <a:p>
            <a:r>
              <a:rPr lang="it-IT" sz="1600" dirty="0" smtClean="0">
                <a:latin typeface="Century Gothic" panose="020B0502020202020204" pitchFamily="34" charset="0"/>
              </a:rPr>
              <a:t>Ore </a:t>
            </a:r>
            <a:r>
              <a:rPr lang="it-IT" sz="1600" dirty="0" smtClean="0">
                <a:latin typeface="Century Gothic" panose="020B0502020202020204" pitchFamily="34" charset="0"/>
              </a:rPr>
              <a:t>14.00 - 17.00 :</a:t>
            </a:r>
            <a:r>
              <a:rPr lang="it-IT" sz="1600" dirty="0">
                <a:latin typeface="Century Gothic" panose="020B0502020202020204" pitchFamily="34" charset="0"/>
              </a:rPr>
              <a:t> Seminario "Eventi avversi in età infantile ed esiti psicopatologici in </a:t>
            </a:r>
            <a:endParaRPr lang="it-IT" sz="1600" dirty="0" smtClean="0">
              <a:latin typeface="Century Gothic" panose="020B0502020202020204" pitchFamily="34" charset="0"/>
            </a:endParaRPr>
          </a:p>
          <a:p>
            <a:r>
              <a:rPr lang="it-IT" sz="1600" dirty="0">
                <a:latin typeface="Century Gothic" panose="020B0502020202020204" pitchFamily="34" charset="0"/>
              </a:rPr>
              <a:t>	</a:t>
            </a:r>
            <a:r>
              <a:rPr lang="it-IT" sz="1600" dirty="0" smtClean="0">
                <a:latin typeface="Century Gothic" panose="020B0502020202020204" pitchFamily="34" charset="0"/>
              </a:rPr>
              <a:t>	età </a:t>
            </a:r>
            <a:r>
              <a:rPr lang="it-IT" sz="1600" dirty="0">
                <a:latin typeface="Century Gothic" panose="020B0502020202020204" pitchFamily="34" charset="0"/>
              </a:rPr>
              <a:t>adulta</a:t>
            </a:r>
            <a:r>
              <a:rPr lang="it-IT" sz="1600" dirty="0" smtClean="0">
                <a:latin typeface="Century Gothic" panose="020B0502020202020204" pitchFamily="34" charset="0"/>
              </a:rPr>
              <a:t>. Percorsi </a:t>
            </a:r>
            <a:r>
              <a:rPr lang="it-IT" sz="1600" dirty="0">
                <a:latin typeface="Century Gothic" panose="020B0502020202020204" pitchFamily="34" charset="0"/>
              </a:rPr>
              <a:t>di resilienza."  </a:t>
            </a:r>
            <a:r>
              <a:rPr lang="it-IT" sz="1600" dirty="0" smtClean="0">
                <a:latin typeface="Century Gothic" panose="020B0502020202020204" pitchFamily="34" charset="0"/>
              </a:rPr>
              <a:t>(  F. Miola </a:t>
            </a:r>
            <a:r>
              <a:rPr lang="it-IT" sz="1600" dirty="0">
                <a:latin typeface="Century Gothic" panose="020B0502020202020204" pitchFamily="34" charset="0"/>
              </a:rPr>
              <a:t>)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Ore </a:t>
            </a:r>
            <a:r>
              <a:rPr lang="it-IT" sz="1600" dirty="0" smtClean="0">
                <a:latin typeface="Century Gothic" panose="020B0502020202020204" pitchFamily="34" charset="0"/>
              </a:rPr>
              <a:t>17.30 – 19.00 : </a:t>
            </a:r>
            <a:r>
              <a:rPr lang="it-IT" sz="1600" dirty="0">
                <a:latin typeface="Century Gothic" panose="020B0502020202020204" pitchFamily="34" charset="0"/>
              </a:rPr>
              <a:t>L</a:t>
            </a:r>
            <a:r>
              <a:rPr lang="it-IT" sz="1600" dirty="0" smtClean="0">
                <a:latin typeface="Century Gothic" panose="020B0502020202020204" pitchFamily="34" charset="0"/>
              </a:rPr>
              <a:t>aboratorio </a:t>
            </a:r>
            <a:r>
              <a:rPr lang="it-IT" sz="1600" dirty="0">
                <a:latin typeface="Century Gothic" panose="020B0502020202020204" pitchFamily="34" charset="0"/>
              </a:rPr>
              <a:t>conclusivo di pittura </a:t>
            </a:r>
            <a:r>
              <a:rPr lang="it-IT" sz="1600" dirty="0" smtClean="0">
                <a:latin typeface="Century Gothic" panose="020B0502020202020204" pitchFamily="34" charset="0"/>
              </a:rPr>
              <a:t>“Creatività in gioco” ( E</a:t>
            </a:r>
            <a:r>
              <a:rPr lang="it-IT" sz="1600" dirty="0">
                <a:latin typeface="Century Gothic" panose="020B0502020202020204" pitchFamily="34" charset="0"/>
              </a:rPr>
              <a:t>. Battista ) </a:t>
            </a:r>
            <a:r>
              <a:rPr lang="it-IT" sz="1600" dirty="0" smtClean="0">
                <a:latin typeface="Century Gothic" panose="020B0502020202020204" pitchFamily="34" charset="0"/>
              </a:rPr>
              <a:t>		Sala </a:t>
            </a:r>
            <a:r>
              <a:rPr lang="it-IT" sz="1600" dirty="0">
                <a:latin typeface="Century Gothic" panose="020B0502020202020204" pitchFamily="34" charset="0"/>
              </a:rPr>
              <a:t>Copernico </a:t>
            </a:r>
            <a:r>
              <a:rPr lang="it-IT" sz="1600" dirty="0" smtClean="0">
                <a:latin typeface="Century Gothic" panose="020B0502020202020204" pitchFamily="34" charset="0"/>
              </a:rPr>
              <a:t>via </a:t>
            </a:r>
            <a:r>
              <a:rPr lang="it-IT" sz="1600" dirty="0">
                <a:latin typeface="Century Gothic" panose="020B0502020202020204" pitchFamily="34" charset="0"/>
              </a:rPr>
              <a:t>Savonarola 11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Ore 19 Chiusura dei lavori con aperitivo a buffet</a:t>
            </a:r>
          </a:p>
          <a:p>
            <a:r>
              <a:rPr lang="it-IT" sz="1600" dirty="0">
                <a:latin typeface="Century Gothic" panose="020B0502020202020204" pitchFamily="34" charset="0"/>
              </a:rPr>
              <a:t> </a:t>
            </a:r>
            <a:r>
              <a:rPr lang="it-IT" sz="1600" dirty="0" smtClean="0">
                <a:latin typeface="Century Gothic" panose="020B0502020202020204" pitchFamily="34" charset="0"/>
              </a:rPr>
              <a:t> </a:t>
            </a:r>
          </a:p>
          <a:p>
            <a:r>
              <a:rPr lang="it-IT" sz="1600" dirty="0" smtClean="0">
                <a:latin typeface="Century Gothic" panose="020B0502020202020204" pitchFamily="34" charset="0"/>
              </a:rPr>
              <a:t>*</a:t>
            </a:r>
            <a:r>
              <a:rPr lang="it-IT" sz="1600" dirty="0">
                <a:latin typeface="Century Gothic" panose="020B0502020202020204" pitchFamily="34" charset="0"/>
              </a:rPr>
              <a:t>Dove non esplicitamente indicato, le attività si svolgeranno presso Auditorium S</a:t>
            </a:r>
            <a:r>
              <a:rPr lang="it-IT" sz="1600" dirty="0" smtClean="0">
                <a:latin typeface="Century Gothic" panose="020B0502020202020204" pitchFamily="34" charset="0"/>
              </a:rPr>
              <a:t>. </a:t>
            </a:r>
            <a:r>
              <a:rPr lang="it-IT" sz="1600" dirty="0" smtClean="0">
                <a:latin typeface="Century Gothic" panose="020B0502020202020204" pitchFamily="34" charset="0"/>
              </a:rPr>
              <a:t>Lucia</a:t>
            </a:r>
          </a:p>
          <a:p>
            <a:endParaRPr lang="it-IT" sz="1600" dirty="0">
              <a:latin typeface="Century Gothic" panose="020B0502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it-IT" altLang="it-IT" sz="1500" b="1" dirty="0">
                <a:latin typeface="Century Gothic" panose="020B0502020202020204" pitchFamily="34" charset="0"/>
              </a:rPr>
              <a:t>Per informazioni sulle iscrizioni e sulle modalità di partecipazione : </a:t>
            </a:r>
            <a:r>
              <a:rPr lang="it-IT" altLang="it-IT" sz="1500" b="1" dirty="0">
                <a:latin typeface="Century Gothic" panose="020B0502020202020204" pitchFamily="34" charset="0"/>
                <a:hlinkClick r:id="rId3"/>
              </a:rPr>
              <a:t>mastertutelaminori@unife.it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it-IT" altLang="it-IT" sz="1600" b="1" dirty="0">
              <a:latin typeface="Times New Roman" panose="02020603050405020304" pitchFamily="18" charset="0"/>
            </a:endParaRPr>
          </a:p>
          <a:p>
            <a:pPr algn="ctr">
              <a:lnSpc>
                <a:spcPct val="95000"/>
              </a:lnSpc>
              <a:buClrTx/>
              <a:buFontTx/>
              <a:buNone/>
            </a:pPr>
            <a:r>
              <a:rPr lang="it-IT" altLang="it-IT" sz="1600" b="1" dirty="0">
                <a:latin typeface="Century Gothic" panose="020B0502020202020204" pitchFamily="34" charset="0"/>
                <a:hlinkClick r:id="rId4"/>
              </a:rPr>
              <a:t>http://</a:t>
            </a:r>
            <a:r>
              <a:rPr lang="it-IT" altLang="it-IT" sz="1600" b="1" dirty="0">
                <a:latin typeface="Century Gothic" panose="020B0502020202020204" pitchFamily="34" charset="0"/>
                <a:hlinkClick r:id="rId4"/>
              </a:rPr>
              <a:t>www.tutelaminoriunife.it/</a:t>
            </a:r>
            <a:endParaRPr lang="it-IT" altLang="it-IT" sz="1600" b="1" dirty="0">
              <a:latin typeface="Century Gothic" panose="020B0502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980728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Scuola interattiva "Mani in pasta in comunità" </a:t>
            </a:r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Ferrara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, 26/29 settembre 2016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7561376"/>
      </p:ext>
    </p:extLst>
  </p:cSld>
  <p:clrMapOvr>
    <a:masterClrMapping/>
  </p:clrMapOvr>
  <p:transition spd="slow" advTm="4754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 txBox="1">
            <a:spLocks/>
          </p:cNvSpPr>
          <p:nvPr/>
        </p:nvSpPr>
        <p:spPr>
          <a:xfrm>
            <a:off x="3131840" y="1340768"/>
            <a:ext cx="5832648" cy="50405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Master tutela, diritti e protezione dei minori</a:t>
            </a:r>
            <a:endParaRPr lang="it-IT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066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762">
        <p:fade/>
      </p:transition>
    </mc:Choice>
    <mc:Fallback xmlns="">
      <p:transition spd="med" advTm="276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Custom Ale semina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F497D"/>
      </a:accent1>
      <a:accent2>
        <a:srgbClr val="1F497D"/>
      </a:accent2>
      <a:accent3>
        <a:srgbClr val="1F497D"/>
      </a:accent3>
      <a:accent4>
        <a:srgbClr val="1F497D"/>
      </a:accent4>
      <a:accent5>
        <a:srgbClr val="1F497D"/>
      </a:accent5>
      <a:accent6>
        <a:srgbClr val="1F497D"/>
      </a:accent6>
      <a:hlink>
        <a:srgbClr val="1F497D"/>
      </a:hlink>
      <a:folHlink>
        <a:srgbClr val="1F497D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2801</TotalTime>
  <Words>114</Words>
  <Application>Microsoft Office PowerPoint</Application>
  <PresentationFormat>On-screen Show (4:3)</PresentationFormat>
  <Paragraphs>97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Andalus</vt:lpstr>
      <vt:lpstr>Arial</vt:lpstr>
      <vt:lpstr>Bookman Old Style</vt:lpstr>
      <vt:lpstr>Calibri</vt:lpstr>
      <vt:lpstr>Century Gothic</vt:lpstr>
      <vt:lpstr>Helvetica</vt:lpstr>
      <vt:lpstr>Rockwell</vt:lpstr>
      <vt:lpstr>Times New Roman</vt:lpstr>
      <vt:lpstr>Wingdings 2</vt:lpstr>
      <vt:lpstr>Damask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Comunità minori</dc:title>
  <dc:subject>Master Tutela Diritti e protezione dei minori</dc:subject>
  <dc:creator>Alessandra Chiaromonte</dc:creator>
  <cp:revision>21</cp:revision>
  <dcterms:created xsi:type="dcterms:W3CDTF">2015-09-13T09:28:44Z</dcterms:created>
  <dcterms:modified xsi:type="dcterms:W3CDTF">2016-03-02T23:18:11Z</dcterms:modified>
</cp:coreProperties>
</file>