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handoutMasterIdLst>
    <p:handoutMasterId r:id="rId20"/>
  </p:handoutMasterIdLst>
  <p:sldIdLst>
    <p:sldId id="256" r:id="rId4"/>
    <p:sldId id="257" r:id="rId5"/>
    <p:sldId id="258" r:id="rId6"/>
    <p:sldId id="272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3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80AFC0-C3D0-4BDD-BDD0-E4CAA2EECAB9}" type="datetimeFigureOut">
              <a:rPr lang="it-IT" smtClean="0"/>
              <a:t>28/03/2017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0604EB-A228-433C-89FC-5EBBEC7E1D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0212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Immagine 33"/>
          <p:cNvPicPr/>
          <p:nvPr/>
        </p:nvPicPr>
        <p:blipFill>
          <a:blip r:embed="rId2"/>
          <a:stretch/>
        </p:blipFill>
        <p:spPr>
          <a:xfrm>
            <a:off x="3603240" y="1604160"/>
            <a:ext cx="4984200" cy="3976920"/>
          </a:xfrm>
          <a:prstGeom prst="rect">
            <a:avLst/>
          </a:prstGeom>
          <a:ln>
            <a:noFill/>
          </a:ln>
        </p:spPr>
      </p:pic>
      <p:pic>
        <p:nvPicPr>
          <p:cNvPr id="35" name="Immagine 34"/>
          <p:cNvPicPr/>
          <p:nvPr/>
        </p:nvPicPr>
        <p:blipFill>
          <a:blip r:embed="rId2"/>
          <a:stretch/>
        </p:blipFill>
        <p:spPr>
          <a:xfrm>
            <a:off x="3603240" y="1604160"/>
            <a:ext cx="4984200" cy="3976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0" name="Immagine 69"/>
          <p:cNvPicPr/>
          <p:nvPr/>
        </p:nvPicPr>
        <p:blipFill>
          <a:blip r:embed="rId2"/>
          <a:stretch/>
        </p:blipFill>
        <p:spPr>
          <a:xfrm>
            <a:off x="3603240" y="1604160"/>
            <a:ext cx="4984200" cy="3976920"/>
          </a:xfrm>
          <a:prstGeom prst="rect">
            <a:avLst/>
          </a:prstGeom>
          <a:ln>
            <a:noFill/>
          </a:ln>
        </p:spPr>
      </p:pic>
      <p:pic>
        <p:nvPicPr>
          <p:cNvPr id="71" name="Immagine 70"/>
          <p:cNvPicPr/>
          <p:nvPr/>
        </p:nvPicPr>
        <p:blipFill>
          <a:blip r:embed="rId2"/>
          <a:stretch/>
        </p:blipFill>
        <p:spPr>
          <a:xfrm>
            <a:off x="3603240" y="1604160"/>
            <a:ext cx="4984200" cy="3976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9" name="Immagine 108"/>
          <p:cNvPicPr/>
          <p:nvPr/>
        </p:nvPicPr>
        <p:blipFill>
          <a:blip r:embed="rId2"/>
          <a:stretch/>
        </p:blipFill>
        <p:spPr>
          <a:xfrm>
            <a:off x="3603240" y="1604160"/>
            <a:ext cx="4984200" cy="3976920"/>
          </a:xfrm>
          <a:prstGeom prst="rect">
            <a:avLst/>
          </a:prstGeom>
          <a:ln>
            <a:noFill/>
          </a:ln>
        </p:spPr>
      </p:pic>
      <p:pic>
        <p:nvPicPr>
          <p:cNvPr id="110" name="Immagine 109"/>
          <p:cNvPicPr/>
          <p:nvPr/>
        </p:nvPicPr>
        <p:blipFill>
          <a:blip r:embed="rId2"/>
          <a:stretch/>
        </p:blipFill>
        <p:spPr>
          <a:xfrm>
            <a:off x="3603240" y="1604160"/>
            <a:ext cx="4984200" cy="3976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845280" y="365760"/>
            <a:ext cx="10514880" cy="132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Fai clic per modificare il formato del testo del titolo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692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Secondo livello struttura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Terzo livello struttura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Quarto livello struttura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Quinto livello struttura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Sesto livello struttura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it-IT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Fai clic per modificare il formato del testo del titolo</a:t>
            </a: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692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Secondo livello struttura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Terzo livello struttura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Quarto livello struttura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Quinto livello struttura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Sesto livello struttura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845280" y="365760"/>
            <a:ext cx="10515240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it-IT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Fare clic per modificare lo stile del titolo</a:t>
            </a:r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845280" y="1828800"/>
            <a:ext cx="10515240" cy="4350960"/>
          </a:xfrm>
          <a:prstGeom prst="rect">
            <a:avLst/>
          </a:prstGeom>
        </p:spPr>
        <p:txBody>
          <a:bodyPr/>
          <a:lstStyle/>
          <a:p>
            <a:pPr marL="228600" indent="-228240">
              <a:lnSpc>
                <a:spcPct val="100000"/>
              </a:lnSpc>
              <a:buClr>
                <a:srgbClr val="000000"/>
              </a:buClr>
              <a:buFont typeface="Wingdings 2" charset="2"/>
              <a:buChar char=""/>
            </a:pPr>
            <a:r>
              <a:rPr lang="it-IT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Fare clic per modificare stili del testo dello schema</a:t>
            </a:r>
          </a:p>
          <a:p>
            <a:pPr marL="685800" lvl="1" indent="-228240">
              <a:lnSpc>
                <a:spcPct val="100000"/>
              </a:lnSpc>
              <a:buClr>
                <a:srgbClr val="000000"/>
              </a:buClr>
              <a:buFont typeface="Wingdings 2" charset="2"/>
              <a:buChar char=""/>
            </a:pPr>
            <a:r>
              <a:rPr lang="it-IT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Secondo livello</a:t>
            </a:r>
            <a:endParaRPr lang="it-IT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143000" lvl="2" indent="-228240">
              <a:lnSpc>
                <a:spcPct val="100000"/>
              </a:lnSpc>
              <a:buClr>
                <a:srgbClr val="000000"/>
              </a:buClr>
              <a:buFont typeface="Wingdings 2" charset="2"/>
              <a:buChar char="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Terzo livello</a:t>
            </a:r>
            <a:endParaRPr lang="it-IT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600200" lvl="3" indent="-228240">
              <a:lnSpc>
                <a:spcPct val="100000"/>
              </a:lnSpc>
              <a:buClr>
                <a:srgbClr val="000000"/>
              </a:buClr>
              <a:buFont typeface="Wingdings 2" charset="2"/>
              <a:buChar char=""/>
            </a:pPr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Quarto livello</a:t>
            </a:r>
            <a:endParaRPr lang="it-IT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057400" lvl="4" indent="-228240">
              <a:lnSpc>
                <a:spcPct val="100000"/>
              </a:lnSpc>
              <a:buClr>
                <a:srgbClr val="000000"/>
              </a:buClr>
              <a:buFont typeface="Wingdings 2" charset="2"/>
              <a:buChar char=""/>
            </a:pPr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Quinto livello</a:t>
            </a:r>
            <a:endParaRPr lang="it-IT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5161A558-16C1-4F83-A17C-6B261D55F4EC}" type="datetime">
              <a:rPr lang="it-IT" sz="1100" b="0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28/03/2017</a:t>
            </a:fld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 lang="it-IT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sldNum"/>
          </p:nvPr>
        </p:nvSpPr>
        <p:spPr>
          <a:xfrm>
            <a:off x="86176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B2516870-158E-4152-9ABD-E6F59B138315}" type="slidenum">
              <a:rPr lang="it-IT" sz="11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‹N›</a:t>
            </a:fld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428699" y="1401288"/>
            <a:ext cx="11451600" cy="453295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2" name="CustomShape 2"/>
          <p:cNvSpPr/>
          <p:nvPr/>
        </p:nvSpPr>
        <p:spPr>
          <a:xfrm>
            <a:off x="1428480" y="2268186"/>
            <a:ext cx="9143280" cy="237581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r>
              <a:rPr lang="it-IT" sz="6000" b="1" strike="noStrike" spc="-1" dirty="0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 </a:t>
            </a: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CustomShape 3"/>
          <p:cNvSpPr/>
          <p:nvPr/>
        </p:nvSpPr>
        <p:spPr>
          <a:xfrm>
            <a:off x="2665800" y="130628"/>
            <a:ext cx="6668640" cy="28757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it-IT" sz="2400" spc="-1" dirty="0" smtClean="0">
              <a:solidFill>
                <a:srgbClr val="00206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it-IT" sz="2400" spc="-1" dirty="0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Tour </a:t>
            </a:r>
            <a:r>
              <a:rPr lang="it-IT" sz="2400" b="1" spc="-1" dirty="0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Porte aperte in comunità</a:t>
            </a:r>
          </a:p>
          <a:p>
            <a:pPr algn="ctr"/>
            <a:r>
              <a:rPr lang="it-IT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29.03.17</a:t>
            </a:r>
          </a:p>
          <a:p>
            <a:pPr algn="ctr">
              <a:lnSpc>
                <a:spcPct val="100000"/>
              </a:lnSpc>
            </a:pPr>
            <a:endParaRPr lang="it-IT" sz="2400" spc="-1" dirty="0" smtClean="0">
              <a:solidFill>
                <a:srgbClr val="00206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endParaRPr lang="it-IT" sz="2400" spc="-1" dirty="0" smtClean="0">
              <a:solidFill>
                <a:srgbClr val="00206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it-IT" sz="2400" spc="-1" dirty="0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L’ESPERIENZA DELLE COMUNITA’ 3-12 ANNI</a:t>
            </a:r>
          </a:p>
          <a:p>
            <a:pPr algn="ctr">
              <a:lnSpc>
                <a:spcPct val="100000"/>
              </a:lnSpc>
            </a:pPr>
            <a:r>
              <a:rPr lang="it-IT" sz="2400" spc="-1" dirty="0" err="1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AssociazioneCAF</a:t>
            </a:r>
            <a:endParaRPr lang="it-IT" sz="2400" spc="-1" dirty="0" smtClean="0">
              <a:solidFill>
                <a:srgbClr val="00206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4" name="Immagine 5"/>
          <p:cNvPicPr/>
          <p:nvPr/>
        </p:nvPicPr>
        <p:blipFill>
          <a:blip r:embed="rId2"/>
          <a:stretch/>
        </p:blipFill>
        <p:spPr>
          <a:xfrm>
            <a:off x="10440360" y="5934240"/>
            <a:ext cx="1609920" cy="655560"/>
          </a:xfrm>
          <a:prstGeom prst="rect">
            <a:avLst/>
          </a:prstGeom>
          <a:ln>
            <a:noFill/>
          </a:ln>
        </p:spPr>
      </p:pic>
      <p:pic>
        <p:nvPicPr>
          <p:cNvPr id="1028" name="Picture 4" descr="Risultati immagini per comunità educativa minor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391" y="2630243"/>
            <a:ext cx="8068215" cy="3003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1848960" y="3124080"/>
            <a:ext cx="1503360" cy="281160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7" name="CustomShape 2"/>
          <p:cNvSpPr/>
          <p:nvPr/>
        </p:nvSpPr>
        <p:spPr>
          <a:xfrm>
            <a:off x="845280" y="365760"/>
            <a:ext cx="10514880" cy="1324800"/>
          </a:xfrm>
          <a:prstGeom prst="rect">
            <a:avLst/>
          </a:prstGeom>
          <a:solidFill>
            <a:srgbClr val="D6DCE5"/>
          </a:solidFill>
          <a:ln>
            <a:solidFill>
              <a:srgbClr val="00206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4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Modello integrato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98" name="Immagine 8"/>
          <p:cNvPicPr/>
          <p:nvPr/>
        </p:nvPicPr>
        <p:blipFill>
          <a:blip r:embed="rId2"/>
          <a:stretch/>
        </p:blipFill>
        <p:spPr>
          <a:xfrm>
            <a:off x="10582560" y="6199560"/>
            <a:ext cx="1608840" cy="657720"/>
          </a:xfrm>
          <a:prstGeom prst="rect">
            <a:avLst/>
          </a:prstGeom>
          <a:ln>
            <a:noFill/>
          </a:ln>
        </p:spPr>
      </p:pic>
      <p:sp>
        <p:nvSpPr>
          <p:cNvPr id="199" name="CustomShape 3"/>
          <p:cNvSpPr/>
          <p:nvPr/>
        </p:nvSpPr>
        <p:spPr>
          <a:xfrm>
            <a:off x="978840" y="2037600"/>
            <a:ext cx="2734560" cy="8946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0" name="CustomShape 4"/>
          <p:cNvSpPr/>
          <p:nvPr/>
        </p:nvSpPr>
        <p:spPr>
          <a:xfrm>
            <a:off x="1647000" y="2121840"/>
            <a:ext cx="1892880" cy="974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20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Osservazione 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0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educativa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1" name="CustomShape 5"/>
          <p:cNvSpPr/>
          <p:nvPr/>
        </p:nvSpPr>
        <p:spPr>
          <a:xfrm>
            <a:off x="303480" y="3114000"/>
            <a:ext cx="1503360" cy="281160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2" name="CustomShape 6"/>
          <p:cNvSpPr/>
          <p:nvPr/>
        </p:nvSpPr>
        <p:spPr>
          <a:xfrm>
            <a:off x="358560" y="3124080"/>
            <a:ext cx="1458720" cy="2828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BAMBINO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6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La quotidianità: ritmi, riti, giochi, relazioni, esperienze, scuola, tempo, libero….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6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Le confidenze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3" name="CustomShape 7"/>
          <p:cNvSpPr/>
          <p:nvPr/>
        </p:nvSpPr>
        <p:spPr>
          <a:xfrm>
            <a:off x="1971000" y="3139200"/>
            <a:ext cx="1287360" cy="209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FAMIGLIA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6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Visite, incontri protetti, colloqui, reperibilità telefonica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4" name="CustomShape 8"/>
          <p:cNvSpPr/>
          <p:nvPr/>
        </p:nvSpPr>
        <p:spPr>
          <a:xfrm>
            <a:off x="3380040" y="3135960"/>
            <a:ext cx="1503360" cy="281160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5" name="CustomShape 9"/>
          <p:cNvSpPr/>
          <p:nvPr/>
        </p:nvSpPr>
        <p:spPr>
          <a:xfrm>
            <a:off x="3365640" y="3165120"/>
            <a:ext cx="1611360" cy="209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RETE ISTITUZIONALE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6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Relazioni, aggiornamenti puntuali, confronti, audizioni in TM e TO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6" name="CustomShape 10"/>
          <p:cNvSpPr/>
          <p:nvPr/>
        </p:nvSpPr>
        <p:spPr>
          <a:xfrm>
            <a:off x="8643240" y="2049120"/>
            <a:ext cx="2734560" cy="8946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7" name="CustomShape 11"/>
          <p:cNvSpPr/>
          <p:nvPr/>
        </p:nvSpPr>
        <p:spPr>
          <a:xfrm>
            <a:off x="9283320" y="2119680"/>
            <a:ext cx="1758960" cy="69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20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Osservazione 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0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psicologica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8" name="CustomShape 12"/>
          <p:cNvSpPr/>
          <p:nvPr/>
        </p:nvSpPr>
        <p:spPr>
          <a:xfrm>
            <a:off x="10500120" y="3111480"/>
            <a:ext cx="1503360" cy="281160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9" name="CustomShape 13"/>
          <p:cNvSpPr/>
          <p:nvPr/>
        </p:nvSpPr>
        <p:spPr>
          <a:xfrm>
            <a:off x="8966880" y="3125520"/>
            <a:ext cx="1503360" cy="281160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0" name="CustomShape 14"/>
          <p:cNvSpPr/>
          <p:nvPr/>
        </p:nvSpPr>
        <p:spPr>
          <a:xfrm>
            <a:off x="7433640" y="3125520"/>
            <a:ext cx="1503360" cy="281160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1" name="CustomShape 15"/>
          <p:cNvSpPr/>
          <p:nvPr/>
        </p:nvSpPr>
        <p:spPr>
          <a:xfrm>
            <a:off x="7474680" y="3121560"/>
            <a:ext cx="1521720" cy="2342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BAMBINO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6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Funzionamento in base afase di sviluppo e vissuto traumatico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6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(colloqui, gioco simbolico,  test)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2" name="CustomShape 16"/>
          <p:cNvSpPr/>
          <p:nvPr/>
        </p:nvSpPr>
        <p:spPr>
          <a:xfrm>
            <a:off x="8964720" y="3122640"/>
            <a:ext cx="1594440" cy="2828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FAMIGLIA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6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Spazi di ascolto, creare alleanza educativa, comprendere e dare senso a storia familiare in cui si è inserito il maltrattamento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3" name="CustomShape 17"/>
          <p:cNvSpPr/>
          <p:nvPr/>
        </p:nvSpPr>
        <p:spPr>
          <a:xfrm>
            <a:off x="10481760" y="3162600"/>
            <a:ext cx="1611360" cy="2828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RETE ISTITUZIONALE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16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Relazioni, partecipazione a reti, audizioni in TM e TO, rapporti con CTU, rapporti con servizi specialistici e con terapeuti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4" name="CustomShape 18"/>
          <p:cNvSpPr/>
          <p:nvPr/>
        </p:nvSpPr>
        <p:spPr>
          <a:xfrm>
            <a:off x="4992120" y="3455640"/>
            <a:ext cx="2322360" cy="2123640"/>
          </a:xfrm>
          <a:prstGeom prst="ellipse">
            <a:avLst/>
          </a:prstGeom>
          <a:solidFill>
            <a:srgbClr val="FFC00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CustomShape 19"/>
          <p:cNvSpPr/>
          <p:nvPr/>
        </p:nvSpPr>
        <p:spPr>
          <a:xfrm>
            <a:off x="5378040" y="3995280"/>
            <a:ext cx="1566720" cy="1065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20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Confronto in </a:t>
            </a:r>
            <a:r>
              <a:rPr lang="it-IT" sz="24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EQUIPE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20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(cbcl)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6" name="CustomShape 20"/>
          <p:cNvSpPr/>
          <p:nvPr/>
        </p:nvSpPr>
        <p:spPr>
          <a:xfrm>
            <a:off x="5223240" y="6117120"/>
            <a:ext cx="1936440" cy="516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2800" b="1" strike="noStrike" spc="-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PEI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7" name="Line 21"/>
          <p:cNvSpPr/>
          <p:nvPr/>
        </p:nvSpPr>
        <p:spPr>
          <a:xfrm>
            <a:off x="3713760" y="2484720"/>
            <a:ext cx="4929480" cy="11880"/>
          </a:xfrm>
          <a:prstGeom prst="line">
            <a:avLst/>
          </a:prstGeom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8" name="Line 22"/>
          <p:cNvSpPr/>
          <p:nvPr/>
        </p:nvSpPr>
        <p:spPr>
          <a:xfrm>
            <a:off x="6089760" y="2496600"/>
            <a:ext cx="35640" cy="945000"/>
          </a:xfrm>
          <a:prstGeom prst="line">
            <a:avLst/>
          </a:prstGeom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9" name="CustomShape 23"/>
          <p:cNvSpPr/>
          <p:nvPr/>
        </p:nvSpPr>
        <p:spPr>
          <a:xfrm flipH="1">
            <a:off x="1054800" y="2801520"/>
            <a:ext cx="322920" cy="311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0" name="CustomShape 24"/>
          <p:cNvSpPr/>
          <p:nvPr/>
        </p:nvSpPr>
        <p:spPr>
          <a:xfrm>
            <a:off x="2357280" y="2944440"/>
            <a:ext cx="80640" cy="161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1" name="CustomShape 25"/>
          <p:cNvSpPr/>
          <p:nvPr/>
        </p:nvSpPr>
        <p:spPr>
          <a:xfrm>
            <a:off x="3593520" y="2700000"/>
            <a:ext cx="399600" cy="3337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2" name="CustomShape 26"/>
          <p:cNvSpPr/>
          <p:nvPr/>
        </p:nvSpPr>
        <p:spPr>
          <a:xfrm flipH="1">
            <a:off x="8380440" y="2739240"/>
            <a:ext cx="322920" cy="311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3" name="CustomShape 27"/>
          <p:cNvSpPr/>
          <p:nvPr/>
        </p:nvSpPr>
        <p:spPr>
          <a:xfrm flipH="1">
            <a:off x="9352080" y="2940840"/>
            <a:ext cx="72000" cy="165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4" name="CustomShape 28"/>
          <p:cNvSpPr/>
          <p:nvPr/>
        </p:nvSpPr>
        <p:spPr>
          <a:xfrm>
            <a:off x="11222640" y="2739240"/>
            <a:ext cx="137520" cy="2944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5" name="CustomShape 29"/>
          <p:cNvSpPr/>
          <p:nvPr/>
        </p:nvSpPr>
        <p:spPr>
          <a:xfrm>
            <a:off x="6041160" y="5694840"/>
            <a:ext cx="331920" cy="504000"/>
          </a:xfrm>
          <a:prstGeom prst="down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>
            <a:off x="0" y="1252800"/>
            <a:ext cx="12078720" cy="42336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7" name="CustomShape 2"/>
          <p:cNvSpPr/>
          <p:nvPr/>
        </p:nvSpPr>
        <p:spPr>
          <a:xfrm>
            <a:off x="448200" y="2203560"/>
            <a:ext cx="2322360" cy="2123640"/>
          </a:xfrm>
          <a:prstGeom prst="ellipse">
            <a:avLst/>
          </a:prstGeom>
          <a:solidFill>
            <a:srgbClr val="FFC00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2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Confronto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2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in 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24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EQUIPE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8" name="CustomShape 3"/>
          <p:cNvSpPr/>
          <p:nvPr/>
        </p:nvSpPr>
        <p:spPr>
          <a:xfrm>
            <a:off x="3910680" y="1856880"/>
            <a:ext cx="4444560" cy="82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Passato</a:t>
            </a:r>
            <a:r>
              <a:rPr lang="it-IT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: che bambino è stato e che esperienza ha vissuto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9" name="CustomShape 4"/>
          <p:cNvSpPr/>
          <p:nvPr/>
        </p:nvSpPr>
        <p:spPr>
          <a:xfrm>
            <a:off x="3922560" y="2952000"/>
            <a:ext cx="4444560" cy="82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Presente</a:t>
            </a:r>
            <a:r>
              <a:rPr lang="it-IT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: che bambino vediamo (difficoltà, risorse)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5"/>
          <p:cNvSpPr/>
          <p:nvPr/>
        </p:nvSpPr>
        <p:spPr>
          <a:xfrm>
            <a:off x="3950640" y="4035240"/>
            <a:ext cx="4444560" cy="82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Futuro</a:t>
            </a:r>
            <a:r>
              <a:rPr lang="it-IT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: che bambino ci immaginiamo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1" name="CustomShape 6"/>
          <p:cNvSpPr/>
          <p:nvPr/>
        </p:nvSpPr>
        <p:spPr>
          <a:xfrm rot="20864400">
            <a:off x="2630880" y="2255400"/>
            <a:ext cx="1004760" cy="46584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2" name="CustomShape 7"/>
          <p:cNvSpPr/>
          <p:nvPr/>
        </p:nvSpPr>
        <p:spPr>
          <a:xfrm>
            <a:off x="2811240" y="3131280"/>
            <a:ext cx="1026360" cy="43524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3" name="CustomShape 8"/>
          <p:cNvSpPr/>
          <p:nvPr/>
        </p:nvSpPr>
        <p:spPr>
          <a:xfrm rot="1087800">
            <a:off x="2597040" y="3935880"/>
            <a:ext cx="1026360" cy="43524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4" name="CustomShape 9"/>
          <p:cNvSpPr/>
          <p:nvPr/>
        </p:nvSpPr>
        <p:spPr>
          <a:xfrm>
            <a:off x="8074800" y="2870640"/>
            <a:ext cx="1518480" cy="78264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5" name="CustomShape 10"/>
          <p:cNvSpPr/>
          <p:nvPr/>
        </p:nvSpPr>
        <p:spPr>
          <a:xfrm>
            <a:off x="9537840" y="2671560"/>
            <a:ext cx="2629800" cy="1187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24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PROGETTO 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4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EDUCATIVO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4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INDIVIDUALIZZATO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6" name="CustomShape 11"/>
          <p:cNvSpPr/>
          <p:nvPr/>
        </p:nvSpPr>
        <p:spPr>
          <a:xfrm>
            <a:off x="595440" y="6188040"/>
            <a:ext cx="1115496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All’interno di un </a:t>
            </a:r>
            <a:r>
              <a:rPr lang="it-IT" sz="18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contesto </a:t>
            </a:r>
            <a:r>
              <a:rPr lang="it-IT" sz="18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comunitario, come ambiente di vita fatto di tempi, relazioni, spazi, regole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37" name="Immagine 20"/>
          <p:cNvPicPr/>
          <p:nvPr/>
        </p:nvPicPr>
        <p:blipFill>
          <a:blip r:embed="rId2"/>
          <a:stretch/>
        </p:blipFill>
        <p:spPr>
          <a:xfrm>
            <a:off x="10582560" y="6199560"/>
            <a:ext cx="1608840" cy="657720"/>
          </a:xfrm>
          <a:prstGeom prst="rect">
            <a:avLst/>
          </a:prstGeom>
          <a:ln>
            <a:noFill/>
          </a:ln>
        </p:spPr>
      </p:pic>
      <p:sp>
        <p:nvSpPr>
          <p:cNvPr id="238" name="CustomShape 12"/>
          <p:cNvSpPr/>
          <p:nvPr/>
        </p:nvSpPr>
        <p:spPr>
          <a:xfrm>
            <a:off x="8074800" y="2870640"/>
            <a:ext cx="1518480" cy="78264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9" name="Immagine 8"/>
          <p:cNvPicPr/>
          <p:nvPr/>
        </p:nvPicPr>
        <p:blipFill>
          <a:blip r:embed="rId2"/>
          <a:stretch/>
        </p:blipFill>
        <p:spPr>
          <a:xfrm>
            <a:off x="10582560" y="6199560"/>
            <a:ext cx="1608840" cy="657720"/>
          </a:xfrm>
          <a:prstGeom prst="rect">
            <a:avLst/>
          </a:prstGeom>
          <a:ln>
            <a:noFill/>
          </a:ln>
        </p:spPr>
      </p:pic>
      <p:sp>
        <p:nvSpPr>
          <p:cNvPr id="240" name="CustomShape 1"/>
          <p:cNvSpPr/>
          <p:nvPr/>
        </p:nvSpPr>
        <p:spPr>
          <a:xfrm>
            <a:off x="1050840" y="648000"/>
            <a:ext cx="3556800" cy="539964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1" name="CustomShape 2"/>
          <p:cNvSpPr/>
          <p:nvPr/>
        </p:nvSpPr>
        <p:spPr>
          <a:xfrm>
            <a:off x="7344000" y="576000"/>
            <a:ext cx="3556800" cy="539964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2" name="CustomShape 3"/>
          <p:cNvSpPr/>
          <p:nvPr/>
        </p:nvSpPr>
        <p:spPr>
          <a:xfrm>
            <a:off x="4176000" y="1440000"/>
            <a:ext cx="3556800" cy="539964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3" name="CustomShape 4"/>
          <p:cNvSpPr/>
          <p:nvPr/>
        </p:nvSpPr>
        <p:spPr>
          <a:xfrm>
            <a:off x="1288800" y="1845720"/>
            <a:ext cx="3095640" cy="2905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it-IT" sz="1800" b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</a:rPr>
              <a:t>STRUMENTI </a:t>
            </a:r>
          </a:p>
          <a:p>
            <a:r>
              <a:rPr lang="it-IT" sz="1800" b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</a:rPr>
              <a:t>PEDAGOGICI:</a:t>
            </a:r>
          </a:p>
          <a:p>
            <a:endParaRPr lang="it-IT" sz="1800" b="0" strike="noStrike" spc="-1" dirty="0">
              <a:solidFill>
                <a:srgbClr val="00206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</a:endParaRPr>
          </a:p>
          <a:p>
            <a:r>
              <a:rPr lang="it-IT" sz="18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</a:rPr>
              <a:t>Ascolto</a:t>
            </a:r>
          </a:p>
          <a:p>
            <a:r>
              <a:rPr lang="it-IT" sz="18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</a:rPr>
              <a:t>Gioco</a:t>
            </a:r>
          </a:p>
          <a:p>
            <a:r>
              <a:rPr lang="it-IT" sz="18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</a:rPr>
              <a:t>Regole</a:t>
            </a:r>
          </a:p>
          <a:p>
            <a:r>
              <a:rPr lang="it-IT" sz="18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</a:rPr>
              <a:t>Rispecchiamento</a:t>
            </a:r>
          </a:p>
          <a:p>
            <a:r>
              <a:rPr lang="it-IT" sz="18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</a:rPr>
              <a:t>Accudimento</a:t>
            </a:r>
          </a:p>
          <a:p>
            <a:r>
              <a:rPr lang="it-IT" sz="18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</a:rPr>
              <a:t>Empatia</a:t>
            </a:r>
          </a:p>
          <a:p>
            <a:r>
              <a:rPr lang="it-IT" sz="18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</a:rPr>
              <a:t>Contenimento emotivo e </a:t>
            </a:r>
          </a:p>
          <a:p>
            <a:r>
              <a:rPr lang="it-IT" sz="18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</a:rPr>
              <a:t>del comportamento</a:t>
            </a:r>
          </a:p>
        </p:txBody>
      </p:sp>
      <p:sp>
        <p:nvSpPr>
          <p:cNvPr id="244" name="CustomShape 5"/>
          <p:cNvSpPr/>
          <p:nvPr/>
        </p:nvSpPr>
        <p:spPr>
          <a:xfrm>
            <a:off x="4888800" y="3214080"/>
            <a:ext cx="3095640" cy="1369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it-IT" sz="1800" b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</a:rPr>
              <a:t>STRUMENTI </a:t>
            </a:r>
          </a:p>
          <a:p>
            <a:r>
              <a:rPr lang="it-IT" sz="1800" b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</a:rPr>
              <a:t>PSICO-PEDAGOGICI:</a:t>
            </a:r>
          </a:p>
          <a:p>
            <a:endParaRPr lang="it-IT" sz="1800" b="0" strike="noStrike" spc="-1" dirty="0">
              <a:solidFill>
                <a:srgbClr val="00206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</a:endParaRPr>
          </a:p>
          <a:p>
            <a:r>
              <a:rPr lang="it-IT" sz="18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</a:rPr>
              <a:t>Equipe</a:t>
            </a:r>
          </a:p>
          <a:p>
            <a:r>
              <a:rPr lang="it-IT" sz="18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</a:rPr>
              <a:t>CBCL ragionata</a:t>
            </a:r>
          </a:p>
        </p:txBody>
      </p:sp>
      <p:sp>
        <p:nvSpPr>
          <p:cNvPr id="245" name="CustomShape 6"/>
          <p:cNvSpPr/>
          <p:nvPr/>
        </p:nvSpPr>
        <p:spPr>
          <a:xfrm>
            <a:off x="7805160" y="1846080"/>
            <a:ext cx="3095640" cy="2393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it-IT" sz="1800" b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</a:rPr>
              <a:t>STRUMENTI </a:t>
            </a:r>
            <a:endParaRPr lang="it-IT" sz="1800" b="1" strike="noStrike" spc="-1" dirty="0" smtClean="0">
              <a:solidFill>
                <a:srgbClr val="00206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</a:endParaRPr>
          </a:p>
          <a:p>
            <a:r>
              <a:rPr lang="it-IT" sz="1800" b="1" strike="noStrike" spc="-1" dirty="0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</a:rPr>
              <a:t>PSICOLOGICI</a:t>
            </a:r>
            <a:r>
              <a:rPr lang="it-IT" sz="1800" b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</a:rPr>
              <a:t>:</a:t>
            </a:r>
          </a:p>
          <a:p>
            <a:endParaRPr lang="it-IT" sz="1800" b="0" strike="noStrike" spc="-1" dirty="0">
              <a:solidFill>
                <a:srgbClr val="00206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</a:endParaRPr>
          </a:p>
          <a:p>
            <a:r>
              <a:rPr lang="it-IT" sz="18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</a:rPr>
              <a:t>Colloqui</a:t>
            </a:r>
          </a:p>
          <a:p>
            <a:r>
              <a:rPr lang="it-IT" sz="18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</a:rPr>
              <a:t>Osservazione del gioco simbolico</a:t>
            </a:r>
          </a:p>
          <a:p>
            <a:r>
              <a:rPr lang="it-IT" sz="18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</a:rPr>
              <a:t>Disegni </a:t>
            </a:r>
          </a:p>
          <a:p>
            <a:r>
              <a:rPr lang="it-IT" sz="18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</a:rPr>
              <a:t>Test: Story </a:t>
            </a:r>
            <a:r>
              <a:rPr lang="it-IT" sz="18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</a:rPr>
              <a:t>Stem</a:t>
            </a:r>
            <a:r>
              <a:rPr lang="it-IT" sz="18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</a:rPr>
              <a:t> </a:t>
            </a:r>
            <a:r>
              <a:rPr lang="it-IT" sz="18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</a:rPr>
              <a:t>Battery</a:t>
            </a:r>
            <a:r>
              <a:rPr lang="it-IT" sz="18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</a:rPr>
              <a:t>, TSCC, </a:t>
            </a:r>
            <a:r>
              <a:rPr lang="it-IT" sz="18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</a:rPr>
              <a:t>Blacky</a:t>
            </a:r>
            <a:endParaRPr lang="it-IT" sz="1800" b="0" strike="noStrike" spc="-1" dirty="0">
              <a:solidFill>
                <a:srgbClr val="00206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TextShape 1"/>
          <p:cNvSpPr txBox="1"/>
          <p:nvPr/>
        </p:nvSpPr>
        <p:spPr>
          <a:xfrm>
            <a:off x="845280" y="365760"/>
            <a:ext cx="10515240" cy="1325160"/>
          </a:xfrm>
          <a:prstGeom prst="rect">
            <a:avLst/>
          </a:prstGeom>
          <a:solidFill>
            <a:srgbClr val="D6DCE5"/>
          </a:solidFill>
          <a:ln>
            <a:solidFill>
              <a:srgbClr val="002060"/>
            </a:solidFill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it-IT" sz="4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Fattori di efficacia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247" name="Immagine 8"/>
          <p:cNvPicPr/>
          <p:nvPr/>
        </p:nvPicPr>
        <p:blipFill>
          <a:blip r:embed="rId2"/>
          <a:stretch/>
        </p:blipFill>
        <p:spPr>
          <a:xfrm>
            <a:off x="10582560" y="6199560"/>
            <a:ext cx="1609200" cy="658080"/>
          </a:xfrm>
          <a:prstGeom prst="rect">
            <a:avLst/>
          </a:prstGeom>
          <a:ln>
            <a:noFill/>
          </a:ln>
        </p:spPr>
      </p:pic>
      <p:sp>
        <p:nvSpPr>
          <p:cNvPr id="248" name="CustomShape 2"/>
          <p:cNvSpPr/>
          <p:nvPr/>
        </p:nvSpPr>
        <p:spPr>
          <a:xfrm>
            <a:off x="1561680" y="2395800"/>
            <a:ext cx="596448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24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Tempi di permanenza</a:t>
            </a: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9" name="CustomShape 3"/>
          <p:cNvSpPr/>
          <p:nvPr/>
        </p:nvSpPr>
        <p:spPr>
          <a:xfrm>
            <a:off x="1627920" y="3061440"/>
            <a:ext cx="444528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2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Numero di bambini in psicoterapia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1605240" y="3795120"/>
            <a:ext cx="9060120" cy="82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2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Rapporti con la rete (numero di incontri di rete, struttura delle relazioni inviate, numero di incontri del bambino con la sua assistente sociale)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1" name="CustomShape 5"/>
          <p:cNvSpPr/>
          <p:nvPr/>
        </p:nvSpPr>
        <p:spPr>
          <a:xfrm>
            <a:off x="1711080" y="4761360"/>
            <a:ext cx="817920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2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Ritorno sulla soddisfazione dei servizi rispetto alla collaborazione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2" name="CustomShape 6"/>
          <p:cNvSpPr/>
          <p:nvPr/>
        </p:nvSpPr>
        <p:spPr>
          <a:xfrm>
            <a:off x="1027080" y="2541960"/>
            <a:ext cx="224640" cy="21168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7"/>
          <p:cNvSpPr/>
          <p:nvPr/>
        </p:nvSpPr>
        <p:spPr>
          <a:xfrm>
            <a:off x="1013040" y="3207960"/>
            <a:ext cx="224640" cy="21168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8"/>
          <p:cNvSpPr/>
          <p:nvPr/>
        </p:nvSpPr>
        <p:spPr>
          <a:xfrm>
            <a:off x="1013040" y="3972240"/>
            <a:ext cx="224640" cy="21168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5" name="CustomShape 9"/>
          <p:cNvSpPr/>
          <p:nvPr/>
        </p:nvSpPr>
        <p:spPr>
          <a:xfrm>
            <a:off x="1013040" y="4894200"/>
            <a:ext cx="224640" cy="21168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CustomShape 1"/>
          <p:cNvSpPr/>
          <p:nvPr/>
        </p:nvSpPr>
        <p:spPr>
          <a:xfrm>
            <a:off x="845280" y="365760"/>
            <a:ext cx="10514880" cy="1324800"/>
          </a:xfrm>
          <a:prstGeom prst="rect">
            <a:avLst/>
          </a:prstGeom>
          <a:solidFill>
            <a:srgbClr val="D6DCE5"/>
          </a:solidFill>
          <a:ln>
            <a:solidFill>
              <a:srgbClr val="00206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4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Tempi di permanenza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57" name="Immagine 8"/>
          <p:cNvPicPr/>
          <p:nvPr/>
        </p:nvPicPr>
        <p:blipFill>
          <a:blip r:embed="rId2"/>
          <a:stretch/>
        </p:blipFill>
        <p:spPr>
          <a:xfrm>
            <a:off x="10582560" y="6199560"/>
            <a:ext cx="1608840" cy="657720"/>
          </a:xfrm>
          <a:prstGeom prst="rect">
            <a:avLst/>
          </a:prstGeom>
          <a:ln>
            <a:noFill/>
          </a:ln>
        </p:spPr>
      </p:pic>
      <p:graphicFrame>
        <p:nvGraphicFramePr>
          <p:cNvPr id="258" name="Table 2"/>
          <p:cNvGraphicFramePr/>
          <p:nvPr/>
        </p:nvGraphicFramePr>
        <p:xfrm>
          <a:off x="971640" y="2194560"/>
          <a:ext cx="10388520" cy="1246320"/>
        </p:xfrm>
        <a:graphic>
          <a:graphicData uri="http://schemas.openxmlformats.org/drawingml/2006/table">
            <a:tbl>
              <a:tblPr/>
              <a:tblGrid>
                <a:gridCol w="2597040"/>
                <a:gridCol w="2597040"/>
                <a:gridCol w="2597040"/>
                <a:gridCol w="2597400"/>
              </a:tblGrid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Permanenza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2014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2015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2016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</a:tr>
              <a:tr h="789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0" strike="noStrike" spc="-1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Oltre i 3 anni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0" strike="noStrike" spc="-1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17 bambini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0" strike="noStrike" spc="-1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14 bambini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0" strike="noStrike" spc="-1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11 bambini (a                                                                              breve 9)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9" name="Table 3"/>
          <p:cNvGraphicFramePr/>
          <p:nvPr>
            <p:extLst>
              <p:ext uri="{D42A27DB-BD31-4B8C-83A1-F6EECF244321}">
                <p14:modId xmlns:p14="http://schemas.microsoft.com/office/powerpoint/2010/main" val="127575230"/>
              </p:ext>
            </p:extLst>
          </p:nvPr>
        </p:nvGraphicFramePr>
        <p:xfrm>
          <a:off x="936720" y="3587400"/>
          <a:ext cx="10423800" cy="880920"/>
        </p:xfrm>
        <a:graphic>
          <a:graphicData uri="http://schemas.openxmlformats.org/drawingml/2006/table">
            <a:tbl>
              <a:tblPr/>
              <a:tblGrid>
                <a:gridCol w="2605680"/>
                <a:gridCol w="2605680"/>
                <a:gridCol w="2605680"/>
                <a:gridCol w="2606760"/>
              </a:tblGrid>
              <a:tr h="437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Permanenza</a:t>
                      </a:r>
                      <a:endParaRPr lang="it-IT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2014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2015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2016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</a:tr>
              <a:tr h="443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0" strike="noStrike" spc="-1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Media complessiva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800" b="0" strike="noStrike" kern="1200" spc="-1" baseline="0" dirty="0" smtClean="0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+mn-ea"/>
                          <a:cs typeface="+mn-cs"/>
                        </a:rPr>
                        <a:t>2,9</a:t>
                      </a:r>
                      <a:endParaRPr lang="it-IT" sz="1800" b="0" strike="noStrike" kern="1200" spc="-1" baseline="0" dirty="0">
                        <a:solidFill>
                          <a:srgbClr val="00206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800" b="0" strike="noStrike" kern="1200" spc="-1" baseline="0" dirty="0" smtClean="0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+mn-ea"/>
                          <a:cs typeface="+mn-cs"/>
                        </a:rPr>
                        <a:t>2,5</a:t>
                      </a:r>
                      <a:endParaRPr lang="it-IT" sz="1800" b="0" strike="noStrike" kern="1200" spc="-1" baseline="0" dirty="0">
                        <a:solidFill>
                          <a:srgbClr val="00206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0" strike="noStrike" spc="-1" dirty="0" smtClean="0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2,</a:t>
                      </a:r>
                      <a:r>
                        <a:rPr lang="it-IT" sz="1800" b="0" strike="noStrike" spc="-1" baseline="0" dirty="0" smtClean="0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8</a:t>
                      </a:r>
                      <a:endParaRPr lang="it-IT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0" name="Table 4"/>
          <p:cNvGraphicFramePr/>
          <p:nvPr>
            <p:extLst>
              <p:ext uri="{D42A27DB-BD31-4B8C-83A1-F6EECF244321}">
                <p14:modId xmlns:p14="http://schemas.microsoft.com/office/powerpoint/2010/main" val="963860414"/>
              </p:ext>
            </p:extLst>
          </p:nvPr>
        </p:nvGraphicFramePr>
        <p:xfrm>
          <a:off x="936720" y="4717800"/>
          <a:ext cx="10423800" cy="1415880"/>
        </p:xfrm>
        <a:graphic>
          <a:graphicData uri="http://schemas.openxmlformats.org/drawingml/2006/table">
            <a:tbl>
              <a:tblPr/>
              <a:tblGrid>
                <a:gridCol w="2605680"/>
                <a:gridCol w="2605680"/>
                <a:gridCol w="2605680"/>
                <a:gridCol w="2606760"/>
              </a:tblGrid>
              <a:tr h="385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Dimissioni</a:t>
                      </a:r>
                      <a:endParaRPr lang="it-IT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2014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2015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2016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</a:tr>
              <a:tr h="390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0" strike="noStrike" spc="-1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n. dimessi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0" strike="noStrike" spc="-1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11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0" strike="noStrike" spc="-1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8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0" strike="noStrike" spc="-1" dirty="0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8</a:t>
                      </a:r>
                      <a:endParaRPr lang="it-IT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549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0" strike="noStrike" spc="-1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n. dimessi deistituzionalizzati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0" strike="noStrike" spc="-1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4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0" strike="noStrike" spc="-1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8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0" strike="noStrike" spc="-1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6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CustomShape 1"/>
          <p:cNvSpPr/>
          <p:nvPr/>
        </p:nvSpPr>
        <p:spPr>
          <a:xfrm>
            <a:off x="845280" y="365760"/>
            <a:ext cx="10514880" cy="869274"/>
          </a:xfrm>
          <a:prstGeom prst="rect">
            <a:avLst/>
          </a:prstGeom>
          <a:solidFill>
            <a:srgbClr val="D6DCE5"/>
          </a:solidFill>
          <a:ln>
            <a:solidFill>
              <a:srgbClr val="00206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40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Psicoterapie</a:t>
            </a:r>
            <a:r>
              <a:rPr lang="it-IT" sz="44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 </a:t>
            </a: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62" name="Immagine 8"/>
          <p:cNvPicPr/>
          <p:nvPr/>
        </p:nvPicPr>
        <p:blipFill>
          <a:blip r:embed="rId2"/>
          <a:stretch/>
        </p:blipFill>
        <p:spPr>
          <a:xfrm>
            <a:off x="10582560" y="6199560"/>
            <a:ext cx="1608840" cy="657720"/>
          </a:xfrm>
          <a:prstGeom prst="rect">
            <a:avLst/>
          </a:prstGeom>
          <a:ln>
            <a:noFill/>
          </a:ln>
        </p:spPr>
      </p:pic>
      <p:graphicFrame>
        <p:nvGraphicFramePr>
          <p:cNvPr id="263" name="Table 2"/>
          <p:cNvGraphicFramePr/>
          <p:nvPr>
            <p:extLst>
              <p:ext uri="{D42A27DB-BD31-4B8C-83A1-F6EECF244321}">
                <p14:modId xmlns:p14="http://schemas.microsoft.com/office/powerpoint/2010/main" val="4004006850"/>
              </p:ext>
            </p:extLst>
          </p:nvPr>
        </p:nvGraphicFramePr>
        <p:xfrm>
          <a:off x="891584" y="1321631"/>
          <a:ext cx="10388520" cy="1020768"/>
        </p:xfrm>
        <a:graphic>
          <a:graphicData uri="http://schemas.openxmlformats.org/drawingml/2006/table">
            <a:tbl>
              <a:tblPr/>
              <a:tblGrid>
                <a:gridCol w="2597040"/>
                <a:gridCol w="2597040"/>
                <a:gridCol w="2597040"/>
                <a:gridCol w="2597400"/>
              </a:tblGrid>
              <a:tr h="380688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2014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2015</a:t>
                      </a:r>
                      <a:endParaRPr lang="it-IT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2016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</a:tr>
              <a:tr h="5714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0" strike="noStrike" spc="-1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n. psicoterapie attivate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t-IT" sz="1800" b="0" strike="noStrike" spc="-1" dirty="0" smtClean="0">
                        <a:solidFill>
                          <a:srgbClr val="00206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0" strike="noStrike" spc="-1" dirty="0" smtClean="0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Tot 14</a:t>
                      </a:r>
                      <a:endParaRPr lang="it-IT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800" b="0" strike="noStrike" kern="1200" spc="-1" dirty="0" smtClean="0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+mn-ea"/>
                          <a:cs typeface="+mn-cs"/>
                        </a:rPr>
                        <a:t>+ 2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800" b="0" strike="noStrike" kern="1200" spc="-1" dirty="0" smtClean="0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+mn-ea"/>
                          <a:cs typeface="+mn-cs"/>
                        </a:rPr>
                        <a:t>Tot 10</a:t>
                      </a:r>
                      <a:endParaRPr lang="it-IT" sz="1800" b="0" strike="noStrike" kern="1200" spc="-1" dirty="0">
                        <a:solidFill>
                          <a:srgbClr val="00206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0" strike="noStrike" spc="-1" dirty="0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+ </a:t>
                      </a:r>
                      <a:r>
                        <a:rPr lang="it-IT" sz="1800" b="0" strike="noStrike" spc="-1" dirty="0" smtClean="0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10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0" strike="noStrike" spc="-1" dirty="0" smtClean="0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Tot</a:t>
                      </a:r>
                      <a:r>
                        <a:rPr lang="it-IT" sz="1800" b="0" strike="noStrike" spc="-1" baseline="0" dirty="0" smtClean="0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19</a:t>
                      </a:r>
                      <a:r>
                        <a:rPr lang="it-IT" sz="1800" b="0" strike="noStrike" spc="-1" dirty="0" smtClean="0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                                           </a:t>
                      </a:r>
                      <a:endParaRPr lang="it-IT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</a:tbl>
          </a:graphicData>
        </a:graphic>
      </p:graphicFrame>
      <p:sp>
        <p:nvSpPr>
          <p:cNvPr id="264" name="CustomShape 3"/>
          <p:cNvSpPr/>
          <p:nvPr/>
        </p:nvSpPr>
        <p:spPr>
          <a:xfrm>
            <a:off x="865902" y="2403121"/>
            <a:ext cx="10514880" cy="90284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40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Incontri di rete</a:t>
            </a:r>
            <a:endParaRPr lang="it-IT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265" name="Table 4"/>
          <p:cNvGraphicFramePr/>
          <p:nvPr>
            <p:extLst>
              <p:ext uri="{D42A27DB-BD31-4B8C-83A1-F6EECF244321}">
                <p14:modId xmlns:p14="http://schemas.microsoft.com/office/powerpoint/2010/main" val="1375399652"/>
              </p:ext>
            </p:extLst>
          </p:nvPr>
        </p:nvGraphicFramePr>
        <p:xfrm>
          <a:off x="908460" y="3441797"/>
          <a:ext cx="10388520" cy="919440"/>
        </p:xfrm>
        <a:graphic>
          <a:graphicData uri="http://schemas.openxmlformats.org/drawingml/2006/table">
            <a:tbl>
              <a:tblPr/>
              <a:tblGrid>
                <a:gridCol w="2597040"/>
                <a:gridCol w="2574666"/>
                <a:gridCol w="2619414"/>
                <a:gridCol w="2597400"/>
              </a:tblGrid>
              <a:tr h="32040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2014</a:t>
                      </a:r>
                      <a:endParaRPr lang="it-IT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2015</a:t>
                      </a:r>
                      <a:endParaRPr lang="it-IT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2016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</a:tr>
              <a:tr h="553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0" strike="noStrike" spc="-1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n. incontri di rete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800" b="0" strike="noStrike" kern="1200" spc="-1" dirty="0" smtClean="0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+mn-ea"/>
                          <a:cs typeface="+mn-cs"/>
                        </a:rPr>
                        <a:t>Da 2 a 6</a:t>
                      </a:r>
                      <a:endParaRPr lang="it-IT" sz="1800" b="0" strike="noStrike" kern="1200" spc="-1" dirty="0">
                        <a:solidFill>
                          <a:srgbClr val="00206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0" strike="noStrike" kern="1200" spc="-1" dirty="0" smtClean="0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+mn-ea"/>
                          <a:cs typeface="+mn-cs"/>
                        </a:rPr>
                        <a:t>Da 2 a 6</a:t>
                      </a:r>
                      <a:endParaRPr lang="it-IT" sz="1800" b="0" strike="noStrike" kern="1200" spc="-1" dirty="0">
                        <a:solidFill>
                          <a:srgbClr val="00206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0" strike="noStrike" spc="-1" dirty="0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  </a:t>
                      </a:r>
                      <a:r>
                        <a:rPr lang="it-IT" sz="1800" b="0" strike="noStrike" spc="-1" dirty="0" smtClean="0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da 2 a 5                                           </a:t>
                      </a:r>
                      <a:endParaRPr lang="it-IT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</a:tbl>
          </a:graphicData>
        </a:graphic>
      </p:graphicFrame>
      <p:sp>
        <p:nvSpPr>
          <p:cNvPr id="7" name="CustomShape 1"/>
          <p:cNvSpPr/>
          <p:nvPr/>
        </p:nvSpPr>
        <p:spPr>
          <a:xfrm>
            <a:off x="865902" y="4474053"/>
            <a:ext cx="10477382" cy="869274"/>
          </a:xfrm>
          <a:prstGeom prst="rect">
            <a:avLst/>
          </a:prstGeom>
          <a:solidFill>
            <a:srgbClr val="D6DCE5"/>
          </a:solidFill>
          <a:ln>
            <a:solidFill>
              <a:srgbClr val="00206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4000" spc="-1" dirty="0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Soddisfazione servizi</a:t>
            </a:r>
            <a:endParaRPr lang="it-IT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920819"/>
              </p:ext>
            </p:extLst>
          </p:nvPr>
        </p:nvGraphicFramePr>
        <p:xfrm>
          <a:off x="891584" y="5405055"/>
          <a:ext cx="10388520" cy="1280160"/>
        </p:xfrm>
        <a:graphic>
          <a:graphicData uri="http://schemas.openxmlformats.org/drawingml/2006/table">
            <a:tbl>
              <a:tblPr/>
              <a:tblGrid>
                <a:gridCol w="2597040"/>
                <a:gridCol w="2597040"/>
                <a:gridCol w="2597040"/>
                <a:gridCol w="2597400"/>
              </a:tblGrid>
              <a:tr h="338129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2014</a:t>
                      </a:r>
                      <a:endParaRPr lang="it-IT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2015</a:t>
                      </a:r>
                      <a:endParaRPr lang="it-IT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2016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</a:tr>
              <a:tr h="5118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0" strike="noStrike" spc="-1" dirty="0" smtClean="0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Media</a:t>
                      </a:r>
                      <a:r>
                        <a:rPr lang="it-IT" sz="1800" b="0" strike="noStrike" spc="-1" baseline="0" dirty="0" smtClean="0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questionari gradimento (punteggio da 1 a 5)</a:t>
                      </a:r>
                      <a:endParaRPr lang="it-IT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800" b="0" strike="noStrike" kern="1200" spc="-1" dirty="0" smtClean="0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+mn-ea"/>
                          <a:cs typeface="+mn-cs"/>
                        </a:rPr>
                        <a:t>4,7</a:t>
                      </a:r>
                      <a:endParaRPr lang="it-IT" sz="1800" b="0" strike="noStrike" kern="1200" spc="-1" dirty="0">
                        <a:solidFill>
                          <a:srgbClr val="00206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0" strike="noStrike" kern="1200" spc="-1" dirty="0" smtClean="0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+mn-ea"/>
                          <a:cs typeface="+mn-cs"/>
                        </a:rPr>
                        <a:t>4,4</a:t>
                      </a:r>
                      <a:endParaRPr lang="it-IT" sz="1800" b="0" strike="noStrike" kern="1200" spc="-1" dirty="0">
                        <a:solidFill>
                          <a:srgbClr val="00206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0" strike="noStrike" spc="-1" dirty="0" smtClean="0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4,8                                           </a:t>
                      </a:r>
                      <a:endParaRPr lang="it-IT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CustomShape 1"/>
          <p:cNvSpPr/>
          <p:nvPr/>
        </p:nvSpPr>
        <p:spPr>
          <a:xfrm>
            <a:off x="845280" y="365760"/>
            <a:ext cx="10514880" cy="1324800"/>
          </a:xfrm>
          <a:prstGeom prst="rect">
            <a:avLst/>
          </a:prstGeom>
          <a:solidFill>
            <a:srgbClr val="D6DCE5"/>
          </a:solidFill>
          <a:ln>
            <a:solidFill>
              <a:srgbClr val="00206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44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Fare </a:t>
            </a:r>
            <a:r>
              <a:rPr lang="it-IT" sz="4400" b="0" strike="noStrike" spc="-1" dirty="0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sensato</a:t>
            </a: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67" name="Immagine 8"/>
          <p:cNvPicPr/>
          <p:nvPr/>
        </p:nvPicPr>
        <p:blipFill>
          <a:blip r:embed="rId2"/>
          <a:stretch/>
        </p:blipFill>
        <p:spPr>
          <a:xfrm>
            <a:off x="10582560" y="6199560"/>
            <a:ext cx="1608840" cy="657720"/>
          </a:xfrm>
          <a:prstGeom prst="rect">
            <a:avLst/>
          </a:prstGeom>
          <a:ln>
            <a:noFill/>
          </a:ln>
        </p:spPr>
      </p:pic>
      <p:sp>
        <p:nvSpPr>
          <p:cNvPr id="268" name="CustomShape 2"/>
          <p:cNvSpPr/>
          <p:nvPr/>
        </p:nvSpPr>
        <p:spPr>
          <a:xfrm>
            <a:off x="845640" y="4290120"/>
            <a:ext cx="10514880" cy="1324800"/>
          </a:xfrm>
          <a:prstGeom prst="rect">
            <a:avLst/>
          </a:prstGeom>
          <a:solidFill>
            <a:srgbClr val="D6DCE5"/>
          </a:solidFill>
          <a:ln>
            <a:solidFill>
              <a:srgbClr val="00206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4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Bambino pensato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9" name="CustomShape 3"/>
          <p:cNvSpPr/>
          <p:nvPr/>
        </p:nvSpPr>
        <p:spPr>
          <a:xfrm>
            <a:off x="5256000" y="1944000"/>
            <a:ext cx="1439640" cy="2087640"/>
          </a:xfrm>
          <a:custGeom>
            <a:avLst/>
            <a:gdLst/>
            <a:ahLst/>
            <a:cxnLst/>
            <a:rect l="l" t="t" r="r" b="b"/>
            <a:pathLst>
              <a:path w="4001" h="5802">
                <a:moveTo>
                  <a:pt x="1000" y="0"/>
                </a:moveTo>
                <a:lnTo>
                  <a:pt x="1000" y="4350"/>
                </a:lnTo>
                <a:lnTo>
                  <a:pt x="0" y="4350"/>
                </a:lnTo>
                <a:lnTo>
                  <a:pt x="2000" y="5801"/>
                </a:lnTo>
                <a:lnTo>
                  <a:pt x="4000" y="4350"/>
                </a:lnTo>
                <a:lnTo>
                  <a:pt x="3000" y="4350"/>
                </a:lnTo>
                <a:lnTo>
                  <a:pt x="3000" y="0"/>
                </a:lnTo>
                <a:lnTo>
                  <a:pt x="1000" y="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845280" y="365760"/>
            <a:ext cx="10394640" cy="643643"/>
          </a:xfrm>
          <a:prstGeom prst="rect">
            <a:avLst/>
          </a:prstGeom>
          <a:solidFill>
            <a:srgbClr val="D6DCE5"/>
          </a:solidFill>
          <a:ln>
            <a:solidFill>
              <a:srgbClr val="00206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32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I motivi dell’inserimento </a:t>
            </a:r>
            <a:endParaRPr lang="it-IT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CustomShape 2"/>
          <p:cNvSpPr/>
          <p:nvPr/>
        </p:nvSpPr>
        <p:spPr>
          <a:xfrm>
            <a:off x="951845" y="1009403"/>
            <a:ext cx="9044280" cy="45576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it-IT" sz="2400" b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Decreto</a:t>
            </a:r>
            <a:r>
              <a:rPr lang="it-IT" sz="24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che prevede l’allontanamento dal contesto familiare per:</a:t>
            </a: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117" name="Table 3"/>
          <p:cNvGraphicFramePr/>
          <p:nvPr>
            <p:extLst>
              <p:ext uri="{D42A27DB-BD31-4B8C-83A1-F6EECF244321}">
                <p14:modId xmlns:p14="http://schemas.microsoft.com/office/powerpoint/2010/main" val="917997827"/>
              </p:ext>
            </p:extLst>
          </p:nvPr>
        </p:nvGraphicFramePr>
        <p:xfrm>
          <a:off x="831464" y="1465163"/>
          <a:ext cx="10276200" cy="5183040"/>
        </p:xfrm>
        <a:graphic>
          <a:graphicData uri="http://schemas.openxmlformats.org/drawingml/2006/table">
            <a:tbl>
              <a:tblPr/>
              <a:tblGrid>
                <a:gridCol w="2568960"/>
                <a:gridCol w="2523579"/>
                <a:gridCol w="2614341"/>
                <a:gridCol w="2569320"/>
              </a:tblGrid>
              <a:tr h="6961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Motivi </a:t>
                      </a:r>
                      <a:endParaRPr lang="it-IT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strike="noStrike" spc="-1" dirty="0" smtClean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2014 </a:t>
                      </a:r>
                      <a:r>
                        <a:rPr lang="it-IT" sz="1400" dirty="0" smtClean="0"/>
                        <a:t>Sui</a:t>
                      </a:r>
                      <a:r>
                        <a:rPr lang="it-IT" sz="1400" baseline="0" dirty="0" smtClean="0"/>
                        <a:t> 36 b/i presi in carico (11 dimissioni, 8 accoglimenti):</a:t>
                      </a:r>
                      <a:endParaRPr lang="it-IT" sz="1400" dirty="0" smtClean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strike="noStrike" spc="-1" dirty="0" smtClean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2015 </a:t>
                      </a:r>
                      <a:r>
                        <a:rPr lang="it-IT" sz="1400" dirty="0" smtClean="0"/>
                        <a:t>Sui</a:t>
                      </a:r>
                      <a:r>
                        <a:rPr lang="it-IT" sz="1400" baseline="0" dirty="0" smtClean="0"/>
                        <a:t> 36 b/i presi in carico (8 dimissioni, 11 accoglimenti):</a:t>
                      </a:r>
                      <a:endParaRPr lang="it-IT" sz="140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strike="noStrike" spc="-1" dirty="0" smtClean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2016 </a:t>
                      </a:r>
                      <a:r>
                        <a:rPr lang="it-IT" sz="1400" dirty="0" smtClean="0"/>
                        <a:t>Sui</a:t>
                      </a:r>
                      <a:r>
                        <a:rPr lang="it-IT" sz="1400" baseline="0" dirty="0" smtClean="0"/>
                        <a:t> 36 b/i presi in carico (8 dimissioni, 8 accoglimenti):</a:t>
                      </a:r>
                      <a:endParaRPr lang="it-IT" sz="140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800" b="1" strike="noStrike" spc="-1" dirty="0" smtClean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endParaRPr lang="it-IT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</a:tr>
              <a:tr h="640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600" b="0" strike="noStrike" spc="-1" dirty="0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Grave </a:t>
                      </a:r>
                      <a:r>
                        <a:rPr lang="it-IT" sz="1600" b="0" strike="noStrike" spc="-1" dirty="0" smtClean="0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trascuratezza/gravi difficoltà educative</a:t>
                      </a:r>
                      <a:endParaRPr lang="it-IT" sz="16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</a:t>
                      </a:r>
                      <a:endParaRPr lang="it-IT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</a:t>
                      </a:r>
                      <a:endParaRPr lang="it-IT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640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600" b="0" strike="noStrike" kern="1200" spc="-1" dirty="0" smtClean="0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+mn-ea"/>
                          <a:cs typeface="+mn-cs"/>
                        </a:rPr>
                        <a:t>Grave patologia del genitore/grave trascuratezza</a:t>
                      </a:r>
                      <a:endParaRPr lang="it-IT" sz="1600" b="0" strike="noStrike" kern="1200" spc="-1" dirty="0">
                        <a:solidFill>
                          <a:srgbClr val="00206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17</a:t>
                      </a:r>
                      <a:endParaRPr lang="it-IT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17</a:t>
                      </a:r>
                      <a:endParaRPr lang="it-IT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15</a:t>
                      </a:r>
                      <a:endParaRPr lang="it-IT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914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600" b="0" strike="noStrike" spc="-1" dirty="0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Maltrattamento </a:t>
                      </a:r>
                      <a:r>
                        <a:rPr lang="it-IT" sz="1600" b="0" strike="noStrike" spc="-1" dirty="0" smtClean="0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fisico e psicologico</a:t>
                      </a:r>
                      <a:endParaRPr lang="it-IT" sz="16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640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600" b="0" strike="noStrike" spc="-1" dirty="0" smtClean="0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Grave</a:t>
                      </a:r>
                      <a:r>
                        <a:rPr lang="it-IT" sz="1600" b="0" strike="noStrike" spc="-1" baseline="0" dirty="0" smtClean="0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conflitto familiare/v</a:t>
                      </a:r>
                      <a:r>
                        <a:rPr lang="it-IT" sz="1600" b="0" strike="noStrike" spc="-1" dirty="0" smtClean="0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iolenza assistita</a:t>
                      </a:r>
                      <a:endParaRPr lang="it-IT" sz="16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600" b="0" strike="noStrike" spc="-1" dirty="0" smtClean="0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Sospetto</a:t>
                      </a:r>
                      <a:r>
                        <a:rPr lang="it-IT" sz="1600" b="0" strike="noStrike" spc="-1" baseline="0" dirty="0" smtClean="0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a</a:t>
                      </a:r>
                      <a:r>
                        <a:rPr lang="it-IT" sz="1600" b="0" strike="noStrike" spc="-1" dirty="0" smtClean="0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buso sessuale</a:t>
                      </a:r>
                      <a:endParaRPr lang="it-IT" sz="16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 (11)</a:t>
                      </a:r>
                      <a:endParaRPr lang="it-IT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 (9)</a:t>
                      </a:r>
                      <a:endParaRPr lang="it-IT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 (13)</a:t>
                      </a:r>
                      <a:endParaRPr lang="it-IT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EEF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600" b="0" strike="noStrike" kern="1200" spc="-1" dirty="0" smtClean="0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+mn-ea"/>
                          <a:cs typeface="+mn-cs"/>
                        </a:rPr>
                        <a:t>Fallito affido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600" b="0" strike="noStrike" kern="1200" spc="-1" dirty="0" smtClean="0">
                          <a:solidFill>
                            <a:srgbClr val="00206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+mn-ea"/>
                          <a:cs typeface="+mn-cs"/>
                        </a:rPr>
                        <a:t>altro</a:t>
                      </a:r>
                      <a:endParaRPr lang="it-IT" sz="1600" b="0" strike="noStrike" kern="1200" spc="-1" dirty="0">
                        <a:solidFill>
                          <a:srgbClr val="00206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</a:t>
                      </a:r>
                    </a:p>
                    <a:p>
                      <a:endParaRPr lang="it-IT" dirty="0"/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</a:t>
                      </a:r>
                    </a:p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</a:t>
                      </a:r>
                    </a:p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</a:tbl>
          </a:graphicData>
        </a:graphic>
      </p:graphicFrame>
      <p:pic>
        <p:nvPicPr>
          <p:cNvPr id="118" name="Immagine 8"/>
          <p:cNvPicPr/>
          <p:nvPr/>
        </p:nvPicPr>
        <p:blipFill>
          <a:blip r:embed="rId2"/>
          <a:stretch/>
        </p:blipFill>
        <p:spPr>
          <a:xfrm>
            <a:off x="10582560" y="6199560"/>
            <a:ext cx="1608840" cy="657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ustomShape 1"/>
          <p:cNvSpPr/>
          <p:nvPr/>
        </p:nvSpPr>
        <p:spPr>
          <a:xfrm>
            <a:off x="845280" y="365760"/>
            <a:ext cx="10514880" cy="1324800"/>
          </a:xfrm>
          <a:prstGeom prst="rect">
            <a:avLst/>
          </a:prstGeom>
          <a:solidFill>
            <a:srgbClr val="D6DCE5"/>
          </a:solidFill>
          <a:ln>
            <a:solidFill>
              <a:srgbClr val="00206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4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Obiettivo generale del lavoro comunitario 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0" name="CustomShape 2"/>
          <p:cNvSpPr/>
          <p:nvPr/>
        </p:nvSpPr>
        <p:spPr>
          <a:xfrm>
            <a:off x="872100" y="2057512"/>
            <a:ext cx="10514880" cy="105792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it-IT" sz="20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Legge 149 art.1 comma 5 del 2001</a:t>
            </a:r>
            <a:endParaRPr lang="it-IT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0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«ogni minore ha il diritto di vivere, crescere ed essere educato in una famiglia»</a:t>
            </a:r>
            <a:endParaRPr lang="it-IT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21" name="Immagine 8"/>
          <p:cNvPicPr/>
          <p:nvPr/>
        </p:nvPicPr>
        <p:blipFill>
          <a:blip r:embed="rId2"/>
          <a:stretch/>
        </p:blipFill>
        <p:spPr>
          <a:xfrm>
            <a:off x="10582560" y="6199560"/>
            <a:ext cx="1608840" cy="657720"/>
          </a:xfrm>
          <a:prstGeom prst="rect">
            <a:avLst/>
          </a:prstGeom>
          <a:ln>
            <a:noFill/>
          </a:ln>
        </p:spPr>
      </p:pic>
      <p:sp>
        <p:nvSpPr>
          <p:cNvPr id="122" name="CustomShape 3"/>
          <p:cNvSpPr/>
          <p:nvPr/>
        </p:nvSpPr>
        <p:spPr>
          <a:xfrm>
            <a:off x="845280" y="3587400"/>
            <a:ext cx="10514880" cy="1187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it-IT" sz="24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Portare il bambino nella condizione di poter stare, nel più breve tempo, in un </a:t>
            </a:r>
            <a:r>
              <a:rPr lang="it-IT" sz="2400" b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contesto familiare</a:t>
            </a:r>
            <a:r>
              <a:rPr lang="it-IT" sz="24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che risponda il più possibile ad un progetto di </a:t>
            </a:r>
            <a:r>
              <a:rPr lang="it-IT" sz="2400" b="1" strike="noStrike" spc="-1" dirty="0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deistituzionalizzazione</a:t>
            </a:r>
          </a:p>
          <a:p>
            <a:pPr algn="just">
              <a:lnSpc>
                <a:spcPct val="100000"/>
              </a:lnSpc>
            </a:pPr>
            <a:endParaRPr lang="it-IT" sz="2400" b="1" spc="-1" dirty="0">
              <a:solidFill>
                <a:srgbClr val="002060"/>
              </a:solidFill>
              <a:uFill>
                <a:solidFill>
                  <a:srgbClr val="FFFFFF"/>
                </a:solidFill>
              </a:uFill>
              <a:latin typeface="Calibri"/>
              <a:ea typeface="DejaVu Sans"/>
            </a:endParaRPr>
          </a:p>
          <a:p>
            <a:pPr algn="just">
              <a:lnSpc>
                <a:spcPct val="100000"/>
              </a:lnSpc>
            </a:pPr>
            <a:r>
              <a:rPr lang="it-IT" sz="2400" spc="-1" dirty="0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endParaRPr lang="it-IT" sz="2400" spc="-1" dirty="0">
              <a:solidFill>
                <a:srgbClr val="00206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just">
              <a:lnSpc>
                <a:spcPct val="100000"/>
              </a:lnSpc>
            </a:pPr>
            <a:endParaRPr lang="it-IT" sz="2400" b="1" strike="noStrike" spc="-1" dirty="0" smtClean="0">
              <a:solidFill>
                <a:srgbClr val="002060"/>
              </a:solidFill>
              <a:uFill>
                <a:solidFill>
                  <a:srgbClr val="FFFFFF"/>
                </a:solidFill>
              </a:uFill>
              <a:latin typeface="Calibri"/>
              <a:ea typeface="DejaVu Sans"/>
            </a:endParaRPr>
          </a:p>
          <a:p>
            <a:pPr algn="just">
              <a:lnSpc>
                <a:spcPct val="100000"/>
              </a:lnSpc>
            </a:pPr>
            <a:endParaRPr lang="it-IT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ustomShape 1"/>
          <p:cNvSpPr/>
          <p:nvPr/>
        </p:nvSpPr>
        <p:spPr>
          <a:xfrm>
            <a:off x="741471" y="645480"/>
            <a:ext cx="10514880" cy="1324800"/>
          </a:xfrm>
          <a:prstGeom prst="rect">
            <a:avLst/>
          </a:prstGeom>
          <a:solidFill>
            <a:srgbClr val="D6DCE5"/>
          </a:solidFill>
          <a:ln>
            <a:solidFill>
              <a:srgbClr val="00206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44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Obiettivo generale del lavoro comunitario </a:t>
            </a: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0" name="CustomShape 2"/>
          <p:cNvSpPr/>
          <p:nvPr/>
        </p:nvSpPr>
        <p:spPr>
          <a:xfrm>
            <a:off x="845280" y="1970280"/>
            <a:ext cx="10514880" cy="6998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21" name="Immagine 8"/>
          <p:cNvPicPr/>
          <p:nvPr/>
        </p:nvPicPr>
        <p:blipFill>
          <a:blip r:embed="rId2"/>
          <a:stretch/>
        </p:blipFill>
        <p:spPr>
          <a:xfrm>
            <a:off x="10582560" y="6199560"/>
            <a:ext cx="1608840" cy="657720"/>
          </a:xfrm>
          <a:prstGeom prst="rect">
            <a:avLst/>
          </a:prstGeom>
          <a:ln>
            <a:noFill/>
          </a:ln>
        </p:spPr>
      </p:pic>
      <p:sp>
        <p:nvSpPr>
          <p:cNvPr id="122" name="CustomShape 3"/>
          <p:cNvSpPr/>
          <p:nvPr/>
        </p:nvSpPr>
        <p:spPr>
          <a:xfrm>
            <a:off x="741471" y="3184279"/>
            <a:ext cx="10514880" cy="301528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 lang="it-IT" sz="2400" b="1" spc="-1" dirty="0">
              <a:solidFill>
                <a:srgbClr val="002060"/>
              </a:solidFill>
              <a:uFill>
                <a:solidFill>
                  <a:srgbClr val="FFFFFF"/>
                </a:solidFill>
              </a:uFill>
              <a:latin typeface="Calibri"/>
              <a:ea typeface="DejaVu Sans"/>
            </a:endParaRPr>
          </a:p>
          <a:p>
            <a:pPr algn="just">
              <a:lnSpc>
                <a:spcPct val="100000"/>
              </a:lnSpc>
            </a:pPr>
            <a:r>
              <a:rPr lang="it-IT" sz="2400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 individua </a:t>
            </a:r>
            <a:r>
              <a:rPr lang="it-IT" sz="2400" b="1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l’approccio relazionale </a:t>
            </a:r>
            <a:r>
              <a:rPr lang="it-IT" sz="2400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quale metodologia idonea e pertinente alla gestione del PEI (Progetto Educativo Individualizzato)</a:t>
            </a:r>
          </a:p>
          <a:p>
            <a:pPr algn="just">
              <a:lnSpc>
                <a:spcPct val="100000"/>
              </a:lnSpc>
            </a:pPr>
            <a:r>
              <a:rPr lang="it-IT" sz="2400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Tale approccio deve essere per il minorenne </a:t>
            </a:r>
            <a:r>
              <a:rPr lang="it-IT" sz="2400" b="1" i="1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guida</a:t>
            </a:r>
            <a:r>
              <a:rPr lang="it-IT" sz="2400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(contenimento-normatività) e </a:t>
            </a:r>
            <a:r>
              <a:rPr lang="it-IT" sz="2400" b="1" i="1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rispecchiamento</a:t>
            </a:r>
            <a:r>
              <a:rPr lang="it-IT" sz="2400" i="1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it-IT" sz="2400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(empatia, </a:t>
            </a:r>
            <a:r>
              <a:rPr lang="it-IT" sz="2400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mentalizzazione</a:t>
            </a:r>
            <a:r>
              <a:rPr lang="it-IT" sz="2400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 e deve configurarsi come “esperienza riparativa” che aiuti progressivamente il minorenne </a:t>
            </a:r>
            <a:r>
              <a:rPr lang="it-IT" sz="2400" b="1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nell’elaborazione della sua storia e delle gravi carenze e/o traumi subiti </a:t>
            </a:r>
          </a:p>
          <a:p>
            <a:pPr algn="just">
              <a:lnSpc>
                <a:spcPct val="100000"/>
              </a:lnSpc>
            </a:pPr>
            <a:endParaRPr lang="it-IT" sz="2400" b="1" strike="noStrike" spc="-1" dirty="0" smtClean="0">
              <a:solidFill>
                <a:srgbClr val="002060"/>
              </a:solidFill>
              <a:uFill>
                <a:solidFill>
                  <a:srgbClr val="FFFFFF"/>
                </a:solidFill>
              </a:uFill>
              <a:latin typeface="Calibri"/>
              <a:ea typeface="DejaVu Sans"/>
            </a:endParaRPr>
          </a:p>
          <a:p>
            <a:pPr algn="just">
              <a:lnSpc>
                <a:spcPct val="100000"/>
              </a:lnSpc>
            </a:pPr>
            <a:endParaRPr lang="it-IT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CustomShape 1"/>
          <p:cNvSpPr/>
          <p:nvPr/>
        </p:nvSpPr>
        <p:spPr>
          <a:xfrm>
            <a:off x="741471" y="605643"/>
            <a:ext cx="10514880" cy="2208810"/>
          </a:xfrm>
          <a:prstGeom prst="rect">
            <a:avLst/>
          </a:prstGeom>
          <a:solidFill>
            <a:srgbClr val="D6DCE5"/>
          </a:solidFill>
          <a:ln>
            <a:solidFill>
              <a:srgbClr val="00206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it-IT" sz="2000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Dal documento di proposta elaborato dall’Autorità Garante per l’Infanzia e l’Adolescenza </a:t>
            </a:r>
          </a:p>
          <a:p>
            <a:pPr algn="ctr"/>
            <a:r>
              <a:rPr lang="it-IT" sz="2400" b="1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Comunità residenziali per minorenni: per la definizione dei criteri e degli </a:t>
            </a:r>
            <a:r>
              <a:rPr lang="it-IT" sz="2400" b="1" spc="-1" dirty="0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standard</a:t>
            </a:r>
            <a:r>
              <a:rPr lang="it-IT" sz="2400" spc="-1" dirty="0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2015</a:t>
            </a:r>
            <a:endParaRPr lang="it-IT" sz="2400" spc="-1" dirty="0">
              <a:solidFill>
                <a:srgbClr val="002060"/>
              </a:solidFill>
              <a:uFill>
                <a:solidFill>
                  <a:srgbClr val="FFFFFF"/>
                </a:solidFill>
              </a:uFill>
              <a:latin typeface="Calibri"/>
              <a:ea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218869042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845280" y="365760"/>
            <a:ext cx="10514880" cy="1324800"/>
          </a:xfrm>
          <a:prstGeom prst="rect">
            <a:avLst/>
          </a:prstGeom>
          <a:solidFill>
            <a:srgbClr val="D6DCE5"/>
          </a:solidFill>
          <a:ln>
            <a:solidFill>
              <a:srgbClr val="00206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4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Obiettivi specifici del lavoro comunitario 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24" name="Immagine 8"/>
          <p:cNvPicPr/>
          <p:nvPr/>
        </p:nvPicPr>
        <p:blipFill>
          <a:blip r:embed="rId2"/>
          <a:stretch/>
        </p:blipFill>
        <p:spPr>
          <a:xfrm>
            <a:off x="10582560" y="6199560"/>
            <a:ext cx="1608840" cy="657720"/>
          </a:xfrm>
          <a:prstGeom prst="rect">
            <a:avLst/>
          </a:prstGeom>
          <a:ln>
            <a:noFill/>
          </a:ln>
        </p:spPr>
      </p:pic>
      <p:sp>
        <p:nvSpPr>
          <p:cNvPr id="125" name="CustomShape 2"/>
          <p:cNvSpPr/>
          <p:nvPr/>
        </p:nvSpPr>
        <p:spPr>
          <a:xfrm>
            <a:off x="845280" y="2166480"/>
            <a:ext cx="102344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it-IT" sz="2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Creare un contesto il più possibile sicuro e affidabile che permetta al bambino di: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6" name="CustomShape 3"/>
          <p:cNvSpPr/>
          <p:nvPr/>
        </p:nvSpPr>
        <p:spPr>
          <a:xfrm>
            <a:off x="2391480" y="2977920"/>
            <a:ext cx="224280" cy="21132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7" name="CustomShape 4"/>
          <p:cNvSpPr/>
          <p:nvPr/>
        </p:nvSpPr>
        <p:spPr>
          <a:xfrm>
            <a:off x="2924280" y="2853000"/>
            <a:ext cx="60764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2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Portare avanti i suoi compiti di sviluppo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8" name="CustomShape 5"/>
          <p:cNvSpPr/>
          <p:nvPr/>
        </p:nvSpPr>
        <p:spPr>
          <a:xfrm>
            <a:off x="2935800" y="3441600"/>
            <a:ext cx="8424000" cy="82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2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Consentire un percorso di espressività dei suoi vissuti, emozioni, pensieri e della sua storia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9" name="CustomShape 6"/>
          <p:cNvSpPr/>
          <p:nvPr/>
        </p:nvSpPr>
        <p:spPr>
          <a:xfrm>
            <a:off x="2975760" y="4410000"/>
            <a:ext cx="8424000" cy="82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2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Consentire di intraprendere un percorso elaborativo delle esperienze sfavorevoli che ha vissuto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0" name="CustomShape 7"/>
          <p:cNvSpPr/>
          <p:nvPr/>
        </p:nvSpPr>
        <p:spPr>
          <a:xfrm>
            <a:off x="2961720" y="5282280"/>
            <a:ext cx="8424000" cy="82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2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Sostenere la possibilità di nuovi investimenti affettivi fuori dalla comunità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1" name="CustomShape 8"/>
          <p:cNvSpPr/>
          <p:nvPr/>
        </p:nvSpPr>
        <p:spPr>
          <a:xfrm>
            <a:off x="2403360" y="4663800"/>
            <a:ext cx="224280" cy="21132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2" name="CustomShape 9"/>
          <p:cNvSpPr/>
          <p:nvPr/>
        </p:nvSpPr>
        <p:spPr>
          <a:xfrm>
            <a:off x="2389320" y="5395320"/>
            <a:ext cx="224280" cy="21132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3" name="CustomShape 10"/>
          <p:cNvSpPr/>
          <p:nvPr/>
        </p:nvSpPr>
        <p:spPr>
          <a:xfrm>
            <a:off x="2389320" y="3749400"/>
            <a:ext cx="224280" cy="21132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845280" y="365760"/>
            <a:ext cx="10514880" cy="1324800"/>
          </a:xfrm>
          <a:prstGeom prst="rect">
            <a:avLst/>
          </a:prstGeom>
          <a:solidFill>
            <a:srgbClr val="D6DCE5"/>
          </a:solidFill>
          <a:ln>
            <a:solidFill>
              <a:srgbClr val="00206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4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Obiettivi specifici del lavoro comunitario 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35" name="Immagine 8"/>
          <p:cNvPicPr/>
          <p:nvPr/>
        </p:nvPicPr>
        <p:blipFill>
          <a:blip r:embed="rId2"/>
          <a:stretch/>
        </p:blipFill>
        <p:spPr>
          <a:xfrm>
            <a:off x="10582560" y="6199560"/>
            <a:ext cx="1608840" cy="657720"/>
          </a:xfrm>
          <a:prstGeom prst="rect">
            <a:avLst/>
          </a:prstGeom>
          <a:ln>
            <a:noFill/>
          </a:ln>
        </p:spPr>
      </p:pic>
      <p:sp>
        <p:nvSpPr>
          <p:cNvPr id="136" name="CustomShape 2"/>
          <p:cNvSpPr/>
          <p:nvPr/>
        </p:nvSpPr>
        <p:spPr>
          <a:xfrm>
            <a:off x="845280" y="2166480"/>
            <a:ext cx="102344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it-IT" sz="2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Creare un contesto in cui l’educatore riesca a: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" name="CustomShape 3"/>
          <p:cNvSpPr/>
          <p:nvPr/>
        </p:nvSpPr>
        <p:spPr>
          <a:xfrm>
            <a:off x="2391480" y="2977920"/>
            <a:ext cx="224280" cy="21132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8" name="CustomShape 4"/>
          <p:cNvSpPr/>
          <p:nvPr/>
        </p:nvSpPr>
        <p:spPr>
          <a:xfrm>
            <a:off x="2924280" y="2853000"/>
            <a:ext cx="84358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2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Organizzare una quotidianità prevedibile, ritmata e rassicurante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" name="CustomShape 5"/>
          <p:cNvSpPr/>
          <p:nvPr/>
        </p:nvSpPr>
        <p:spPr>
          <a:xfrm>
            <a:off x="2935800" y="3596400"/>
            <a:ext cx="842400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2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Contenere l’espressività dei vissuti del bambino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0" name="CustomShape 6"/>
          <p:cNvSpPr/>
          <p:nvPr/>
        </p:nvSpPr>
        <p:spPr>
          <a:xfrm>
            <a:off x="2975760" y="4494240"/>
            <a:ext cx="842400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2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Aiutare il bambino a dare senso all’esperienza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CustomShape 7"/>
          <p:cNvSpPr/>
          <p:nvPr/>
        </p:nvSpPr>
        <p:spPr>
          <a:xfrm>
            <a:off x="2961720" y="5282280"/>
            <a:ext cx="842400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2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Integrare il funzionamento del bambino con l’azione educativa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2" name="CustomShape 8"/>
          <p:cNvSpPr/>
          <p:nvPr/>
        </p:nvSpPr>
        <p:spPr>
          <a:xfrm>
            <a:off x="2403360" y="4663800"/>
            <a:ext cx="224280" cy="21132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3" name="CustomShape 9"/>
          <p:cNvSpPr/>
          <p:nvPr/>
        </p:nvSpPr>
        <p:spPr>
          <a:xfrm>
            <a:off x="2389320" y="5395320"/>
            <a:ext cx="224280" cy="21132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4" name="CustomShape 10"/>
          <p:cNvSpPr/>
          <p:nvPr/>
        </p:nvSpPr>
        <p:spPr>
          <a:xfrm>
            <a:off x="2389320" y="3749400"/>
            <a:ext cx="224280" cy="21132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ustomShape 1"/>
          <p:cNvSpPr/>
          <p:nvPr/>
        </p:nvSpPr>
        <p:spPr>
          <a:xfrm>
            <a:off x="845280" y="365760"/>
            <a:ext cx="10514880" cy="1324800"/>
          </a:xfrm>
          <a:prstGeom prst="rect">
            <a:avLst/>
          </a:prstGeom>
          <a:solidFill>
            <a:srgbClr val="D6DCE5"/>
          </a:solidFill>
          <a:ln>
            <a:solidFill>
              <a:srgbClr val="00206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4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Bisogni del bambino e compiti di sviluppo 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6" name="Immagine 8"/>
          <p:cNvPicPr/>
          <p:nvPr/>
        </p:nvPicPr>
        <p:blipFill>
          <a:blip r:embed="rId2"/>
          <a:stretch/>
        </p:blipFill>
        <p:spPr>
          <a:xfrm>
            <a:off x="10582560" y="6199560"/>
            <a:ext cx="1608840" cy="657720"/>
          </a:xfrm>
          <a:prstGeom prst="rect">
            <a:avLst/>
          </a:prstGeom>
          <a:ln>
            <a:noFill/>
          </a:ln>
        </p:spPr>
      </p:pic>
      <p:sp>
        <p:nvSpPr>
          <p:cNvPr id="147" name="CustomShape 2"/>
          <p:cNvSpPr/>
          <p:nvPr/>
        </p:nvSpPr>
        <p:spPr>
          <a:xfrm>
            <a:off x="845280" y="1997640"/>
            <a:ext cx="2896200" cy="455760"/>
          </a:xfrm>
          <a:prstGeom prst="rect">
            <a:avLst/>
          </a:prstGeom>
          <a:solidFill>
            <a:schemeClr val="accent1">
              <a:lumMod val="40000"/>
              <a:lumOff val="60000"/>
              <a:alpha val="31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it-IT" sz="2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BISOGNI EVOLUTIVI: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8" name="CustomShape 3"/>
          <p:cNvSpPr/>
          <p:nvPr/>
        </p:nvSpPr>
        <p:spPr>
          <a:xfrm>
            <a:off x="886320" y="3062520"/>
            <a:ext cx="154080" cy="12456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9" name="CustomShape 4"/>
          <p:cNvSpPr/>
          <p:nvPr/>
        </p:nvSpPr>
        <p:spPr>
          <a:xfrm>
            <a:off x="1151640" y="2908080"/>
            <a:ext cx="21254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2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Essere accudito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0" name="CustomShape 5"/>
          <p:cNvSpPr/>
          <p:nvPr/>
        </p:nvSpPr>
        <p:spPr>
          <a:xfrm>
            <a:off x="1163520" y="3513240"/>
            <a:ext cx="22262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2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Essere protetto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1" name="CustomShape 6"/>
          <p:cNvSpPr/>
          <p:nvPr/>
        </p:nvSpPr>
        <p:spPr>
          <a:xfrm>
            <a:off x="1181520" y="4113360"/>
            <a:ext cx="209520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2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Essere curato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2" name="CustomShape 7"/>
          <p:cNvSpPr/>
          <p:nvPr/>
        </p:nvSpPr>
        <p:spPr>
          <a:xfrm>
            <a:off x="1151640" y="4759560"/>
            <a:ext cx="25894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2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Essere rispecchiato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3" name="CustomShape 8"/>
          <p:cNvSpPr/>
          <p:nvPr/>
        </p:nvSpPr>
        <p:spPr>
          <a:xfrm>
            <a:off x="1181520" y="5470920"/>
            <a:ext cx="209520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2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Essere sicuro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4" name="CustomShape 9"/>
          <p:cNvSpPr/>
          <p:nvPr/>
        </p:nvSpPr>
        <p:spPr>
          <a:xfrm>
            <a:off x="4859280" y="2897640"/>
            <a:ext cx="7483680" cy="3686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2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Sperimentare una buona dipendenza dall’adulto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Sviluppare una buona consapevolezza di sé (limiti e risorse)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Cominciare a costruire una buona autostima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Esplorare ambienti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Instaurare relazioni (adulti e coetanei)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Crescere cognitivamente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Iniziare a mentalizzare la propria storia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Riconoscere le gratificazioni e tollerare le frustrazioni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2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Progredire verso una sempre maggiore autonomia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5" name="CustomShape 10"/>
          <p:cNvSpPr/>
          <p:nvPr/>
        </p:nvSpPr>
        <p:spPr>
          <a:xfrm>
            <a:off x="883800" y="3679200"/>
            <a:ext cx="154080" cy="12456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6" name="CustomShape 11"/>
          <p:cNvSpPr/>
          <p:nvPr/>
        </p:nvSpPr>
        <p:spPr>
          <a:xfrm>
            <a:off x="883800" y="4284000"/>
            <a:ext cx="154080" cy="12456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7" name="CustomShape 12"/>
          <p:cNvSpPr/>
          <p:nvPr/>
        </p:nvSpPr>
        <p:spPr>
          <a:xfrm>
            <a:off x="912240" y="4930920"/>
            <a:ext cx="154080" cy="12456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8" name="CustomShape 13"/>
          <p:cNvSpPr/>
          <p:nvPr/>
        </p:nvSpPr>
        <p:spPr>
          <a:xfrm>
            <a:off x="883800" y="5634360"/>
            <a:ext cx="154080" cy="12456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9" name="CustomShape 14"/>
          <p:cNvSpPr/>
          <p:nvPr/>
        </p:nvSpPr>
        <p:spPr>
          <a:xfrm>
            <a:off x="4834080" y="1997640"/>
            <a:ext cx="3183840" cy="455760"/>
          </a:xfrm>
          <a:prstGeom prst="rect">
            <a:avLst/>
          </a:prstGeom>
          <a:solidFill>
            <a:schemeClr val="accent1">
              <a:lumMod val="40000"/>
              <a:lumOff val="60000"/>
              <a:alpha val="31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it-IT" sz="2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COMPITI DI SVILUPPO: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0" name="CustomShape 15"/>
          <p:cNvSpPr/>
          <p:nvPr/>
        </p:nvSpPr>
        <p:spPr>
          <a:xfrm>
            <a:off x="4611960" y="3074040"/>
            <a:ext cx="154080" cy="12456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1" name="CustomShape 16"/>
          <p:cNvSpPr/>
          <p:nvPr/>
        </p:nvSpPr>
        <p:spPr>
          <a:xfrm>
            <a:off x="4626000" y="3397680"/>
            <a:ext cx="154080" cy="12456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2" name="CustomShape 17"/>
          <p:cNvSpPr/>
          <p:nvPr/>
        </p:nvSpPr>
        <p:spPr>
          <a:xfrm>
            <a:off x="4626000" y="3763440"/>
            <a:ext cx="154080" cy="12456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3" name="CustomShape 18"/>
          <p:cNvSpPr/>
          <p:nvPr/>
        </p:nvSpPr>
        <p:spPr>
          <a:xfrm>
            <a:off x="4626000" y="4143240"/>
            <a:ext cx="154080" cy="12456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4" name="CustomShape 19"/>
          <p:cNvSpPr/>
          <p:nvPr/>
        </p:nvSpPr>
        <p:spPr>
          <a:xfrm>
            <a:off x="4623480" y="4534920"/>
            <a:ext cx="154080" cy="12456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5" name="CustomShape 20"/>
          <p:cNvSpPr/>
          <p:nvPr/>
        </p:nvSpPr>
        <p:spPr>
          <a:xfrm>
            <a:off x="4623480" y="4886640"/>
            <a:ext cx="154080" cy="12456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6" name="CustomShape 21"/>
          <p:cNvSpPr/>
          <p:nvPr/>
        </p:nvSpPr>
        <p:spPr>
          <a:xfrm>
            <a:off x="4623480" y="5223960"/>
            <a:ext cx="154080" cy="12456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7" name="CustomShape 22"/>
          <p:cNvSpPr/>
          <p:nvPr/>
        </p:nvSpPr>
        <p:spPr>
          <a:xfrm>
            <a:off x="4621320" y="5601600"/>
            <a:ext cx="154080" cy="12456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8" name="CustomShape 23"/>
          <p:cNvSpPr/>
          <p:nvPr/>
        </p:nvSpPr>
        <p:spPr>
          <a:xfrm>
            <a:off x="4621320" y="5939280"/>
            <a:ext cx="154080" cy="12456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845280" y="365760"/>
            <a:ext cx="10514880" cy="1324800"/>
          </a:xfrm>
          <a:prstGeom prst="rect">
            <a:avLst/>
          </a:prstGeom>
          <a:solidFill>
            <a:srgbClr val="D6DCE5"/>
          </a:solidFill>
          <a:ln>
            <a:solidFill>
              <a:srgbClr val="00206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4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Chi sono i bambini accolti e quali sono gli effetti dell’esperienza sfavorevole 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70" name="Immagine 8"/>
          <p:cNvPicPr/>
          <p:nvPr/>
        </p:nvPicPr>
        <p:blipFill>
          <a:blip r:embed="rId2"/>
          <a:stretch/>
        </p:blipFill>
        <p:spPr>
          <a:xfrm>
            <a:off x="10582560" y="6199560"/>
            <a:ext cx="1608840" cy="657720"/>
          </a:xfrm>
          <a:prstGeom prst="rect">
            <a:avLst/>
          </a:prstGeom>
          <a:ln>
            <a:noFill/>
          </a:ln>
        </p:spPr>
      </p:pic>
      <p:sp>
        <p:nvSpPr>
          <p:cNvPr id="171" name="CustomShape 2"/>
          <p:cNvSpPr/>
          <p:nvPr/>
        </p:nvSpPr>
        <p:spPr>
          <a:xfrm>
            <a:off x="845280" y="1772640"/>
            <a:ext cx="10234440" cy="760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it-IT" sz="22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 bambini accolti hanno avuto una minaccia nel loro legame di attaccamento e la promessa di sicurezza è stata infranta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2" name="CustomShape 3"/>
          <p:cNvSpPr/>
          <p:nvPr/>
        </p:nvSpPr>
        <p:spPr>
          <a:xfrm>
            <a:off x="2047320" y="2469600"/>
            <a:ext cx="8933760" cy="425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22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Si fidano poco degli altri e sono molto cauti nel creare nuove relazioni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3" name="CustomShape 4"/>
          <p:cNvSpPr/>
          <p:nvPr/>
        </p:nvSpPr>
        <p:spPr>
          <a:xfrm>
            <a:off x="2077920" y="3391200"/>
            <a:ext cx="9457200" cy="425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22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Si sentono profondamente colpevoli, sporchi, non amabili, cattivi, senza valore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4" name="CustomShape 5"/>
          <p:cNvSpPr/>
          <p:nvPr/>
        </p:nvSpPr>
        <p:spPr>
          <a:xfrm>
            <a:off x="2131560" y="5408640"/>
            <a:ext cx="8424000" cy="425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22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Sono disregolati, disorganizzati e frammentati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5" name="CustomShape 6"/>
          <p:cNvSpPr/>
          <p:nvPr/>
        </p:nvSpPr>
        <p:spPr>
          <a:xfrm>
            <a:off x="1998720" y="4245480"/>
            <a:ext cx="9329400" cy="760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22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Sono riluttanti ad essere spronati, hanno difficoltà ad investire e non hanno fiducia che possa accadere loro qualcosa di buono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6" name="CustomShape 7"/>
          <p:cNvSpPr/>
          <p:nvPr/>
        </p:nvSpPr>
        <p:spPr>
          <a:xfrm flipV="1">
            <a:off x="321120" y="1931040"/>
            <a:ext cx="367560" cy="12744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7" name="CustomShape 8"/>
          <p:cNvSpPr/>
          <p:nvPr/>
        </p:nvSpPr>
        <p:spPr>
          <a:xfrm>
            <a:off x="941400" y="2994120"/>
            <a:ext cx="10234440" cy="425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it-IT" sz="22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Hanno avuto esperienze di disapprovazione, mortificazione da parte degli adulti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8" name="CustomShape 9"/>
          <p:cNvSpPr/>
          <p:nvPr/>
        </p:nvSpPr>
        <p:spPr>
          <a:xfrm>
            <a:off x="1051560" y="3891960"/>
            <a:ext cx="10234440" cy="425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it-IT" sz="22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Sono stati vittime e spettatori di gravi esperienze da parte degli adulti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9" name="CustomShape 10"/>
          <p:cNvSpPr/>
          <p:nvPr/>
        </p:nvSpPr>
        <p:spPr>
          <a:xfrm>
            <a:off x="1119600" y="5029200"/>
            <a:ext cx="10234440" cy="425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it-IT" sz="22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Hanno sentito minacciata la loro integrità fisica e psichica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0" name="CustomShape 11"/>
          <p:cNvSpPr/>
          <p:nvPr/>
        </p:nvSpPr>
        <p:spPr>
          <a:xfrm>
            <a:off x="1215720" y="5884920"/>
            <a:ext cx="10234440" cy="425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it-IT" sz="22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Il loro senso di sicurezza (esterno e interno) è frantumato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1" name="CustomShape 12"/>
          <p:cNvSpPr/>
          <p:nvPr/>
        </p:nvSpPr>
        <p:spPr>
          <a:xfrm>
            <a:off x="2143440" y="6250680"/>
            <a:ext cx="8424000" cy="425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22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Sono bambini spaventati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2" name="CustomShape 13"/>
          <p:cNvSpPr/>
          <p:nvPr/>
        </p:nvSpPr>
        <p:spPr>
          <a:xfrm flipV="1">
            <a:off x="318960" y="3124440"/>
            <a:ext cx="367560" cy="12744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3" name="CustomShape 14"/>
          <p:cNvSpPr/>
          <p:nvPr/>
        </p:nvSpPr>
        <p:spPr>
          <a:xfrm flipV="1">
            <a:off x="302400" y="4022280"/>
            <a:ext cx="367560" cy="12744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4" name="CustomShape 15"/>
          <p:cNvSpPr/>
          <p:nvPr/>
        </p:nvSpPr>
        <p:spPr>
          <a:xfrm flipV="1">
            <a:off x="302400" y="5190120"/>
            <a:ext cx="367560" cy="12744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5" name="CustomShape 16"/>
          <p:cNvSpPr/>
          <p:nvPr/>
        </p:nvSpPr>
        <p:spPr>
          <a:xfrm flipV="1">
            <a:off x="302400" y="6033960"/>
            <a:ext cx="367560" cy="12744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6" name="CustomShape 17"/>
          <p:cNvSpPr/>
          <p:nvPr/>
        </p:nvSpPr>
        <p:spPr>
          <a:xfrm>
            <a:off x="1215720" y="2530440"/>
            <a:ext cx="782640" cy="30816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7" name="CustomShape 18"/>
          <p:cNvSpPr/>
          <p:nvPr/>
        </p:nvSpPr>
        <p:spPr>
          <a:xfrm>
            <a:off x="1227240" y="3470400"/>
            <a:ext cx="782640" cy="30816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8" name="CustomShape 19"/>
          <p:cNvSpPr/>
          <p:nvPr/>
        </p:nvSpPr>
        <p:spPr>
          <a:xfrm>
            <a:off x="1213200" y="4328640"/>
            <a:ext cx="782640" cy="30816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9" name="CustomShape 20"/>
          <p:cNvSpPr/>
          <p:nvPr/>
        </p:nvSpPr>
        <p:spPr>
          <a:xfrm>
            <a:off x="1227240" y="5468040"/>
            <a:ext cx="782640" cy="30816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0" name="CustomShape 21"/>
          <p:cNvSpPr/>
          <p:nvPr/>
        </p:nvSpPr>
        <p:spPr>
          <a:xfrm>
            <a:off x="1225080" y="6338160"/>
            <a:ext cx="782640" cy="30816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845280" y="365760"/>
            <a:ext cx="10514880" cy="1324800"/>
          </a:xfrm>
          <a:prstGeom prst="rect">
            <a:avLst/>
          </a:prstGeom>
          <a:solidFill>
            <a:srgbClr val="D6DCE5"/>
          </a:solidFill>
          <a:ln>
            <a:solidFill>
              <a:srgbClr val="00206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4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Creare un contesto di sicurezza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92" name="Immagine 8"/>
          <p:cNvPicPr/>
          <p:nvPr/>
        </p:nvPicPr>
        <p:blipFill>
          <a:blip r:embed="rId2"/>
          <a:stretch/>
        </p:blipFill>
        <p:spPr>
          <a:xfrm>
            <a:off x="10582560" y="6199560"/>
            <a:ext cx="1608840" cy="657720"/>
          </a:xfrm>
          <a:prstGeom prst="rect">
            <a:avLst/>
          </a:prstGeom>
          <a:ln>
            <a:noFill/>
          </a:ln>
        </p:spPr>
      </p:pic>
      <p:sp>
        <p:nvSpPr>
          <p:cNvPr id="193" name="CustomShape 2"/>
          <p:cNvSpPr/>
          <p:nvPr/>
        </p:nvSpPr>
        <p:spPr>
          <a:xfrm>
            <a:off x="845280" y="2039760"/>
            <a:ext cx="10514880" cy="1187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it-IT" sz="2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 bambini si sentono al sicuro, rispettati, presi in considerazione quando sanno esattamente cosa accadrà, cosa ci si aspetta da loro e quando sentono che non sono in balia di adulti imprevedibili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4" name="CustomShape 3"/>
          <p:cNvSpPr/>
          <p:nvPr/>
        </p:nvSpPr>
        <p:spPr>
          <a:xfrm>
            <a:off x="5317560" y="3854520"/>
            <a:ext cx="483840" cy="724320"/>
          </a:xfrm>
          <a:prstGeom prst="down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5" name="CustomShape 4"/>
          <p:cNvSpPr/>
          <p:nvPr/>
        </p:nvSpPr>
        <p:spPr>
          <a:xfrm>
            <a:off x="2066306" y="5190840"/>
            <a:ext cx="7920842" cy="1008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2800" b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Modello di intervento </a:t>
            </a:r>
            <a:r>
              <a:rPr lang="it-IT" sz="2800" b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psico</a:t>
            </a:r>
            <a:r>
              <a:rPr lang="it-IT" sz="2800" b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-socio-pedagogico</a:t>
            </a:r>
            <a:endParaRPr lang="it-IT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TM02892315[[fn=Filo]]</Template>
  <TotalTime>3475</TotalTime>
  <Words>1009</Words>
  <Application>Microsoft Office PowerPoint</Application>
  <PresentationFormat>Widescreen</PresentationFormat>
  <Paragraphs>219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16</vt:i4>
      </vt:variant>
    </vt:vector>
  </HeadingPairs>
  <TitlesOfParts>
    <vt:vector size="27" baseType="lpstr">
      <vt:lpstr>Arial</vt:lpstr>
      <vt:lpstr>Calibri</vt:lpstr>
      <vt:lpstr>Calibri Light</vt:lpstr>
      <vt:lpstr>DejaVu Sans</vt:lpstr>
      <vt:lpstr>Symbol</vt:lpstr>
      <vt:lpstr>Times New Roman</vt:lpstr>
      <vt:lpstr>Wingdings</vt:lpstr>
      <vt:lpstr>Wingdings 2</vt:lpstr>
      <vt:lpstr>Office Theme</vt:lpstr>
      <vt:lpstr>Office Theme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lavoro della comunità CAF 2-12 anni</dc:title>
  <dc:subject/>
  <dc:creator>Paola Gobbi</dc:creator>
  <dc:description/>
  <cp:lastModifiedBy>FrancescaI</cp:lastModifiedBy>
  <cp:revision>69</cp:revision>
  <cp:lastPrinted>2017-03-28T14:22:30Z</cp:lastPrinted>
  <dcterms:created xsi:type="dcterms:W3CDTF">2017-01-31T11:09:08Z</dcterms:created>
  <dcterms:modified xsi:type="dcterms:W3CDTF">2017-03-28T14:22:32Z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13</vt:i4>
  </property>
</Properties>
</file>