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5"/>
  </p:notesMasterIdLst>
  <p:sldIdLst>
    <p:sldId id="256" r:id="rId2"/>
    <p:sldId id="263" r:id="rId3"/>
    <p:sldId id="358" r:id="rId4"/>
    <p:sldId id="357" r:id="rId5"/>
    <p:sldId id="258" r:id="rId6"/>
    <p:sldId id="259" r:id="rId7"/>
    <p:sldId id="262" r:id="rId8"/>
    <p:sldId id="264" r:id="rId9"/>
    <p:sldId id="406" r:id="rId10"/>
    <p:sldId id="266" r:id="rId11"/>
    <p:sldId id="269" r:id="rId12"/>
    <p:sldId id="270" r:id="rId13"/>
    <p:sldId id="281" r:id="rId14"/>
    <p:sldId id="267" r:id="rId15"/>
    <p:sldId id="297" r:id="rId16"/>
    <p:sldId id="298" r:id="rId17"/>
    <p:sldId id="299" r:id="rId18"/>
    <p:sldId id="300" r:id="rId19"/>
    <p:sldId id="294" r:id="rId20"/>
    <p:sldId id="301" r:id="rId21"/>
    <p:sldId id="283" r:id="rId22"/>
    <p:sldId id="401" r:id="rId23"/>
    <p:sldId id="380" r:id="rId24"/>
    <p:sldId id="361" r:id="rId25"/>
    <p:sldId id="413" r:id="rId26"/>
    <p:sldId id="405" r:id="rId27"/>
    <p:sldId id="290" r:id="rId28"/>
    <p:sldId id="291" r:id="rId29"/>
    <p:sldId id="407" r:id="rId30"/>
    <p:sldId id="409" r:id="rId31"/>
    <p:sldId id="412" r:id="rId32"/>
    <p:sldId id="295" r:id="rId33"/>
    <p:sldId id="410" r:id="rId34"/>
    <p:sldId id="395" r:id="rId35"/>
    <p:sldId id="417" r:id="rId36"/>
    <p:sldId id="418" r:id="rId37"/>
    <p:sldId id="419" r:id="rId38"/>
    <p:sldId id="420" r:id="rId39"/>
    <p:sldId id="422" r:id="rId40"/>
    <p:sldId id="423" r:id="rId41"/>
    <p:sldId id="424" r:id="rId42"/>
    <p:sldId id="388" r:id="rId43"/>
    <p:sldId id="296" r:id="rId44"/>
    <p:sldId id="415" r:id="rId45"/>
    <p:sldId id="411" r:id="rId46"/>
    <p:sldId id="426" r:id="rId47"/>
    <p:sldId id="416" r:id="rId48"/>
    <p:sldId id="379" r:id="rId49"/>
    <p:sldId id="394" r:id="rId50"/>
    <p:sldId id="368" r:id="rId51"/>
    <p:sldId id="369" r:id="rId52"/>
    <p:sldId id="370" r:id="rId53"/>
    <p:sldId id="371" r:id="rId54"/>
    <p:sldId id="372" r:id="rId55"/>
    <p:sldId id="374" r:id="rId56"/>
    <p:sldId id="375" r:id="rId57"/>
    <p:sldId id="376" r:id="rId58"/>
    <p:sldId id="391" r:id="rId59"/>
    <p:sldId id="392" r:id="rId60"/>
    <p:sldId id="393" r:id="rId61"/>
    <p:sldId id="377" r:id="rId62"/>
    <p:sldId id="378" r:id="rId63"/>
    <p:sldId id="425" r:id="rId64"/>
    <p:sldId id="389" r:id="rId65"/>
    <p:sldId id="348" r:id="rId66"/>
    <p:sldId id="349" r:id="rId67"/>
    <p:sldId id="350" r:id="rId68"/>
    <p:sldId id="351" r:id="rId69"/>
    <p:sldId id="352" r:id="rId70"/>
    <p:sldId id="353" r:id="rId71"/>
    <p:sldId id="354" r:id="rId72"/>
    <p:sldId id="355" r:id="rId73"/>
    <p:sldId id="356" r:id="rId7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66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60"/>
  </p:normalViewPr>
  <p:slideViewPr>
    <p:cSldViewPr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6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10509F8-34E6-4679-AD35-75CBD21BF2CD}" type="datetimeFigureOut">
              <a:rPr lang="it-IT"/>
              <a:pPr>
                <a:defRPr/>
              </a:pPr>
              <a:t>06/10/2014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EAF8F38-5596-4A65-AE1B-6CB301C580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05613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ACBF0B-6098-4A53-9468-9000EAAF02A7}" type="slidenum">
              <a:rPr lang="it-IT">
                <a:solidFill>
                  <a:prstClr val="black"/>
                </a:solidFill>
              </a:rPr>
              <a:pPr eaLnBrk="1" hangingPunct="1"/>
              <a:t>26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smtClean="0"/>
              <a:t>V. ICF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6" name="Segnaposto data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D20766-9675-4501-9993-89DFEEE046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A991A-309D-4F93-B1F1-684097C6DE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B4829E9-BE22-4E08-BC43-E8FD51EDB8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53A54-549C-4B77-B682-9B225BC1E01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0CCBC6-635D-4EBE-858D-D84708CEE3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F593F-0ADF-43F8-818F-6F7761F12D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D91F5-317E-4552-B2DF-7A5567BF4C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6674A-16E9-4887-B172-7592EBA13B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D03E-163D-48B6-BA8E-FA14FD4D2A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4BDF-E8B9-4125-852E-1AB81ACEA8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ttangolo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0F4714-1ABE-485A-965C-D82CFB39C1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0" name="Segnaposto testo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3F002B2-EA4A-4BB6-BEAA-34044D02D7E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5" r:id="rId9"/>
    <p:sldLayoutId id="2147483682" r:id="rId10"/>
    <p:sldLayoutId id="214748368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8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8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476250"/>
            <a:ext cx="7704461" cy="10810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3200" dirty="0" smtClean="0"/>
              <a:t>Università degli studi di </a:t>
            </a:r>
            <a:r>
              <a:rPr lang="it-IT" sz="3200" dirty="0" err="1" smtClean="0"/>
              <a:t>ferrara</a:t>
            </a:r>
            <a:r>
              <a:rPr lang="it-IT" sz="3200" dirty="0" smtClean="0"/>
              <a:t> facoltà di lettere e filosofia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1988840"/>
            <a:ext cx="6329363" cy="4248150"/>
          </a:xfrm>
        </p:spPr>
        <p:txBody>
          <a:bodyPr/>
          <a:lstStyle/>
          <a:p>
            <a:r>
              <a:rPr lang="it-IT" dirty="0" smtClean="0"/>
              <a:t>Casi di abuso: valutazione globale e presa          in carico multidisciplinare</a:t>
            </a:r>
          </a:p>
          <a:p>
            <a:endParaRPr lang="it-IT" dirty="0" smtClean="0"/>
          </a:p>
          <a:p>
            <a:endParaRPr lang="it-IT" sz="2600" dirty="0" smtClean="0"/>
          </a:p>
          <a:p>
            <a:endParaRPr lang="it-IT" sz="2600" dirty="0" smtClean="0"/>
          </a:p>
          <a:p>
            <a:r>
              <a:rPr lang="it-IT" dirty="0" smtClean="0"/>
              <a:t>Dina Galli</a:t>
            </a:r>
          </a:p>
          <a:p>
            <a:r>
              <a:rPr lang="it-IT" smtClean="0"/>
              <a:t>Settembre 2014</a:t>
            </a:r>
            <a:endParaRPr lang="it-IT" dirty="0" smtClean="0"/>
          </a:p>
        </p:txBody>
      </p:sp>
      <p:pic>
        <p:nvPicPr>
          <p:cNvPr id="4" name="Immagine 3" descr="logo_s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988840"/>
            <a:ext cx="1629749" cy="86409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614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3600" dirty="0" smtClean="0"/>
              <a:t>Fragilità temporanee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7559675" cy="4752975"/>
          </a:xfrm>
        </p:spPr>
        <p:txBody>
          <a:bodyPr/>
          <a:lstStyle/>
          <a:p>
            <a:r>
              <a:rPr lang="it-IT" dirty="0" smtClean="0"/>
              <a:t>Ci sono famiglie che a causa di eventi particolari perdono temporaneamente le capacità genitoriali, ma recuperabili in un arco di tempo adeguato alle esigenze evolutive dei bambini</a:t>
            </a:r>
            <a:r>
              <a:rPr lang="it-IT" i="1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225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74638"/>
            <a:ext cx="8147050" cy="777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err="1" smtClean="0"/>
              <a:t>FRAGILITà</a:t>
            </a:r>
            <a:r>
              <a:rPr lang="it-IT" dirty="0" smtClean="0"/>
              <a:t> ricorrenti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Difficoltà nel prendersi cura perché si è in presenza di personalità con: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Aspetti narcisistici 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Immaturità 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Impulsività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Labile autocontrollo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Scarsa aderenza alla realtà</a:t>
            </a:r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56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91512" cy="7921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 </a:t>
            </a:r>
            <a:r>
              <a:rPr lang="it-IT" dirty="0" err="1" smtClean="0"/>
              <a:t>FRAGILITà</a:t>
            </a:r>
            <a:r>
              <a:rPr lang="it-IT" dirty="0" smtClean="0"/>
              <a:t> ricorrenti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82" charset="2"/>
              <a:buChar char="Ø"/>
            </a:pPr>
            <a:r>
              <a:rPr lang="it-IT" dirty="0" smtClean="0"/>
              <a:t>Ambivalenza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Presenza di ansia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Depressione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Bassa autostima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Disturbi alimentari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Sensi di colpa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66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7239000" cy="77034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err="1" smtClean="0"/>
              <a:t>FRAGILITà</a:t>
            </a:r>
            <a:r>
              <a:rPr lang="it-IT" dirty="0" smtClean="0"/>
              <a:t> ricorrenti</a:t>
            </a:r>
            <a:endParaRPr lang="it-IT" dirty="0" smtClean="0">
              <a:solidFill>
                <a:schemeClr val="tx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8135937" cy="4897437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it-IT" sz="3000" dirty="0" smtClean="0"/>
              <a:t>Difficoltà a prendersi cura perché:</a:t>
            </a:r>
          </a:p>
          <a:p>
            <a:pPr>
              <a:lnSpc>
                <a:spcPct val="90000"/>
              </a:lnSpc>
              <a:buFont typeface="Wingdings" pitchFamily="82" charset="2"/>
              <a:buChar char="Ø"/>
            </a:pPr>
            <a:r>
              <a:rPr lang="it-IT" sz="3000" dirty="0" smtClean="0"/>
              <a:t>La rappresentazione mentale del figlio è lontana dal bambino reale </a:t>
            </a:r>
          </a:p>
          <a:p>
            <a:pPr>
              <a:lnSpc>
                <a:spcPct val="90000"/>
              </a:lnSpc>
              <a:buFont typeface="Wingdings" pitchFamily="82" charset="2"/>
              <a:buChar char="Ø"/>
            </a:pPr>
            <a:r>
              <a:rPr lang="it-IT" sz="3000" dirty="0" smtClean="0"/>
              <a:t>Inversione di ruoli</a:t>
            </a:r>
          </a:p>
          <a:p>
            <a:pPr>
              <a:lnSpc>
                <a:spcPct val="90000"/>
              </a:lnSpc>
              <a:buFont typeface="Wingdings" pitchFamily="82" charset="2"/>
              <a:buChar char="Ø"/>
            </a:pPr>
            <a:r>
              <a:rPr lang="it-IT" sz="3000" dirty="0" smtClean="0"/>
              <a:t>Senso di impotenza a fronte della dipendenza del bambino</a:t>
            </a:r>
          </a:p>
          <a:p>
            <a:pPr>
              <a:lnSpc>
                <a:spcPct val="90000"/>
              </a:lnSpc>
              <a:buFont typeface="Wingdings" pitchFamily="82" charset="2"/>
              <a:buChar char="Ø"/>
            </a:pPr>
            <a:r>
              <a:rPr lang="it-IT" sz="3000" dirty="0" smtClean="0"/>
              <a:t> Incapacità di mettere il bambino al primo posto (interesse alternato)</a:t>
            </a:r>
          </a:p>
          <a:p>
            <a:pPr>
              <a:lnSpc>
                <a:spcPct val="90000"/>
              </a:lnSpc>
              <a:buFont typeface="Wingdings" pitchFamily="82" charset="2"/>
              <a:buChar char="Ø"/>
            </a:pPr>
            <a:r>
              <a:rPr lang="it-IT" sz="3000" dirty="0" smtClean="0"/>
              <a:t>Il mettere al mondo un figlio è spesso un  tentativo di riempire il buco</a:t>
            </a:r>
          </a:p>
          <a:p>
            <a:pPr>
              <a:lnSpc>
                <a:spcPct val="90000"/>
              </a:lnSpc>
            </a:pPr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76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9366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 smtClean="0"/>
              <a:t>Famiglie con gravi disfunzionalità</a:t>
            </a:r>
            <a:r>
              <a:rPr lang="it-IT" dirty="0" smtClean="0"/>
              <a:t>:</a:t>
            </a:r>
            <a:r>
              <a:rPr lang="it-IT" sz="3600" dirty="0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dirty="0" smtClean="0"/>
              <a:t>	Genitori che a causa dei loro comportamenti e dei loro disturbi provocano, inconsapevolmente, dei danni </a:t>
            </a:r>
            <a:r>
              <a:rPr lang="it-IT" dirty="0" err="1" smtClean="0"/>
              <a:t>psicoevolutivi</a:t>
            </a:r>
            <a:r>
              <a:rPr lang="it-IT" dirty="0" smtClean="0"/>
              <a:t> ai figli:</a:t>
            </a:r>
          </a:p>
          <a:p>
            <a:pPr>
              <a:buFont typeface="Wingdings" pitchFamily="82" charset="2"/>
              <a:buChar char="ü"/>
            </a:pPr>
            <a:r>
              <a:rPr lang="it-IT" dirty="0" smtClean="0"/>
              <a:t>genitori immaturi</a:t>
            </a:r>
          </a:p>
          <a:p>
            <a:pPr>
              <a:buFont typeface="Wingdings" pitchFamily="82" charset="2"/>
              <a:buChar char="ü"/>
            </a:pPr>
            <a:r>
              <a:rPr lang="it-IT" dirty="0" smtClean="0"/>
              <a:t>genitori conflittuali</a:t>
            </a:r>
          </a:p>
          <a:p>
            <a:pPr>
              <a:buFont typeface="Wingdings" pitchFamily="82" charset="2"/>
              <a:buChar char="ü"/>
            </a:pPr>
            <a:r>
              <a:rPr lang="it-IT" dirty="0" smtClean="0"/>
              <a:t>genitori malati mentali</a:t>
            </a:r>
          </a:p>
          <a:p>
            <a:pPr>
              <a:buFont typeface="Wingdings" pitchFamily="82" charset="2"/>
              <a:buChar char="ü"/>
            </a:pPr>
            <a:r>
              <a:rPr lang="it-IT" dirty="0" smtClean="0"/>
              <a:t>genitori  tossicodipendenti</a:t>
            </a:r>
          </a:p>
          <a:p>
            <a:pPr>
              <a:buFont typeface="Wingdings" pitchFamily="82" charset="2"/>
              <a:buChar char="ü"/>
            </a:pPr>
            <a:r>
              <a:rPr lang="it-IT" dirty="0" smtClean="0"/>
              <a:t>genitori abusanti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2355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fattori socio-educativi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Contesto socio-familiare:</a:t>
            </a:r>
          </a:p>
          <a:p>
            <a:pPr>
              <a:buFont typeface="Wingdings" pitchFamily="82" charset="2"/>
              <a:buChar char="ü"/>
            </a:pPr>
            <a:r>
              <a:rPr lang="it-IT" dirty="0" smtClean="0"/>
              <a:t>Famiglia monoparentale;</a:t>
            </a:r>
          </a:p>
          <a:p>
            <a:pPr>
              <a:buFont typeface="Wingdings" pitchFamily="82" charset="2"/>
              <a:buChar char="ü"/>
            </a:pPr>
            <a:r>
              <a:rPr lang="it-IT" dirty="0" smtClean="0"/>
              <a:t>Coppia genitoriale conflittuale</a:t>
            </a:r>
          </a:p>
          <a:p>
            <a:pPr>
              <a:buFont typeface="Wingdings" pitchFamily="82" charset="2"/>
              <a:buChar char="ü"/>
            </a:pPr>
            <a:r>
              <a:rPr lang="it-IT" dirty="0" smtClean="0"/>
              <a:t>Assenza della famiglia d’origine</a:t>
            </a:r>
          </a:p>
          <a:p>
            <a:pPr>
              <a:buFont typeface="Wingdings" pitchFamily="82" charset="2"/>
              <a:buChar char="ü"/>
            </a:pPr>
            <a:r>
              <a:rPr lang="it-IT" dirty="0" smtClean="0"/>
              <a:t>Famiglia d’origine problematica</a:t>
            </a:r>
          </a:p>
          <a:p>
            <a:pPr>
              <a:buFont typeface="Wingdings" pitchFamily="82" charset="2"/>
              <a:buChar char="ü"/>
            </a:pPr>
            <a:r>
              <a:rPr lang="it-IT" dirty="0" smtClean="0"/>
              <a:t>Rapporti conflittuali fra i membri della famiglia allargata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fattori socio-educativi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Contesto socio-familiare: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Dipendenza dalla famiglia d’origine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Perdita di reti familiari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Isolamento sociale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Solitudine relazionale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Famiglia multiproblematica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63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7372672" cy="86409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fattori socio-educativi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Situazione economica: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Reddito sufficiente e stabile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Reddito insufficiente e instabile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Assenza di reddito</a:t>
            </a:r>
          </a:p>
          <a:p>
            <a:r>
              <a:rPr lang="it-IT" dirty="0" smtClean="0"/>
              <a:t>Situazione lavorativa  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a tempo determinato 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a tempo indeterminato</a:t>
            </a:r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74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FUOCHI D’ATTENZIONE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Situazione personale:</a:t>
            </a:r>
          </a:p>
          <a:p>
            <a:pPr>
              <a:buFont typeface="Wingdings" pitchFamily="82" charset="2"/>
              <a:buChar char="Ø"/>
            </a:pPr>
            <a:r>
              <a:rPr lang="it-IT" sz="2800" dirty="0" smtClean="0"/>
              <a:t>Cura della propria persona (igiene e vestiario)</a:t>
            </a:r>
          </a:p>
          <a:p>
            <a:pPr>
              <a:buFont typeface="Wingdings" pitchFamily="82" charset="2"/>
              <a:buChar char="Ø"/>
            </a:pPr>
            <a:r>
              <a:rPr lang="it-IT" sz="2800" dirty="0" smtClean="0"/>
              <a:t>Capacità di comunicare (il proprio pensiero, il proprio bisogno)</a:t>
            </a:r>
          </a:p>
          <a:p>
            <a:pPr>
              <a:buFont typeface="Wingdings" pitchFamily="82" charset="2"/>
              <a:buChar char="Ø"/>
            </a:pPr>
            <a:r>
              <a:rPr lang="it-IT" sz="2800" dirty="0" smtClean="0"/>
              <a:t>Saper creare famiglia, sviluppare relazioni affettive e assumersi i diversi ruoli</a:t>
            </a:r>
          </a:p>
          <a:p>
            <a:pPr>
              <a:buFont typeface="Wingdings" pitchFamily="82" charset="2"/>
              <a:buChar char="Ø"/>
            </a:pPr>
            <a:r>
              <a:rPr lang="it-IT" sz="2800" dirty="0" smtClean="0"/>
              <a:t>Attività scolastica o lavorativa, ossia mantenere fede agli impegni in termini di frequenza e di resa</a:t>
            </a:r>
          </a:p>
          <a:p>
            <a:endParaRPr lang="it-IT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84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Focus d’attenzione</a:t>
            </a:r>
            <a:endParaRPr lang="it-IT" dirty="0" smtClean="0">
              <a:solidFill>
                <a:schemeClr val="tx1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Situazione esistenziale (casa, lavoro, ambiente sociale di provenienza, situazione economica)</a:t>
            </a:r>
          </a:p>
          <a:p>
            <a:r>
              <a:rPr lang="it-IT" sz="2800" dirty="0" smtClean="0"/>
              <a:t>Situazione personale (condotte violente, reati pregressi, motivazione al cambiamento, consapevolezza, interruzioni o abbandoni di programmi)</a:t>
            </a:r>
          </a:p>
          <a:p>
            <a:r>
              <a:rPr lang="it-IT" sz="2800" dirty="0" smtClean="0"/>
              <a:t>Situazione relazionale (presenza di reti formali e informali, fiducia negli operatori e nei servizi sociali)</a:t>
            </a:r>
          </a:p>
          <a:p>
            <a:endParaRPr lang="it-IT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327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9223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600" dirty="0" smtClean="0"/>
              <a:t>La genitorialità si sostanzia attraverso una relazione di cura</a:t>
            </a:r>
            <a:r>
              <a:rPr lang="it-IT" sz="4000" dirty="0" smtClean="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i="1" dirty="0" smtClean="0"/>
              <a:t>“Fare casa vuol dire costruire un luogo dove non c’è paura, dove mi sento difeso, dove posso permettermi di essere come sono, dove conosco le persone e sono conosciuto, dove imparo a camminare, e mi fido”.</a:t>
            </a:r>
            <a:r>
              <a:rPr lang="it-IT" dirty="0" smtClean="0"/>
              <a:t> (Associazione La Ricerca)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1331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9937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Focus d’attenzione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Situazione personale:</a:t>
            </a:r>
          </a:p>
          <a:p>
            <a:pPr>
              <a:buFont typeface="Wingdings" pitchFamily="82" charset="2"/>
              <a:buChar char="Ø"/>
            </a:pPr>
            <a:r>
              <a:rPr lang="it-IT" sz="2400" dirty="0" smtClean="0"/>
              <a:t>Saper scegliere: ossia essere in grado di valutare le situazioni e scegliere di conseguenza</a:t>
            </a:r>
          </a:p>
          <a:p>
            <a:pPr>
              <a:buFont typeface="Wingdings" pitchFamily="82" charset="2"/>
              <a:buChar char="Ø"/>
            </a:pPr>
            <a:r>
              <a:rPr lang="it-IT" sz="2400" dirty="0" smtClean="0"/>
              <a:t>Saper usare le risorse della comunità</a:t>
            </a:r>
          </a:p>
          <a:p>
            <a:pPr>
              <a:buFont typeface="Wingdings" pitchFamily="82" charset="2"/>
              <a:buChar char="Ø"/>
            </a:pPr>
            <a:r>
              <a:rPr lang="it-IT" sz="2400" dirty="0" smtClean="0"/>
              <a:t>Saper socializzare: essere in grado di sviluppare relazioni sociali, amicali, inserirsi in gruppi di interesse</a:t>
            </a:r>
          </a:p>
          <a:p>
            <a:pPr>
              <a:buFont typeface="Wingdings" pitchFamily="82" charset="2"/>
              <a:buChar char="Ø"/>
            </a:pPr>
            <a:r>
              <a:rPr lang="it-IT" sz="2400" dirty="0" smtClean="0"/>
              <a:t>Saper gestire il tempo libero: valutare i tempi di cura, di lavoro e da dedicare a se stessi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945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Come aiutare i genitori fragili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643813" cy="4708525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   Più i minori si trovano in situazione di pregiudizio più diventa ardua la possibilità di inserire il tema delle capacità genitoriali nella relazione di aiuto. 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endParaRPr lang="it-IT" sz="2800" dirty="0" smtClean="0"/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    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   Aiutare l’adulto a non danneggiare suo figlio significa tutelare il minore e il genitore dalle conseguenze interne (sentimenti di inadeguatezza, di colpa e dal senso di fallimento) ed esterne (relazionali, giuridiche).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3563938" y="3141663"/>
            <a:ext cx="1368425" cy="7191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la tutela del primario interesse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643813" cy="4708525"/>
          </a:xfrm>
        </p:spPr>
        <p:txBody>
          <a:bodyPr>
            <a:norm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FFCC00"/>
              </a:buClr>
              <a:buSzPct val="80000"/>
              <a:buFont typeface="Monotype Sorts" pitchFamily="2" charset="2"/>
              <a:buChar char="w"/>
            </a:pPr>
            <a:r>
              <a:rPr kumimoji="1" lang="it-IT" sz="2800" b="1" kern="0" dirty="0" smtClean="0">
                <a:solidFill>
                  <a:srgbClr val="333399"/>
                </a:solidFill>
                <a:latin typeface="Verdana" pitchFamily="34" charset="0"/>
              </a:rPr>
              <a:t>Se un operatore vede: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FFCC00"/>
              </a:buClr>
              <a:buSzPct val="80000"/>
              <a:buFont typeface="Monotype Sorts" pitchFamily="2" charset="2"/>
              <a:buChar char="w"/>
            </a:pPr>
            <a:r>
              <a:rPr kumimoji="1" lang="it-IT" sz="2800" b="1" kern="0" dirty="0" smtClean="0">
                <a:solidFill>
                  <a:srgbClr val="333399"/>
                </a:solidFill>
                <a:latin typeface="Verdana" pitchFamily="34" charset="0"/>
              </a:rPr>
              <a:t>un </a:t>
            </a:r>
            <a:r>
              <a:rPr kumimoji="1" lang="it-IT" sz="2800" b="1" kern="0" dirty="0">
                <a:solidFill>
                  <a:srgbClr val="333399"/>
                </a:solidFill>
                <a:latin typeface="Verdana" pitchFamily="34" charset="0"/>
              </a:rPr>
              <a:t>minore in una situazione stabile di sofferenza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FFCC00"/>
              </a:buClr>
              <a:buSzPct val="80000"/>
              <a:buFont typeface="Monotype Sorts" pitchFamily="2" charset="2"/>
              <a:buChar char="w"/>
            </a:pPr>
            <a:r>
              <a:rPr kumimoji="1" lang="it-IT" sz="2800" b="1" kern="0" dirty="0">
                <a:solidFill>
                  <a:srgbClr val="333399"/>
                </a:solidFill>
                <a:latin typeface="Verdana" pitchFamily="34" charset="0"/>
              </a:rPr>
              <a:t>che tale sofferenza è l’esito dei comportamenti dei genitori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FFCC00"/>
              </a:buClr>
              <a:buSzPct val="80000"/>
              <a:buFont typeface="Monotype Sorts" pitchFamily="2" charset="2"/>
              <a:buChar char="w"/>
            </a:pPr>
            <a:r>
              <a:rPr kumimoji="1" lang="it-IT" sz="2800" b="1" kern="0" dirty="0" smtClean="0">
                <a:solidFill>
                  <a:srgbClr val="333399"/>
                </a:solidFill>
                <a:latin typeface="Verdana" pitchFamily="34" charset="0"/>
              </a:rPr>
              <a:t>I quali </a:t>
            </a:r>
            <a:r>
              <a:rPr kumimoji="1" lang="it-IT" sz="2800" b="1" kern="0" dirty="0">
                <a:solidFill>
                  <a:srgbClr val="333399"/>
                </a:solidFill>
                <a:latin typeface="Verdana" pitchFamily="34" charset="0"/>
              </a:rPr>
              <a:t>mostrano </a:t>
            </a:r>
            <a:r>
              <a:rPr kumimoji="1" lang="it-IT" sz="2800" b="1" kern="0" dirty="0" smtClean="0">
                <a:solidFill>
                  <a:srgbClr val="333399"/>
                </a:solidFill>
                <a:latin typeface="Verdana" pitchFamily="34" charset="0"/>
              </a:rPr>
              <a:t>inconsapevolezza e rifiuto all’aiuto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FFCC00"/>
              </a:buClr>
              <a:buSzPct val="80000"/>
              <a:buFont typeface="Monotype Sorts" pitchFamily="2" charset="2"/>
              <a:buChar char="w"/>
            </a:pPr>
            <a:r>
              <a:rPr kumimoji="1" lang="it-IT" sz="2800" b="1" kern="0" dirty="0" smtClean="0">
                <a:solidFill>
                  <a:srgbClr val="333399"/>
                </a:solidFill>
                <a:latin typeface="Verdana" pitchFamily="34" charset="0"/>
              </a:rPr>
              <a:t>Deve </a:t>
            </a:r>
            <a:r>
              <a:rPr kumimoji="1" lang="it-IT" sz="2800" b="1" kern="0" dirty="0">
                <a:solidFill>
                  <a:srgbClr val="333399"/>
                </a:solidFill>
                <a:latin typeface="Verdana" pitchFamily="34" charset="0"/>
              </a:rPr>
              <a:t>informare l’autorità giudiziaria</a:t>
            </a:r>
          </a:p>
          <a:p>
            <a:pPr marL="274320" indent="-274320" fontAlgn="auto">
              <a:spcAft>
                <a:spcPts val="0"/>
              </a:spcAft>
              <a:buFontTx/>
              <a:buNone/>
              <a:defRPr/>
            </a:pP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41039188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91512" cy="719138"/>
          </a:xfrm>
        </p:spPr>
        <p:txBody>
          <a:bodyPr/>
          <a:lstStyle/>
          <a:p>
            <a:pPr eaLnBrk="1" hangingPunct="1"/>
            <a:r>
              <a:rPr lang="it-IT" sz="2800" smtClean="0"/>
              <a:t>Forme di abuso (Montecchi)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196975"/>
            <a:ext cx="3816350" cy="37465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it-IT" sz="2000" dirty="0" smtClean="0"/>
              <a:t>Maltrattamento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it-IT" sz="21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it-IT" dirty="0" smtClean="0"/>
          </a:p>
        </p:txBody>
      </p:sp>
      <p:sp>
        <p:nvSpPr>
          <p:cNvPr id="307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B253A-0E49-4006-B204-2C4727E65983}" type="slidenum">
              <a:rPr lang="it-IT"/>
              <a:pPr>
                <a:defRPr/>
              </a:pPr>
              <a:t>23</a:t>
            </a:fld>
            <a:endParaRPr lang="it-IT"/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428750" y="1571625"/>
            <a:ext cx="285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82" charset="2"/>
              <a:buChar char="ü"/>
            </a:pPr>
            <a:r>
              <a:rPr lang="it-IT"/>
              <a:t> fisico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1428750" y="1928813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82" charset="2"/>
              <a:buChar char="ü"/>
            </a:pPr>
            <a:r>
              <a:rPr lang="it-IT"/>
              <a:t> psicologico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85813" y="2286000"/>
            <a:ext cx="3816350" cy="37465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v"/>
              <a:defRPr/>
            </a:pPr>
            <a:r>
              <a:rPr lang="it-IT" sz="2000" dirty="0">
                <a:latin typeface="+mn-lt"/>
              </a:rPr>
              <a:t>Patologia delle cure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it-IT" sz="2600" dirty="0">
              <a:latin typeface="+mn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it-IT" sz="2600" dirty="0">
              <a:latin typeface="+mn-lt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1428750" y="2643188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82" charset="2"/>
              <a:buChar char="ü"/>
            </a:pPr>
            <a:r>
              <a:rPr lang="it-IT"/>
              <a:t> incuria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428750" y="2928938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82" charset="2"/>
              <a:buChar char="ü"/>
            </a:pPr>
            <a:r>
              <a:rPr lang="it-IT"/>
              <a:t> discuria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428750" y="3214688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82" charset="2"/>
              <a:buChar char="ü"/>
            </a:pPr>
            <a:r>
              <a:rPr lang="it-IT"/>
              <a:t> ipercura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85813" y="3571875"/>
            <a:ext cx="3816350" cy="37465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v"/>
              <a:defRPr/>
            </a:pPr>
            <a:r>
              <a:rPr lang="it-IT" sz="2000" dirty="0">
                <a:latin typeface="+mn-lt"/>
              </a:rPr>
              <a:t>Abuso sessuale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it-IT" sz="2600" dirty="0">
              <a:latin typeface="+mn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it-IT" sz="2600" dirty="0">
              <a:latin typeface="+mn-lt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428750" y="4000500"/>
            <a:ext cx="285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82" charset="2"/>
              <a:buChar char="ü"/>
            </a:pPr>
            <a:r>
              <a:rPr lang="it-IT"/>
              <a:t> extrafamiliare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1428750" y="4357688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82" charset="2"/>
              <a:buChar char="ü"/>
            </a:pPr>
            <a:r>
              <a:rPr lang="it-IT"/>
              <a:t> intrafamiliare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785813" y="4786313"/>
            <a:ext cx="3816350" cy="37465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v"/>
              <a:defRPr/>
            </a:pPr>
            <a:r>
              <a:rPr lang="it-IT" sz="2000" dirty="0">
                <a:latin typeface="+mn-lt"/>
              </a:rPr>
              <a:t>Violenza assistita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it-IT" sz="2600" dirty="0">
              <a:latin typeface="+mn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it-IT" sz="2600" dirty="0">
              <a:latin typeface="+mn-lt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785813" y="5214938"/>
            <a:ext cx="4572000" cy="37465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v"/>
              <a:defRPr/>
            </a:pPr>
            <a:r>
              <a:rPr lang="it-IT" sz="2000" dirty="0">
                <a:latin typeface="+mn-lt"/>
              </a:rPr>
              <a:t>Conflittualità tra genitori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it-IT" sz="2600" dirty="0">
              <a:latin typeface="+mn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it-IT" sz="2600" dirty="0">
              <a:latin typeface="+mn-lt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785813" y="5643563"/>
            <a:ext cx="4214812" cy="37465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v"/>
              <a:defRPr/>
            </a:pPr>
            <a:r>
              <a:rPr lang="it-IT" sz="2000" dirty="0">
                <a:latin typeface="+mn-lt"/>
              </a:rPr>
              <a:t>Alienazione delle figure </a:t>
            </a:r>
            <a:r>
              <a:rPr lang="it-IT" sz="2000" dirty="0" smtClean="0">
                <a:latin typeface="+mn-lt"/>
              </a:rPr>
              <a:t>parentali ??</a:t>
            </a:r>
            <a:endParaRPr lang="it-IT" sz="2000" dirty="0">
              <a:latin typeface="+mn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it-IT" sz="2600" dirty="0">
              <a:latin typeface="+mn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it-IT" sz="26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/>
      <p:bldP spid="6" grpId="0"/>
      <p:bldP spid="7" grpId="0"/>
      <p:bldP spid="8" grpId="0"/>
      <p:bldP spid="10" grpId="0"/>
      <p:bldP spid="12" grpId="0"/>
      <p:bldP spid="13" grpId="0"/>
      <p:bldP spid="15" grpId="0"/>
      <p:bldP spid="16" grpId="0"/>
      <p:bldP spid="18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6334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100" dirty="0" smtClean="0"/>
              <a:t>Rilevamento</a:t>
            </a:r>
            <a:r>
              <a:rPr lang="it-IT" sz="4000" dirty="0" smtClean="0"/>
              <a:t> </a:t>
            </a:r>
            <a:r>
              <a:rPr lang="it-IT" sz="3100" dirty="0" smtClean="0"/>
              <a:t>dell’abuso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052513"/>
            <a:ext cx="8218487" cy="109061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t-IT" sz="2000" smtClean="0"/>
              <a:t>La situazione di abuso incide:</a:t>
            </a:r>
          </a:p>
          <a:p>
            <a:pPr eaLnBrk="1" hangingPunct="1">
              <a:buFont typeface="Wingdings 2" pitchFamily="18" charset="2"/>
              <a:buNone/>
            </a:pPr>
            <a:endParaRPr lang="it-IT" sz="1900" smtClean="0"/>
          </a:p>
          <a:p>
            <a:pPr eaLnBrk="1" hangingPunct="1">
              <a:buFont typeface="Wingdings 2" pitchFamily="18" charset="2"/>
              <a:buNone/>
            </a:pPr>
            <a:endParaRPr lang="it-IT" sz="1900" smtClean="0"/>
          </a:p>
          <a:p>
            <a:pPr eaLnBrk="1" hangingPunct="1">
              <a:buFont typeface="Wingdings 2" pitchFamily="18" charset="2"/>
              <a:buNone/>
            </a:pPr>
            <a:endParaRPr lang="it-IT" sz="1900" smtClean="0"/>
          </a:p>
          <a:p>
            <a:pPr eaLnBrk="1" hangingPunct="1">
              <a:buFont typeface="Wingdings 2" pitchFamily="18" charset="2"/>
              <a:buNone/>
            </a:pPr>
            <a:endParaRPr lang="it-IT" sz="1900" smtClean="0"/>
          </a:p>
          <a:p>
            <a:pPr eaLnBrk="1" hangingPunct="1">
              <a:buFont typeface="Wingdings 2" pitchFamily="18" charset="2"/>
              <a:buNone/>
            </a:pPr>
            <a:endParaRPr lang="it-IT" sz="1900" smtClean="0"/>
          </a:p>
          <a:p>
            <a:pPr eaLnBrk="1" hangingPunct="1">
              <a:buFont typeface="Wingdings 2" pitchFamily="18" charset="2"/>
              <a:buNone/>
            </a:pPr>
            <a:endParaRPr lang="it-IT" sz="1900" smtClean="0"/>
          </a:p>
          <a:p>
            <a:pPr eaLnBrk="1" hangingPunct="1">
              <a:buFont typeface="Wingdings 2" pitchFamily="18" charset="2"/>
              <a:buNone/>
            </a:pPr>
            <a:endParaRPr lang="it-IT" sz="1900" smtClean="0"/>
          </a:p>
          <a:p>
            <a:pPr eaLnBrk="1" hangingPunct="1">
              <a:buFont typeface="Wingdings 2" pitchFamily="18" charset="2"/>
              <a:buNone/>
            </a:pPr>
            <a:endParaRPr lang="it-IT" sz="1900" smtClean="0"/>
          </a:p>
          <a:p>
            <a:pPr eaLnBrk="1" hangingPunct="1">
              <a:buFont typeface="Wingdings 2" pitchFamily="18" charset="2"/>
              <a:buNone/>
            </a:pPr>
            <a:endParaRPr lang="it-IT" sz="1900" smtClean="0"/>
          </a:p>
        </p:txBody>
      </p:sp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1ECCD-AEB2-4E93-9125-57F82DF8DB4D}" type="slidenum">
              <a:rPr lang="it-IT"/>
              <a:pPr>
                <a:defRPr/>
              </a:pPr>
              <a:t>24</a:t>
            </a:fld>
            <a:endParaRPr lang="it-IT"/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428750" y="2786063"/>
            <a:ext cx="4071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82" charset="2"/>
              <a:buChar char="ü"/>
            </a:pPr>
            <a:r>
              <a:rPr lang="it-IT"/>
              <a:t> sullo sviluppo psicologico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428750" y="2143125"/>
            <a:ext cx="4500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82" charset="2"/>
              <a:buChar char="ü"/>
            </a:pPr>
            <a:r>
              <a:rPr lang="it-IT"/>
              <a:t> sullo sviluppo fisico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1428750" y="3429000"/>
            <a:ext cx="7215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82" charset="2"/>
              <a:buChar char="ü"/>
            </a:pPr>
            <a:r>
              <a:rPr lang="it-IT"/>
              <a:t> sull’aspetto relazionale (intra ed extrafamiliare)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1428750" y="4000500"/>
            <a:ext cx="4357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82" charset="2"/>
              <a:buChar char="ü"/>
            </a:pPr>
            <a:r>
              <a:rPr lang="it-IT"/>
              <a:t> sulle prestazioni scolastiche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633412"/>
          </a:xfrm>
        </p:spPr>
        <p:txBody>
          <a:bodyPr/>
          <a:lstStyle/>
          <a:p>
            <a:pPr eaLnBrk="1" hangingPunct="1"/>
            <a:r>
              <a:rPr lang="it-IT" sz="4000" smtClean="0"/>
              <a:t>Diagnosi di abuso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65225"/>
            <a:ext cx="8291512" cy="48561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dirty="0" smtClean="0"/>
              <a:t>Valutazione dei diversi professionisti:</a:t>
            </a:r>
          </a:p>
          <a:p>
            <a:pPr eaLnBrk="1" hangingPunct="1"/>
            <a:r>
              <a:rPr lang="it-IT" dirty="0" smtClean="0"/>
              <a:t>Medico</a:t>
            </a:r>
          </a:p>
          <a:p>
            <a:pPr eaLnBrk="1" hangingPunct="1"/>
            <a:r>
              <a:rPr lang="it-IT" dirty="0" smtClean="0"/>
              <a:t>Medico legale</a:t>
            </a:r>
          </a:p>
          <a:p>
            <a:pPr eaLnBrk="1" hangingPunct="1"/>
            <a:r>
              <a:rPr lang="it-IT" dirty="0" smtClean="0"/>
              <a:t>Psicologo</a:t>
            </a:r>
          </a:p>
          <a:p>
            <a:pPr eaLnBrk="1" hangingPunct="1"/>
            <a:r>
              <a:rPr lang="it-IT" dirty="0" smtClean="0"/>
              <a:t>Assistente sociale</a:t>
            </a:r>
          </a:p>
          <a:p>
            <a:pPr eaLnBrk="1" hangingPunct="1"/>
            <a:r>
              <a:rPr lang="it-IT" dirty="0" smtClean="0"/>
              <a:t>Indagini di polizia predisposti dall’Autorità Giudiziaria</a:t>
            </a:r>
          </a:p>
        </p:txBody>
      </p:sp>
      <p:sp>
        <p:nvSpPr>
          <p:cNvPr id="27650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27651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601261-E989-45BD-9E43-3F3E7AA00BEB}" type="slidenum">
              <a:rPr lang="it-IT" smtClean="0">
                <a:solidFill>
                  <a:srgbClr val="000000"/>
                </a:solidFill>
              </a:rPr>
              <a:pPr eaLnBrk="1" hangingPunct="1"/>
              <a:t>25</a:t>
            </a:fld>
            <a:endParaRPr lang="it-I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2773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sz="4000" smtClean="0"/>
              <a:t>… A PARTIRE DALLA REALTÀ GLOBALE DEL PROBLEMA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t-IT" smtClean="0">
                <a:solidFill>
                  <a:srgbClr val="333399"/>
                </a:solidFill>
              </a:rPr>
              <a:t>AREE:</a:t>
            </a:r>
          </a:p>
        </p:txBody>
      </p:sp>
      <p:sp>
        <p:nvSpPr>
          <p:cNvPr id="8194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8195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6EB16-CA44-4DB0-8ED1-DB352475A95E}" type="slidenum">
              <a:rPr lang="it-IT" smtClean="0">
                <a:solidFill>
                  <a:srgbClr val="000000"/>
                </a:solidFill>
              </a:rPr>
              <a:pPr eaLnBrk="1" hangingPunct="1"/>
              <a:t>26</a:t>
            </a:fld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8198" name="AutoShape 4"/>
          <p:cNvSpPr>
            <a:spLocks noChangeArrowheads="1"/>
          </p:cNvSpPr>
          <p:nvPr/>
        </p:nvSpPr>
        <p:spPr bwMode="auto">
          <a:xfrm>
            <a:off x="1835150" y="1628775"/>
            <a:ext cx="5689600" cy="4464050"/>
          </a:xfrm>
          <a:prstGeom prst="flowChartSummingJunction">
            <a:avLst/>
          </a:prstGeom>
          <a:solidFill>
            <a:srgbClr val="FFE5F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it-IT" smtClean="0">
              <a:solidFill>
                <a:srgbClr val="333399"/>
              </a:solidFill>
            </a:endParaRPr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1979613" y="3429000"/>
            <a:ext cx="2232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400" smtClean="0">
                <a:solidFill>
                  <a:srgbClr val="333399"/>
                </a:solidFill>
              </a:rPr>
              <a:t>Funzionale - organica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3348038" y="1916113"/>
            <a:ext cx="25923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400" smtClean="0">
                <a:solidFill>
                  <a:srgbClr val="333399"/>
                </a:solidFill>
              </a:rPr>
              <a:t>Cognitivo - comportamentale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5219700" y="3429000"/>
            <a:ext cx="2232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400" smtClean="0">
                <a:solidFill>
                  <a:srgbClr val="333399"/>
                </a:solidFill>
              </a:rPr>
              <a:t>Relazionale - ambientale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3563938" y="4724400"/>
            <a:ext cx="230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400" smtClean="0">
                <a:solidFill>
                  <a:srgbClr val="333399"/>
                </a:solidFill>
              </a:rPr>
              <a:t>Valoriale</a:t>
            </a:r>
          </a:p>
        </p:txBody>
      </p:sp>
    </p:spTree>
    <p:extLst>
      <p:ext uri="{BB962C8B-B14F-4D97-AF65-F5344CB8AC3E}">
        <p14:creationId xmlns:p14="http://schemas.microsoft.com/office/powerpoint/2010/main" xmlns="" val="1669894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Valutazione di abuso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FontTx/>
              <a:buNone/>
            </a:pPr>
            <a:r>
              <a:rPr lang="it-IT" sz="4400" dirty="0" smtClean="0"/>
              <a:t>Situazione di rischio:</a:t>
            </a:r>
            <a:endParaRPr lang="it-IT" dirty="0" smtClean="0"/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Segnalazioni allarmanti raccolte da parenti e/o vicini.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Madri e padri incapaci di riconoscere le loro aree problematiche e inconsapevoli dei danni arrecati ai figli.</a:t>
            </a:r>
          </a:p>
          <a:p>
            <a:pPr>
              <a:buFontTx/>
              <a:buNone/>
            </a:pPr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3072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Valutazione di abuso</a:t>
            </a:r>
            <a:endParaRPr lang="it-IT" dirty="0" smtClean="0">
              <a:solidFill>
                <a:schemeClr val="tx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39"/>
            <a:ext cx="7239000" cy="4467523"/>
          </a:xfrm>
        </p:spPr>
        <p:txBody>
          <a:bodyPr/>
          <a:lstStyle/>
          <a:p>
            <a:pPr>
              <a:buFontTx/>
              <a:buNone/>
            </a:pPr>
            <a:r>
              <a:rPr lang="it-IT" sz="2800" dirty="0" smtClean="0"/>
              <a:t>Effettuata da più professionisti chiamati a:</a:t>
            </a:r>
          </a:p>
          <a:p>
            <a:r>
              <a:rPr lang="it-IT" sz="2800" dirty="0" smtClean="0"/>
              <a:t>Valutare la situazione psicologica e psicopatologica (organizzazione di personalità, presenza di patologie)</a:t>
            </a:r>
          </a:p>
          <a:p>
            <a:r>
              <a:rPr lang="it-IT" sz="2800" dirty="0" smtClean="0"/>
              <a:t>Valutare la situazione sociale (situazione giuridica, ambiente sociale, funzionamento sociale ) </a:t>
            </a:r>
          </a:p>
          <a:p>
            <a:endParaRPr lang="it-IT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3174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329612" cy="714375"/>
          </a:xfrm>
        </p:spPr>
        <p:txBody>
          <a:bodyPr/>
          <a:lstStyle/>
          <a:p>
            <a:r>
              <a:rPr lang="it-IT" dirty="0" smtClean="0"/>
              <a:t>Valutazione di abuso</a:t>
            </a:r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>
          <a:xfrm>
            <a:off x="428625" y="1071563"/>
            <a:ext cx="8258175" cy="5286375"/>
          </a:xfrm>
        </p:spPr>
        <p:txBody>
          <a:bodyPr/>
          <a:lstStyle/>
          <a:p>
            <a:r>
              <a:rPr lang="it-IT" smtClean="0"/>
              <a:t>Fattori genitoriali:</a:t>
            </a:r>
          </a:p>
          <a:p>
            <a:r>
              <a:rPr lang="it-IT" smtClean="0"/>
              <a:t>Maltrattamenti pregressi dei genitori</a:t>
            </a:r>
          </a:p>
          <a:p>
            <a:r>
              <a:rPr lang="it-IT" smtClean="0"/>
              <a:t>Inversione dei ruoli genitoriali</a:t>
            </a:r>
          </a:p>
          <a:p>
            <a:r>
              <a:rPr lang="it-IT" smtClean="0"/>
              <a:t>Giovane età dei genitori</a:t>
            </a:r>
          </a:p>
          <a:p>
            <a:r>
              <a:rPr lang="it-IT" smtClean="0"/>
              <a:t>Violenza domestica, difficoltà di controllo impulsi,disagio emotivo, disturbi personalità, dipendenza da alcool e droga</a:t>
            </a:r>
          </a:p>
          <a:p>
            <a:r>
              <a:rPr lang="it-IT" smtClean="0"/>
              <a:t>Operatori di riferimento: psicologo, psichiatra,</a:t>
            </a:r>
          </a:p>
        </p:txBody>
      </p:sp>
      <p:sp>
        <p:nvSpPr>
          <p:cNvPr id="12292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12293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91A7F2-F07B-4141-B2FA-92C745FA9796}" type="slidenum">
              <a:rPr lang="it-IT" smtClean="0">
                <a:solidFill>
                  <a:srgbClr val="000000"/>
                </a:solidFill>
              </a:rPr>
              <a:pPr eaLnBrk="1" hangingPunct="1"/>
              <a:t>29</a:t>
            </a:fld>
            <a:endParaRPr lang="it-I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325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 smtClean="0"/>
              <a:t>Le famiglie OGGI: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it-IT" dirty="0" smtClean="0"/>
          </a:p>
          <a:p>
            <a:pPr marL="342900" indent="-342900">
              <a:buFontTx/>
              <a:buChar char="-"/>
              <a:defRPr/>
            </a:pPr>
            <a:r>
              <a:rPr lang="it-IT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Soggette a continui cambiamenti provocati da eventi interni (nascite, separazioni, ricostituzioni), da eventi esterni (disoccupazione, perdita della casa, ecc.)</a:t>
            </a:r>
          </a:p>
          <a:p>
            <a:pPr marL="342900" indent="-342900">
              <a:buFontTx/>
              <a:buChar char="-"/>
              <a:defRPr/>
            </a:pPr>
            <a:r>
              <a:rPr lang="it-IT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Soggette a continui adattamenti, perché la società è più caotica ed in costante trasformazione</a:t>
            </a:r>
            <a:endParaRPr lang="it-IT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819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>
          <a:xfrm>
            <a:off x="285750" y="285750"/>
            <a:ext cx="8401050" cy="785813"/>
          </a:xfrm>
        </p:spPr>
        <p:txBody>
          <a:bodyPr/>
          <a:lstStyle/>
          <a:p>
            <a:r>
              <a:rPr lang="it-IT" dirty="0" smtClean="0"/>
              <a:t>Valutazione di abuso</a:t>
            </a:r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>
          <a:xfrm>
            <a:off x="500063" y="1143000"/>
            <a:ext cx="8186737" cy="5072063"/>
          </a:xfrm>
        </p:spPr>
        <p:txBody>
          <a:bodyPr/>
          <a:lstStyle/>
          <a:p>
            <a:r>
              <a:rPr lang="it-IT" smtClean="0"/>
              <a:t>Fattori individuali del bambino:</a:t>
            </a:r>
          </a:p>
          <a:p>
            <a:r>
              <a:rPr lang="it-IT" smtClean="0"/>
              <a:t>Difficoltà in gravidanza</a:t>
            </a:r>
          </a:p>
          <a:p>
            <a:r>
              <a:rPr lang="it-IT" smtClean="0"/>
              <a:t>Complicanze perinatali</a:t>
            </a:r>
          </a:p>
          <a:p>
            <a:r>
              <a:rPr lang="it-IT" smtClean="0"/>
              <a:t>Disturbi condotte fisiologiche</a:t>
            </a:r>
          </a:p>
          <a:p>
            <a:r>
              <a:rPr lang="it-IT" smtClean="0"/>
              <a:t>Disturbi condotte alimentari</a:t>
            </a:r>
          </a:p>
          <a:p>
            <a:r>
              <a:rPr lang="it-IT" smtClean="0"/>
              <a:t>Disturbi del ritmo sonno-veglia</a:t>
            </a:r>
          </a:p>
          <a:p>
            <a:r>
              <a:rPr lang="it-IT" smtClean="0"/>
              <a:t>Malattie, temperamento difficile</a:t>
            </a:r>
          </a:p>
          <a:p>
            <a:r>
              <a:rPr lang="it-IT" smtClean="0"/>
              <a:t>Operatori di riferimento: medico, pediatra</a:t>
            </a:r>
          </a:p>
        </p:txBody>
      </p:sp>
      <p:sp>
        <p:nvSpPr>
          <p:cNvPr id="13316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13317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D35EAE-9E5A-4119-A3D2-10F7994A7ADB}" type="slidenum">
              <a:rPr lang="it-IT" smtClean="0">
                <a:solidFill>
                  <a:srgbClr val="000000"/>
                </a:solidFill>
              </a:rPr>
              <a:pPr eaLnBrk="1" hangingPunct="1"/>
              <a:t>30</a:t>
            </a:fld>
            <a:endParaRPr lang="it-I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9815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58175" cy="642937"/>
          </a:xfrm>
        </p:spPr>
        <p:txBody>
          <a:bodyPr/>
          <a:lstStyle/>
          <a:p>
            <a:r>
              <a:rPr lang="it-IT" dirty="0" smtClean="0"/>
              <a:t>Valutazione di abuso</a:t>
            </a:r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>
          <a:xfrm>
            <a:off x="428625" y="928688"/>
            <a:ext cx="8258175" cy="5286375"/>
          </a:xfrm>
        </p:spPr>
        <p:txBody>
          <a:bodyPr/>
          <a:lstStyle/>
          <a:p>
            <a:r>
              <a:rPr lang="it-IT" smtClean="0"/>
              <a:t>Fattori socio-familiari:</a:t>
            </a:r>
          </a:p>
          <a:p>
            <a:r>
              <a:rPr lang="it-IT" smtClean="0"/>
              <a:t>Carenti supporti sociali</a:t>
            </a:r>
          </a:p>
          <a:p>
            <a:r>
              <a:rPr lang="it-IT" smtClean="0"/>
              <a:t>Discriminazione razziale</a:t>
            </a:r>
          </a:p>
          <a:p>
            <a:r>
              <a:rPr lang="it-IT" smtClean="0"/>
              <a:t>Isolamento dal contesto sociale</a:t>
            </a:r>
          </a:p>
          <a:p>
            <a:r>
              <a:rPr lang="it-IT" smtClean="0"/>
              <a:t>Perdita o carenza di reti familiari</a:t>
            </a:r>
          </a:p>
          <a:p>
            <a:r>
              <a:rPr lang="it-IT" smtClean="0"/>
              <a:t>Insoddisfazione lavorativa e abitativa</a:t>
            </a:r>
          </a:p>
          <a:p>
            <a:r>
              <a:rPr lang="it-IT" smtClean="0"/>
              <a:t>Famiglia monoparentale o multiproblem</a:t>
            </a:r>
          </a:p>
          <a:p>
            <a:r>
              <a:rPr lang="it-IT" smtClean="0"/>
              <a:t>Operatori di riferimento: assistenti sociali+altri</a:t>
            </a:r>
          </a:p>
        </p:txBody>
      </p:sp>
      <p:sp>
        <p:nvSpPr>
          <p:cNvPr id="11268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11269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DEA95D-7093-4F07-836B-E7ED58E58E62}" type="slidenum">
              <a:rPr lang="it-IT" smtClean="0">
                <a:solidFill>
                  <a:srgbClr val="000000"/>
                </a:solidFill>
              </a:rPr>
              <a:pPr eaLnBrk="1" hangingPunct="1"/>
              <a:t>31</a:t>
            </a:fld>
            <a:endParaRPr lang="it-I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703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Valutazione di abuso</a:t>
            </a:r>
            <a:endParaRPr lang="it-IT" dirty="0" smtClean="0">
              <a:solidFill>
                <a:schemeClr val="tx1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Comportamentale (rispetto delle regole,  adattamento al contesto)</a:t>
            </a:r>
          </a:p>
          <a:p>
            <a:pPr>
              <a:buFontTx/>
              <a:buNone/>
            </a:pPr>
            <a:r>
              <a:rPr lang="it-IT" dirty="0" smtClean="0"/>
              <a:t>In relazione al minore:</a:t>
            </a:r>
          </a:p>
          <a:p>
            <a:r>
              <a:rPr lang="it-IT" dirty="0" smtClean="0"/>
              <a:t>Intensità e qualità della relazione</a:t>
            </a:r>
          </a:p>
          <a:p>
            <a:r>
              <a:rPr lang="it-IT" dirty="0" smtClean="0"/>
              <a:t>Intensità e qualità del coinvolgimento</a:t>
            </a:r>
          </a:p>
          <a:p>
            <a:r>
              <a:rPr lang="it-IT" dirty="0" smtClean="0"/>
              <a:t>Capacità di </a:t>
            </a:r>
            <a:r>
              <a:rPr lang="it-IT" dirty="0" err="1" smtClean="0"/>
              <a:t>accudimento</a:t>
            </a:r>
            <a:endParaRPr lang="it-IT" dirty="0" smtClean="0"/>
          </a:p>
          <a:p>
            <a:r>
              <a:rPr lang="it-IT" dirty="0" smtClean="0"/>
              <a:t>Capacità di cogliere i bisogni emotivi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3379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58175" cy="725487"/>
          </a:xfrm>
        </p:spPr>
        <p:txBody>
          <a:bodyPr/>
          <a:lstStyle/>
          <a:p>
            <a:r>
              <a:rPr lang="it-IT" smtClean="0"/>
              <a:t>Segnali di allarme</a:t>
            </a:r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>
          <a:xfrm>
            <a:off x="428625" y="1143000"/>
            <a:ext cx="8258175" cy="5143500"/>
          </a:xfrm>
        </p:spPr>
        <p:txBody>
          <a:bodyPr/>
          <a:lstStyle/>
          <a:p>
            <a:pPr>
              <a:buFontTx/>
              <a:buNone/>
            </a:pPr>
            <a:r>
              <a:rPr lang="it-IT" smtClean="0"/>
              <a:t>  Segni fisici, comportamentali, emotivi </a:t>
            </a:r>
          </a:p>
          <a:p>
            <a:r>
              <a:rPr lang="it-IT" smtClean="0"/>
              <a:t>Presenza di lividi, graffi, cicatrici</a:t>
            </a:r>
          </a:p>
          <a:p>
            <a:r>
              <a:rPr lang="it-IT" smtClean="0"/>
              <a:t>Racconti e atteggiamenti seduttivi</a:t>
            </a:r>
          </a:p>
          <a:p>
            <a:r>
              <a:rPr lang="it-IT" smtClean="0"/>
              <a:t>Bassa frequenza scolastica</a:t>
            </a:r>
          </a:p>
          <a:p>
            <a:r>
              <a:rPr lang="it-IT" smtClean="0"/>
              <a:t>Attenzione labile</a:t>
            </a:r>
          </a:p>
          <a:p>
            <a:r>
              <a:rPr lang="it-IT" smtClean="0"/>
              <a:t>Aggressività, passività, instabilità,</a:t>
            </a:r>
          </a:p>
          <a:p>
            <a:r>
              <a:rPr lang="it-IT" smtClean="0"/>
              <a:t>Difficoltà relazionali, isolamento</a:t>
            </a:r>
          </a:p>
          <a:p>
            <a:r>
              <a:rPr lang="it-IT" smtClean="0"/>
              <a:t>Operatori di riferimento: educatori, insegnanti</a:t>
            </a:r>
          </a:p>
          <a:p>
            <a:endParaRPr lang="it-IT" smtClean="0"/>
          </a:p>
        </p:txBody>
      </p:sp>
      <p:sp>
        <p:nvSpPr>
          <p:cNvPr id="14340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14341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2BEAC4-7795-4F0C-A38D-76E82B2599BA}" type="slidenum">
              <a:rPr lang="it-IT" smtClean="0">
                <a:solidFill>
                  <a:srgbClr val="000000"/>
                </a:solidFill>
              </a:rPr>
              <a:pPr eaLnBrk="1" hangingPunct="1"/>
              <a:t>33</a:t>
            </a:fld>
            <a:endParaRPr lang="it-I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8251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20675"/>
            <a:ext cx="7228656" cy="732061"/>
          </a:xfrm>
        </p:spPr>
        <p:txBody>
          <a:bodyPr/>
          <a:lstStyle/>
          <a:p>
            <a:r>
              <a:rPr lang="it-IT" dirty="0" smtClean="0"/>
              <a:t>Ogni operatore ascolta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None/>
              <a:defRPr/>
            </a:pPr>
            <a:r>
              <a:rPr lang="it-IT" sz="3200" dirty="0">
                <a:solidFill>
                  <a:srgbClr val="0F496F"/>
                </a:solidFill>
                <a:latin typeface="Times New Roman"/>
              </a:rPr>
              <a:t>Significato di ascolto: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800" b="1" dirty="0">
                <a:solidFill>
                  <a:srgbClr val="0F496F"/>
                </a:solidFill>
                <a:latin typeface="Times New Roman"/>
              </a:rPr>
              <a:t>giuridico</a:t>
            </a:r>
            <a:r>
              <a:rPr lang="it-IT" sz="2800" dirty="0">
                <a:solidFill>
                  <a:srgbClr val="0F496F"/>
                </a:solidFill>
                <a:latin typeface="Times New Roman"/>
              </a:rPr>
              <a:t>: partecipazione attiva al procedimento che lo riguarda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800" b="1" dirty="0">
                <a:solidFill>
                  <a:srgbClr val="0F496F"/>
                </a:solidFill>
                <a:latin typeface="Times New Roman"/>
              </a:rPr>
              <a:t>psicologico</a:t>
            </a:r>
            <a:r>
              <a:rPr lang="it-IT" sz="2800" dirty="0">
                <a:solidFill>
                  <a:srgbClr val="0F496F"/>
                </a:solidFill>
                <a:latin typeface="Times New Roman"/>
              </a:rPr>
              <a:t>: sintonizzarsi con i suoi bisogni intimi, raccogliere opinioni, bisogni e vissuti;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800" b="1" dirty="0" err="1">
                <a:solidFill>
                  <a:srgbClr val="0F496F"/>
                </a:solidFill>
                <a:latin typeface="Times New Roman"/>
              </a:rPr>
              <a:t>psico</a:t>
            </a:r>
            <a:r>
              <a:rPr lang="it-IT" sz="2800" b="1" dirty="0">
                <a:solidFill>
                  <a:srgbClr val="0F496F"/>
                </a:solidFill>
                <a:latin typeface="Times New Roman"/>
              </a:rPr>
              <a:t>-sociale ed educativo</a:t>
            </a:r>
            <a:r>
              <a:rPr lang="it-IT" sz="2800" dirty="0">
                <a:solidFill>
                  <a:srgbClr val="0F496F"/>
                </a:solidFill>
                <a:latin typeface="Times New Roman"/>
              </a:rPr>
              <a:t>: accogliere il bisogno di capire la sua situazione, la sua storia e la sua idea di futuro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800" b="1" dirty="0">
                <a:solidFill>
                  <a:srgbClr val="0F496F"/>
                </a:solidFill>
                <a:latin typeface="Times New Roman"/>
              </a:rPr>
              <a:t>affettivo:</a:t>
            </a:r>
            <a:r>
              <a:rPr lang="it-IT" sz="2800" dirty="0">
                <a:solidFill>
                  <a:srgbClr val="0F496F"/>
                </a:solidFill>
                <a:latin typeface="Times New Roman"/>
              </a:rPr>
              <a:t> ascoltare il suo bisogno di amore, di educazione, i suoi interessi, ecc.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60703155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Ascolto e accompagnamento minore nelle procedure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800" dirty="0">
                <a:solidFill>
                  <a:srgbClr val="0F496F"/>
                </a:solidFill>
                <a:latin typeface="Times New Roman"/>
              </a:rPr>
              <a:t>se la convocazione precede l’emissione di un provvedimento il minore viene convocato con i genitori;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800" dirty="0">
                <a:solidFill>
                  <a:srgbClr val="0F496F"/>
                </a:solidFill>
                <a:latin typeface="Times New Roman"/>
              </a:rPr>
              <a:t>se la convocazione segue l’emissione di un provvedimento il minore viene convocato accompagnato dagli operatori;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sz="2800" dirty="0">
                <a:solidFill>
                  <a:srgbClr val="0F496F"/>
                </a:solidFill>
                <a:latin typeface="Times New Roman"/>
              </a:rPr>
              <a:t>Il giudice comunque valuta secondo opportunità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16934100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4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Ascolto e accompagnamento minore nelle procedure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itchFamily="18" charset="2"/>
              <a:buChar char=""/>
              <a:defRPr/>
            </a:pPr>
            <a:r>
              <a:rPr lang="it-IT" sz="2800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La presenza dell’operatore è molto importante per:</a:t>
            </a: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Arial" pitchFamily="34" charset="0"/>
              <a:buChar char="•"/>
              <a:defRPr/>
            </a:pPr>
            <a:r>
              <a:rPr lang="it-IT" sz="2800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</a:t>
            </a:r>
            <a:r>
              <a:rPr lang="it-IT" sz="2800" dirty="0" smtClean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hiarire il </a:t>
            </a:r>
            <a:r>
              <a:rPr lang="it-IT" sz="2800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contesto  (spesso il minore ha avuto più convocazioni in  </a:t>
            </a:r>
            <a:r>
              <a:rPr lang="it-IT" sz="2800" dirty="0" smtClean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   procedimenti  </a:t>
            </a:r>
            <a:r>
              <a:rPr lang="it-IT" sz="2800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diversi…)</a:t>
            </a: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Arial" pitchFamily="34" charset="0"/>
              <a:buChar char="•"/>
              <a:defRPr/>
            </a:pPr>
            <a:r>
              <a:rPr lang="it-IT" sz="2800" dirty="0" smtClean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aiutare </a:t>
            </a:r>
            <a:r>
              <a:rPr lang="it-IT" sz="2800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il minore a capire le conseguenze delle sue dichiarazioni</a:t>
            </a: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Arial" pitchFamily="34" charset="0"/>
              <a:buChar char="•"/>
              <a:defRPr/>
            </a:pPr>
            <a:r>
              <a:rPr lang="it-IT" sz="2800" dirty="0" smtClean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aiutare </a:t>
            </a:r>
            <a:r>
              <a:rPr lang="it-IT" sz="2800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il minore a dare «senso» alle sue esperienze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itchFamily="18" charset="2"/>
              <a:buChar char=""/>
              <a:defRPr/>
            </a:pPr>
            <a:endParaRPr lang="it-IT" sz="2800" dirty="0">
              <a:solidFill>
                <a:srgbClr val="0F496F"/>
              </a:solidFill>
              <a:latin typeface="Arial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102261210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4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Ascolto e accompagnamento minore nelle procedure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 defTabSz="457200" fontAlgn="auto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dirty="0" smtClean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capire </a:t>
            </a:r>
            <a:r>
              <a:rPr lang="it-IT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che cosa ha capito della convocazione;</a:t>
            </a:r>
          </a:p>
          <a:p>
            <a:pPr marL="285750" lvl="0" indent="-285750" defTabSz="457200" fontAlgn="auto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capire che cosa sa della sua situazione;</a:t>
            </a:r>
          </a:p>
          <a:p>
            <a:pPr marL="285750" lvl="0" indent="-285750" defTabSz="457200" fontAlgn="auto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capire da chi  ha avuto le informazioni;</a:t>
            </a:r>
          </a:p>
          <a:p>
            <a:pPr marL="285750" lvl="0" indent="-285750" defTabSz="457200" fontAlgn="auto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capire come sta;</a:t>
            </a:r>
          </a:p>
          <a:p>
            <a:pPr marL="285750" lvl="0" indent="-285750" defTabSz="457200" fontAlgn="auto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capire cosa pensa;</a:t>
            </a:r>
          </a:p>
          <a:p>
            <a:pPr marL="285750" lvl="0" indent="-285750" defTabSz="457200" fontAlgn="auto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capire che genitori ha dentro di sé;</a:t>
            </a:r>
          </a:p>
          <a:p>
            <a:pPr marL="285750" lvl="0" indent="-285750" defTabSz="457200" fontAlgn="auto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capire quali sono le persone su cui può contare;</a:t>
            </a:r>
          </a:p>
          <a:p>
            <a:pPr marL="285750" lvl="0" indent="-285750" defTabSz="457200" fontAlgn="auto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Capire come ha vissuto le decisioni del Tribunale;</a:t>
            </a:r>
          </a:p>
          <a:p>
            <a:pPr marL="285750" lvl="0" indent="-285750" defTabSz="457200" fontAlgn="auto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" pitchFamily="2" charset="2"/>
              <a:buChar char="Ø"/>
              <a:defRPr/>
            </a:pPr>
            <a:r>
              <a:rPr lang="it-IT" dirty="0">
                <a:solidFill>
                  <a:srgbClr val="146194">
                    <a:lumMod val="75000"/>
                  </a:srgbClr>
                </a:solidFill>
                <a:latin typeface="Times New Roman"/>
              </a:rPr>
              <a:t>Capire come vede il suo futuro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16744213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valutazione </a:t>
            </a:r>
            <a:r>
              <a:rPr lang="it-IT" dirty="0" err="1" smtClean="0"/>
              <a:t>pROGNOSTICA</a:t>
            </a:r>
            <a:endParaRPr lang="it-IT" dirty="0" smtClean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82" charset="2"/>
              <a:buChar char="Ø"/>
            </a:pPr>
            <a:r>
              <a:rPr lang="it-IT" dirty="0" smtClean="0"/>
              <a:t>Che i tempi previsti per il recupero siano funzionali ai tempi dei bambini </a:t>
            </a:r>
          </a:p>
          <a:p>
            <a:pPr algn="just">
              <a:buFont typeface="Wingdings" pitchFamily="82" charset="2"/>
              <a:buChar char="Ø"/>
            </a:pPr>
            <a:r>
              <a:rPr lang="it-IT" dirty="0" smtClean="0"/>
              <a:t>Se vi sono sufficienti indicatori protettivi personali, familiari, socio-ambientali,  che consentono ragionevolmente di ipotizzare un recupero della situazione materna e la sua stabilità del medio-lungo termine</a:t>
            </a:r>
          </a:p>
          <a:p>
            <a:pPr algn="just">
              <a:buFont typeface="Wingdings" pitchFamily="82" charset="2"/>
              <a:buChar char="Ø"/>
            </a:pPr>
            <a:r>
              <a:rPr lang="it-IT" dirty="0" smtClean="0"/>
              <a:t>Che la situazione personale del minore non sia troppo compromessa</a:t>
            </a:r>
          </a:p>
          <a:p>
            <a:pPr>
              <a:buFont typeface="Wingdings" pitchFamily="82" charset="2"/>
              <a:buChar char="Ø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3974415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481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6334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Comunicazione fra Servizi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7632700" cy="4784725"/>
          </a:xfrm>
        </p:spPr>
        <p:txBody>
          <a:bodyPr/>
          <a:lstStyle/>
          <a:p>
            <a:pPr>
              <a:buFontTx/>
              <a:buNone/>
            </a:pPr>
            <a:r>
              <a:rPr lang="it-IT" dirty="0" smtClean="0"/>
              <a:t>Se previste procedure su criteri quali gravità, situazione socio-familiare, presenza- assenza di indicatori di rischio e protettivi</a:t>
            </a:r>
          </a:p>
          <a:p>
            <a:pPr>
              <a:buFontTx/>
              <a:buNone/>
            </a:pPr>
            <a:endParaRPr lang="it-IT" dirty="0" smtClean="0"/>
          </a:p>
          <a:p>
            <a:pPr>
              <a:buFontTx/>
              <a:buNone/>
            </a:pPr>
            <a:endParaRPr lang="it-IT" dirty="0" smtClean="0"/>
          </a:p>
          <a:p>
            <a:pPr>
              <a:buFontTx/>
              <a:buNone/>
            </a:pPr>
            <a:endParaRPr lang="it-IT" dirty="0" smtClean="0"/>
          </a:p>
          <a:p>
            <a:pPr>
              <a:buFontTx/>
              <a:buNone/>
            </a:pPr>
            <a:r>
              <a:rPr lang="it-IT" dirty="0" smtClean="0"/>
              <a:t>Si  avvia una comunicazione fra i diversi servizi per una comune presa in carico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2843213" y="2852738"/>
            <a:ext cx="2590800" cy="1008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00748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57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 smtClean="0"/>
              <a:t>Le famiglie OGGI hanno: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it-IT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it-IT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difficoltà sul piano dell’autonomia sociale, economica e relazionale;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it-IT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difficoltà ad integrarsi perché immigrate;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it-IT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problemi di sofferenza psicologica se non psichiatrica;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it-IT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problemi derivati da separazione e da nuove ricomposizioni.</a:t>
            </a:r>
            <a:endParaRPr lang="it-IT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819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Comunicazione fra Servizi</a:t>
            </a:r>
          </a:p>
        </p:txBody>
      </p:sp>
      <p:sp>
        <p:nvSpPr>
          <p:cNvPr id="7680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it-IT" dirty="0" smtClean="0"/>
              <a:t>Se non previste procedure</a:t>
            </a:r>
          </a:p>
          <a:p>
            <a:pPr algn="ctr">
              <a:buFontTx/>
              <a:buNone/>
            </a:pPr>
            <a:endParaRPr lang="it-IT" dirty="0" smtClean="0"/>
          </a:p>
          <a:p>
            <a:pPr algn="ctr">
              <a:buFontTx/>
              <a:buNone/>
            </a:pPr>
            <a:endParaRPr lang="it-IT" dirty="0" smtClean="0"/>
          </a:p>
          <a:p>
            <a:pPr algn="ctr">
              <a:buFontTx/>
              <a:buNone/>
            </a:pPr>
            <a:endParaRPr lang="it-IT" dirty="0" smtClean="0"/>
          </a:p>
          <a:p>
            <a:pPr algn="ctr">
              <a:buFontTx/>
              <a:buNone/>
            </a:pPr>
            <a:endParaRPr lang="it-IT" dirty="0" smtClean="0"/>
          </a:p>
          <a:p>
            <a:pPr algn="ctr">
              <a:buFontTx/>
              <a:buNone/>
            </a:pPr>
            <a:r>
              <a:rPr lang="it-IT" dirty="0" smtClean="0"/>
              <a:t>Ci si affida a capacità - competenza - “senso di responsabilità” dell’operatore per coinvolgere altri servizi</a:t>
            </a:r>
          </a:p>
          <a:p>
            <a:pPr algn="ctr">
              <a:buFontTx/>
              <a:buNone/>
            </a:pPr>
            <a:endParaRPr lang="it-IT" dirty="0" smtClean="0"/>
          </a:p>
        </p:txBody>
      </p:sp>
      <p:sp>
        <p:nvSpPr>
          <p:cNvPr id="4" name="Freccia in giù 3"/>
          <p:cNvSpPr/>
          <p:nvPr/>
        </p:nvSpPr>
        <p:spPr>
          <a:xfrm>
            <a:off x="3348038" y="2420938"/>
            <a:ext cx="1727200" cy="1368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15084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680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Rapporto fra servizi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7776542" cy="4895850"/>
          </a:xfrm>
        </p:spPr>
        <p:txBody>
          <a:bodyPr>
            <a:normAutofit/>
          </a:bodyPr>
          <a:lstStyle/>
          <a:p>
            <a:pPr marL="323850" indent="0" algn="just" fontAlgn="auto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it-IT" sz="2000" dirty="0" smtClean="0"/>
              <a:t>Obiettivi comuni: aiutare i genitori ad evolvere in modo tale da riuscire a colmare le proprie deficienze per recuperare il rapporto con il figlio.</a:t>
            </a:r>
          </a:p>
          <a:p>
            <a:pPr marL="323850" indent="0" algn="just" fontAlgn="auto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it-IT" sz="2000" dirty="0" smtClean="0"/>
              <a:t>Qualora il genitore si mostrasse troppo fragile ed inadeguato, poter comunque incidere sulla situazione a rischio. Ciò significa aiutare i genitori ad accettare la propria fragilità ed inadeguatezza facilitando il rapporto con i servizi minori.</a:t>
            </a:r>
          </a:p>
          <a:p>
            <a:pPr marL="323850" indent="0" algn="just" fontAlgn="auto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it-IT" sz="2000" dirty="0" smtClean="0"/>
              <a:t>Ciò significa superare le contrapposizioni e considerare il minore la persona da tutelare.</a:t>
            </a:r>
          </a:p>
        </p:txBody>
      </p:sp>
    </p:spTree>
    <p:extLst>
      <p:ext uri="{BB962C8B-B14F-4D97-AF65-F5344CB8AC3E}">
        <p14:creationId xmlns:p14="http://schemas.microsoft.com/office/powerpoint/2010/main" xmlns="" val="24746385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7239000" cy="8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Cosa Puoi fare</a:t>
            </a:r>
            <a:endParaRPr lang="it-IT" dirty="0" smtClean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772816"/>
            <a:ext cx="7848872" cy="475252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t-IT" sz="2400" b="1" dirty="0" smtClean="0"/>
              <a:t>Dare ascolto e attenzione al bambino o alla donna in difficoltà</a:t>
            </a:r>
          </a:p>
          <a:p>
            <a:pPr>
              <a:buFont typeface="Wingdings" pitchFamily="2" charset="2"/>
              <a:buChar char="Ø"/>
            </a:pPr>
            <a:r>
              <a:rPr lang="it-IT" sz="2400" b="1" dirty="0" smtClean="0"/>
              <a:t>Prendere tempo per riflettere</a:t>
            </a:r>
          </a:p>
          <a:p>
            <a:pPr>
              <a:buFont typeface="Wingdings" pitchFamily="2" charset="2"/>
              <a:buChar char="Ø"/>
            </a:pPr>
            <a:r>
              <a:rPr lang="it-IT" sz="2400" b="1" dirty="0" smtClean="0"/>
              <a:t>Chiedere aiuto; confrontarsi con gli altri operatori</a:t>
            </a:r>
          </a:p>
          <a:p>
            <a:pPr>
              <a:buFont typeface="Wingdings" pitchFamily="2" charset="2"/>
              <a:buChar char="Ø"/>
            </a:pPr>
            <a:r>
              <a:rPr lang="it-IT" sz="2400" b="1" dirty="0" smtClean="0"/>
              <a:t>Osservare e raccogliere gli indicatori e le situazioni di malessere del bambino secondo il nostro specifico professionale; non spetta a noi indagare, ma riferire fatti significativi</a:t>
            </a:r>
          </a:p>
          <a:p>
            <a:pPr>
              <a:buFont typeface="Wingdings" pitchFamily="2" charset="2"/>
              <a:buChar char="Ø"/>
            </a:pPr>
            <a:r>
              <a:rPr lang="it-IT" sz="2400" b="1" dirty="0" smtClean="0"/>
              <a:t>Assumersi la responsabilità di una segnalazione  alle istituzioni competenti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481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Cosa non fare</a:t>
            </a:r>
            <a:endParaRPr lang="it-IT" dirty="0" smtClean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9725"/>
            <a:ext cx="7643192" cy="4846638"/>
          </a:xfrm>
        </p:spPr>
        <p:txBody>
          <a:bodyPr/>
          <a:lstStyle/>
          <a:p>
            <a:pPr marL="533400" indent="-533400">
              <a:buFont typeface="Wingdings" pitchFamily="2" charset="2"/>
              <a:buChar char="Ø"/>
            </a:pPr>
            <a:r>
              <a:rPr lang="it-IT" sz="2400" b="1" dirty="0" smtClean="0"/>
              <a:t>Non fare niente, “non vedere”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it-IT" sz="2400" b="1" dirty="0" smtClean="0"/>
              <a:t>Non scartare l’ipotesi dell’abuso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it-IT" sz="2400" b="1" dirty="0" smtClean="0"/>
              <a:t>Non ostinarsi a capire tutto e subito 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it-IT" sz="2400" b="1" dirty="0" smtClean="0"/>
              <a:t>Non confondere un genitore maltrattante con un genitore inadeguato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it-IT" sz="2400" b="1" dirty="0" smtClean="0"/>
              <a:t>Non dimenticare mai l’interesse superiore dei minori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it-IT" sz="2400" b="1" dirty="0" smtClean="0"/>
              <a:t>Non assumere atteggiamenti giudicanti nei confronti di genitori inadeguati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it-IT" sz="2400" b="1" dirty="0" smtClean="0"/>
              <a:t>Sperare che passi col tempo</a:t>
            </a:r>
            <a:endParaRPr lang="it-IT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481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777875"/>
          </a:xfrm>
        </p:spPr>
        <p:txBody>
          <a:bodyPr/>
          <a:lstStyle/>
          <a:p>
            <a:pPr eaLnBrk="1" hangingPunct="1"/>
            <a:r>
              <a:rPr lang="it-IT" smtClean="0"/>
              <a:t>Diagnosi di abuso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8147050" cy="4857750"/>
          </a:xfrm>
        </p:spPr>
        <p:txBody>
          <a:bodyPr/>
          <a:lstStyle/>
          <a:p>
            <a:pPr eaLnBrk="1" hangingPunct="1"/>
            <a:r>
              <a:rPr lang="it-IT" sz="2800" smtClean="0"/>
              <a:t>Il sospetto abuso,(se si configura come reato) attraverso una segnalazione qualificata, va segnalato all’autorità giudiziaria :</a:t>
            </a:r>
          </a:p>
          <a:p>
            <a:pPr eaLnBrk="1" hangingPunct="1"/>
            <a:r>
              <a:rPr lang="it-IT" sz="2800" smtClean="0"/>
              <a:t>Procura della Repubblica presso il T.O. se l’abusante è un maggiorenne e Procura presso il T.M. per gli interventi di protezione</a:t>
            </a:r>
          </a:p>
          <a:p>
            <a:pPr eaLnBrk="1" hangingPunct="1"/>
            <a:r>
              <a:rPr lang="it-IT" sz="2800" smtClean="0"/>
              <a:t>Procura della Repubblica presso il T.M. se l’abusante è un minorenne</a:t>
            </a:r>
          </a:p>
          <a:p>
            <a:pPr eaLnBrk="1" hangingPunct="1">
              <a:buFontTx/>
              <a:buNone/>
            </a:pPr>
            <a:r>
              <a:rPr lang="it-IT" sz="2800" smtClean="0"/>
              <a:t> </a:t>
            </a:r>
          </a:p>
          <a:p>
            <a:pPr eaLnBrk="1" hangingPunct="1"/>
            <a:endParaRPr lang="it-IT" sz="2800" smtClean="0"/>
          </a:p>
        </p:txBody>
      </p:sp>
      <p:sp>
        <p:nvSpPr>
          <p:cNvPr id="28674" name="Segnaposto piè di pagina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28675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162EF3-908F-497A-AFA2-18731148E5B8}" type="slidenum">
              <a:rPr lang="it-IT" smtClean="0">
                <a:solidFill>
                  <a:srgbClr val="000000"/>
                </a:solidFill>
              </a:rPr>
              <a:pPr eaLnBrk="1" hangingPunct="1"/>
              <a:t>44</a:t>
            </a:fld>
            <a:endParaRPr lang="it-I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7572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58175" cy="785812"/>
          </a:xfrm>
        </p:spPr>
        <p:txBody>
          <a:bodyPr/>
          <a:lstStyle/>
          <a:p>
            <a:r>
              <a:rPr lang="it-IT" smtClean="0"/>
              <a:t>Ruolo di regia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>
          <a:xfrm>
            <a:off x="428625" y="1285875"/>
            <a:ext cx="8258175" cy="4929188"/>
          </a:xfrm>
        </p:spPr>
        <p:txBody>
          <a:bodyPr/>
          <a:lstStyle/>
          <a:p>
            <a:r>
              <a:rPr lang="it-IT" smtClean="0"/>
              <a:t>Servizio Sociale perché:</a:t>
            </a:r>
          </a:p>
          <a:p>
            <a:r>
              <a:rPr lang="it-IT" smtClean="0"/>
              <a:t>In base all’art. 616/77 ha compiti di tutela</a:t>
            </a:r>
          </a:p>
          <a:p>
            <a:r>
              <a:rPr lang="it-IT" smtClean="0"/>
              <a:t> ha l’obbligo di segnalare all’AutoritàGiudiziaria condizioni di pregiudizio</a:t>
            </a:r>
          </a:p>
          <a:p>
            <a:r>
              <a:rPr lang="it-IT" smtClean="0"/>
              <a:t>Ha la responsabilità di decidere là dove la potestà è stata limitata</a:t>
            </a:r>
          </a:p>
          <a:p>
            <a:r>
              <a:rPr lang="it-IT" smtClean="0"/>
              <a:t>Ha la responsabilità di attivare le risorse </a:t>
            </a:r>
          </a:p>
        </p:txBody>
      </p:sp>
      <p:sp>
        <p:nvSpPr>
          <p:cNvPr id="15364" name="Segnaposto piè di pagina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15365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59DB3E-D61C-4194-B61D-528B256A53A2}" type="slidenum">
              <a:rPr lang="it-IT" smtClean="0">
                <a:solidFill>
                  <a:srgbClr val="000000"/>
                </a:solidFill>
              </a:rPr>
              <a:pPr eaLnBrk="1" hangingPunct="1"/>
              <a:t>45</a:t>
            </a:fld>
            <a:endParaRPr lang="it-I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0411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Effetto terapeutico del decreto tribunale per i minorenni</a:t>
            </a:r>
          </a:p>
          <a:p>
            <a:r>
              <a:rPr lang="it-IT" dirty="0" smtClean="0"/>
              <a:t>Compressione ella potestà: ex artt. 330 e 333</a:t>
            </a:r>
          </a:p>
          <a:p>
            <a:r>
              <a:rPr lang="it-IT" dirty="0" smtClean="0"/>
              <a:t>Tipologia di decreti:</a:t>
            </a:r>
          </a:p>
          <a:p>
            <a:r>
              <a:rPr lang="it-IT" dirty="0" smtClean="0"/>
              <a:t>Vigilanza</a:t>
            </a:r>
          </a:p>
          <a:p>
            <a:r>
              <a:rPr lang="it-IT" dirty="0" smtClean="0"/>
              <a:t>Affidamento al servizio</a:t>
            </a:r>
          </a:p>
          <a:p>
            <a:r>
              <a:rPr lang="it-IT" dirty="0" smtClean="0"/>
              <a:t>Decadenza della potestà, </a:t>
            </a:r>
            <a:r>
              <a:rPr lang="it-IT" smtClean="0"/>
              <a:t>responsabilità genitoriale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07456159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226370"/>
          </a:xfrm>
        </p:spPr>
        <p:txBody>
          <a:bodyPr/>
          <a:lstStyle/>
          <a:p>
            <a:r>
              <a:rPr lang="it-IT" dirty="0" smtClean="0"/>
              <a:t>Conflittualità genitoriali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332656"/>
            <a:ext cx="8003232" cy="5865515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31840" y="6669359"/>
            <a:ext cx="2887960" cy="52115"/>
          </a:xfrm>
        </p:spPr>
        <p:txBody>
          <a:bodyPr/>
          <a:lstStyle/>
          <a:p>
            <a:pPr>
              <a:defRPr/>
            </a:pP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B3A56-EEC4-4D22-8438-26CDD72B91B4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47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76490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302625" cy="5032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dirty="0" smtClean="0"/>
              <a:t>VALUTAZIONE F. CONFLITTUALI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268413"/>
            <a:ext cx="7704856" cy="4857750"/>
          </a:xfrm>
        </p:spPr>
        <p:txBody>
          <a:bodyPr/>
          <a:lstStyle/>
          <a:p>
            <a:pPr eaLnBrk="1" hangingPunct="1">
              <a:defRPr/>
            </a:pPr>
            <a:r>
              <a:rPr lang="it-IT" sz="2400" dirty="0" smtClean="0"/>
              <a:t>Una relazione affettiva, basata sull’attaccamento  porta sempre una sofferenza </a:t>
            </a:r>
          </a:p>
          <a:p>
            <a:pPr eaLnBrk="1" hangingPunct="1">
              <a:defRPr/>
            </a:pPr>
            <a:r>
              <a:rPr lang="it-IT" sz="2400" dirty="0" smtClean="0"/>
              <a:t>Quando due genitori stanno ipotizzando la separazione i bambini vengono </a:t>
            </a:r>
            <a:r>
              <a:rPr lang="it-IT" sz="2400" b="1" dirty="0" smtClean="0"/>
              <a:t>“accantonati”</a:t>
            </a:r>
          </a:p>
          <a:p>
            <a:pPr eaLnBrk="1" hangingPunct="1">
              <a:defRPr/>
            </a:pPr>
            <a:r>
              <a:rPr lang="it-IT" sz="2400" dirty="0" smtClean="0"/>
              <a:t>Esito:il bambino viene messo in disparte</a:t>
            </a:r>
          </a:p>
          <a:p>
            <a:pPr eaLnBrk="1" hangingPunct="1">
              <a:defRPr/>
            </a:pPr>
            <a:r>
              <a:rPr lang="it-IT" sz="2400" dirty="0" smtClean="0"/>
              <a:t>Per i genitori è più difficile occuparsi dei propri figli </a:t>
            </a:r>
          </a:p>
          <a:p>
            <a:pPr eaLnBrk="1" hangingPunct="1">
              <a:lnSpc>
                <a:spcPct val="80000"/>
              </a:lnSpc>
              <a:buFont typeface="Wingdings" pitchFamily="82" charset="2"/>
              <a:buNone/>
              <a:defRPr/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  <a:buFont typeface="Wingdings" pitchFamily="82" charset="2"/>
              <a:buNone/>
              <a:defRPr/>
            </a:pPr>
            <a:r>
              <a:rPr lang="it-IT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20675"/>
            <a:ext cx="7228656" cy="1092101"/>
          </a:xfrm>
        </p:spPr>
        <p:txBody>
          <a:bodyPr>
            <a:normAutofit fontScale="90000"/>
          </a:bodyPr>
          <a:lstStyle/>
          <a:p>
            <a:r>
              <a:rPr lang="it-IT" dirty="0"/>
              <a:t>LEGGE 10 dicembre 2012 , n. 219 </a:t>
            </a:r>
            <a:br>
              <a:rPr lang="it-IT" dirty="0"/>
            </a:br>
            <a:r>
              <a:rPr lang="it-IT" dirty="0" smtClean="0"/>
              <a:t>riconoscimento dei figli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rebuchet MS" pitchFamily="34" charset="0"/>
              </a:rPr>
              <a:t> </a:t>
            </a:r>
            <a:r>
              <a:rPr lang="it-IT" dirty="0" smtClean="0">
                <a:latin typeface="Trebuchet MS" pitchFamily="34" charset="0"/>
              </a:rPr>
              <a:t>Pari</a:t>
            </a:r>
            <a:r>
              <a:rPr lang="it-IT" dirty="0" smtClean="0">
                <a:latin typeface="tahoma"/>
              </a:rPr>
              <a:t> </a:t>
            </a:r>
            <a:r>
              <a:rPr lang="it-IT" dirty="0">
                <a:latin typeface="tahoma"/>
              </a:rPr>
              <a:t>diritti ai figli nati da coppie non coniugate: passa la legge che equipara lo stato giuridico</a:t>
            </a:r>
          </a:p>
          <a:p>
            <a:r>
              <a:rPr lang="it-IT" dirty="0"/>
              <a:t>La nozione di responsabilità </a:t>
            </a:r>
            <a:r>
              <a:rPr lang="it-IT" dirty="0" smtClean="0"/>
              <a:t>genitoriale che mette l’accento sulla funzione di cura che di potere</a:t>
            </a:r>
          </a:p>
          <a:p>
            <a:r>
              <a:rPr lang="it-IT" dirty="0" smtClean="0"/>
              <a:t>Competenza </a:t>
            </a:r>
            <a:r>
              <a:rPr lang="it-IT" dirty="0"/>
              <a:t>Tribunale </a:t>
            </a:r>
            <a:r>
              <a:rPr lang="it-IT" dirty="0" err="1"/>
              <a:t>Ordinario:tutte</a:t>
            </a:r>
            <a:r>
              <a:rPr lang="it-IT" dirty="0"/>
              <a:t> le procedure giudiziarie relative all’affidamento dei figli minori - anche nati fuori dal matrimonio </a:t>
            </a:r>
            <a:r>
              <a:rPr lang="it-IT" dirty="0" smtClean="0"/>
              <a:t>– sono di competenza del TO </a:t>
            </a:r>
            <a:r>
              <a:rPr lang="it-IT" b="1" dirty="0">
                <a:latin typeface="tahoma"/>
              </a:rPr>
              <a:t/>
            </a:r>
            <a:br>
              <a:rPr lang="it-IT" b="1" dirty="0">
                <a:latin typeface="tahoma"/>
              </a:rPr>
            </a:br>
            <a:endParaRPr lang="it-IT" dirty="0">
              <a:latin typeface="tahoma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42286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 smtClean="0"/>
              <a:t>Le famiglie OGGI: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it-IT" dirty="0" smtClean="0"/>
          </a:p>
          <a:p>
            <a:r>
              <a:rPr lang="it-IT" dirty="0" smtClean="0"/>
              <a:t>Non hanno modelli familiari a cui riferirsi;</a:t>
            </a:r>
          </a:p>
          <a:p>
            <a:r>
              <a:rPr lang="it-IT" dirty="0" smtClean="0"/>
              <a:t>Non hanno nonni disponibili a tempo pieno:perché ancora giovani e impegnati, o perché lontani, o perché troppo vecchi;</a:t>
            </a:r>
          </a:p>
          <a:p>
            <a:r>
              <a:rPr lang="it-IT" dirty="0" smtClean="0"/>
              <a:t>Sempre più complesso conciliare tempi del lavoro e tempi di cura;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8195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302625" cy="5032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smtClean="0"/>
              <a:t>Indagine nelle separazioni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24744"/>
            <a:ext cx="7632650" cy="540060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None/>
              <a:defRPr/>
            </a:pPr>
            <a:r>
              <a:rPr lang="it-IT" sz="2400" dirty="0" smtClean="0"/>
              <a:t>Focus d’attenzione: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it-IT" sz="2400" dirty="0" smtClean="0"/>
              <a:t>Com’è arrivato al servizio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it-IT" sz="2400" dirty="0" smtClean="0"/>
              <a:t>Profilo socio-economico (età, reddito,istruzione)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it-IT" sz="2400" i="1" dirty="0" smtClean="0"/>
              <a:t>Status</a:t>
            </a:r>
            <a:r>
              <a:rPr lang="it-IT" sz="2400" dirty="0" smtClean="0"/>
              <a:t> attuale (sposato, convivente, precedenti unioni, precedenti figli, comportamenti verso i figli avuti precedentemente)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it-IT" sz="2400" dirty="0" smtClean="0"/>
              <a:t>Anamnesi </a:t>
            </a:r>
            <a:r>
              <a:rPr lang="it-IT" sz="2400" dirty="0" err="1" smtClean="0"/>
              <a:t>clinico-sociale</a:t>
            </a:r>
            <a:r>
              <a:rPr lang="it-IT" sz="2400" dirty="0" smtClean="0"/>
              <a:t> (malattie, stati di tossicodipendenza, precedenti penali)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it-IT" sz="2400" dirty="0" smtClean="0"/>
              <a:t>Rapporti della coppia con le famiglie d’origine e di ogni membro della coppia con la famiglia del partner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it-IT" sz="2400" dirty="0" smtClean="0"/>
              <a:t>Situazione personale del minore attraverso il suo ascolto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it-IT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158163" cy="5762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smtClean="0"/>
              <a:t>Indagine nelle separazioni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7776542" cy="4784725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it-IT" dirty="0" smtClean="0"/>
              <a:t>Atteggiamento della coppia nei confronti: 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it-IT" dirty="0" smtClean="0"/>
              <a:t>dei figli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it-IT" dirty="0" smtClean="0"/>
              <a:t>della crisi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it-IT" dirty="0" smtClean="0"/>
              <a:t>del servizio sociale</a:t>
            </a:r>
          </a:p>
          <a:p>
            <a:pPr eaLnBrk="1" hangingPunct="1">
              <a:buClr>
                <a:schemeClr val="tx1"/>
              </a:buClr>
              <a:defRPr/>
            </a:pPr>
            <a:endParaRPr lang="it-IT" dirty="0" smtClean="0"/>
          </a:p>
          <a:p>
            <a:pPr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it-IT" dirty="0" smtClean="0"/>
              <a:t>Storia del circuito giudiziario: ogni aspetto del procedimento assume una logica “accusatoria o sanzionatoria”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229600" cy="809625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Obiettivo dell’indagine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91512" cy="511175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it-IT" dirty="0" smtClean="0"/>
              <a:t>Soggetti implicati:</a:t>
            </a:r>
          </a:p>
          <a:p>
            <a:pPr eaLnBrk="1" hangingPunct="1">
              <a:defRPr/>
            </a:pPr>
            <a:r>
              <a:rPr lang="it-IT" dirty="0" err="1" smtClean="0"/>
              <a:t>Coppia-figli</a:t>
            </a:r>
            <a:endParaRPr lang="it-IT" dirty="0" smtClean="0"/>
          </a:p>
          <a:p>
            <a:pPr eaLnBrk="1" hangingPunct="1">
              <a:defRPr/>
            </a:pPr>
            <a:r>
              <a:rPr lang="it-IT" dirty="0" smtClean="0"/>
              <a:t>Servizio sociale</a:t>
            </a:r>
          </a:p>
          <a:p>
            <a:pPr eaLnBrk="1" hangingPunct="1">
              <a:defRPr/>
            </a:pPr>
            <a:r>
              <a:rPr lang="it-IT" dirty="0" smtClean="0"/>
              <a:t>Tribunale</a:t>
            </a:r>
          </a:p>
          <a:p>
            <a:pPr eaLnBrk="1" hangingPunct="1"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7813"/>
            <a:ext cx="8218487" cy="703262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smtClean="0"/>
              <a:t>Obiettivo dell’indagine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Non rinunciare a chiamare insieme i genitori</a:t>
            </a:r>
          </a:p>
          <a:p>
            <a:pPr eaLnBrk="1" hangingPunct="1">
              <a:defRPr/>
            </a:pPr>
            <a:r>
              <a:rPr lang="it-IT" dirty="0" smtClean="0"/>
              <a:t>Parlare loro dei sentimenti dei figli provocati da entrambi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smtClean="0"/>
              <a:t>Tipologia di famiglia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561212" cy="50403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82" charset="2"/>
              <a:buNone/>
              <a:defRPr/>
            </a:pPr>
            <a:r>
              <a:rPr lang="it-IT" dirty="0" smtClean="0"/>
              <a:t>Esistono generalmente tre tipologie di famiglia: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82" charset="2"/>
              <a:buAutoNum type="arabicPeriod"/>
              <a:defRPr/>
            </a:pPr>
            <a:endParaRPr lang="it-IT" dirty="0" smtClean="0"/>
          </a:p>
          <a:p>
            <a:pPr marL="609600" indent="-6096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it-IT" dirty="0" smtClean="0"/>
              <a:t>la serenità dei figli diventa prioritaria alla rabbia verso genitore. La genitorialità prevale sugli aspetti di coppia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it-IT" dirty="0" smtClean="0"/>
              <a:t>la separazione vista come il riconoscimento delle proprie individualità. Il tribunale è visto come luogo di riconoscimento delle proprie ragioni (</a:t>
            </a:r>
            <a:r>
              <a:rPr lang="it-IT" dirty="0" err="1" smtClean="0"/>
              <a:t>conflttualità</a:t>
            </a:r>
            <a:r>
              <a:rPr lang="it-IT" dirty="0" smtClean="0"/>
              <a:t>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it-IT" dirty="0" smtClean="0"/>
              <a:t>i genitori sono presi da nuovi sogni e i figli sono visti come frutto di un errore da cancellare (alienazione)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82" charset="2"/>
              <a:buAutoNum type="arabicPeriod"/>
              <a:defRPr/>
            </a:pPr>
            <a:endParaRPr lang="it-IT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706437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smtClean="0"/>
              <a:t>Genitori in competizione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7705104" cy="5256212"/>
          </a:xfrm>
        </p:spPr>
        <p:txBody>
          <a:bodyPr/>
          <a:lstStyle/>
          <a:p>
            <a:pPr eaLnBrk="1" hangingPunct="1">
              <a:buFont typeface="Wingdings" pitchFamily="82" charset="2"/>
              <a:buNone/>
              <a:defRPr/>
            </a:pPr>
            <a:r>
              <a:rPr lang="it-IT" dirty="0" smtClean="0"/>
              <a:t>Ogni genitore ha bisogno di avere nel figlio un alleato.</a:t>
            </a:r>
          </a:p>
          <a:p>
            <a:pPr eaLnBrk="1" hangingPunct="1">
              <a:buFont typeface="Wingdings" pitchFamily="82" charset="2"/>
              <a:buNone/>
              <a:defRPr/>
            </a:pPr>
            <a:r>
              <a:rPr lang="it-IT" dirty="0" smtClean="0"/>
              <a:t>Se il figlio si allea con un genitore deve rinunciare all’altro. </a:t>
            </a:r>
          </a:p>
          <a:p>
            <a:pPr eaLnBrk="1" hangingPunct="1">
              <a:defRPr/>
            </a:pPr>
            <a:r>
              <a:rPr lang="it-IT" dirty="0" smtClean="0"/>
              <a:t>Esito: Tensione e ansia nel bambino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301038" cy="5746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smtClean="0"/>
              <a:t>Conflitto e sentimenti nei figli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362950" cy="5040313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/>
              <a:t>Sentimento di abbandono, rabbia</a:t>
            </a:r>
          </a:p>
          <a:p>
            <a:pPr eaLnBrk="1" hangingPunct="1">
              <a:defRPr/>
            </a:pPr>
            <a:r>
              <a:rPr lang="it-IT" dirty="0" smtClean="0"/>
              <a:t>Angoscia da perdita di un genitore</a:t>
            </a:r>
          </a:p>
          <a:p>
            <a:pPr eaLnBrk="1" hangingPunct="1">
              <a:defRPr/>
            </a:pPr>
            <a:r>
              <a:rPr lang="it-IT" dirty="0" smtClean="0"/>
              <a:t>Angoscia da perdita della situazione precedente</a:t>
            </a:r>
          </a:p>
          <a:p>
            <a:pPr eaLnBrk="1" hangingPunct="1">
              <a:defRPr/>
            </a:pPr>
            <a:r>
              <a:rPr lang="it-IT" dirty="0" smtClean="0"/>
              <a:t>Sofferenza diretta, sofferenza assistita</a:t>
            </a:r>
          </a:p>
          <a:p>
            <a:pPr eaLnBrk="1" hangingPunct="1">
              <a:buFont typeface="Wingdings" pitchFamily="82" charset="2"/>
              <a:buNone/>
              <a:defRPr/>
            </a:pPr>
            <a:r>
              <a:rPr lang="it-IT" dirty="0" smtClean="0"/>
              <a:t>Esito: assunzione ruoli impropri</a:t>
            </a:r>
          </a:p>
          <a:p>
            <a:pPr eaLnBrk="1" hangingPunct="1">
              <a:buClr>
                <a:schemeClr val="accent1"/>
              </a:buClr>
              <a:buFont typeface="Wingdings" pitchFamily="82" charset="2"/>
              <a:buChar char="§"/>
              <a:defRPr/>
            </a:pPr>
            <a:r>
              <a:rPr lang="it-IT" dirty="0" smtClean="0"/>
              <a:t>Adeguamento al ruolo richiesto</a:t>
            </a:r>
          </a:p>
          <a:p>
            <a:pPr eaLnBrk="1" hangingPunct="1">
              <a:buClr>
                <a:schemeClr val="accent1"/>
              </a:buClr>
              <a:buFont typeface="Wingdings" pitchFamily="82" charset="2"/>
              <a:buChar char="§"/>
              <a:defRPr/>
            </a:pPr>
            <a:r>
              <a:rPr lang="it-IT" dirty="0" smtClean="0"/>
              <a:t>Detective</a:t>
            </a:r>
          </a:p>
          <a:p>
            <a:pPr eaLnBrk="1" hangingPunct="1">
              <a:defRPr/>
            </a:pPr>
            <a:endParaRPr lang="it-IT" dirty="0" smtClean="0"/>
          </a:p>
          <a:p>
            <a:pPr eaLnBrk="1" hangingPunct="1"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363272" cy="7778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600" dirty="0" smtClean="0"/>
              <a:t>Relazione bambino genitore aff.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18487" cy="4784725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/>
              <a:t>Bisogno reciproco di rafforzare il legame.</a:t>
            </a:r>
          </a:p>
          <a:p>
            <a:pPr eaLnBrk="1" hangingPunct="1">
              <a:buFont typeface="Wingdings" pitchFamily="82" charset="2"/>
              <a:buNone/>
              <a:defRPr/>
            </a:pPr>
            <a:endParaRPr lang="it-IT" dirty="0" smtClean="0"/>
          </a:p>
          <a:p>
            <a:pPr eaLnBrk="1" hangingPunct="1">
              <a:buFont typeface="Wingdings" pitchFamily="82" charset="2"/>
              <a:buNone/>
              <a:defRPr/>
            </a:pPr>
            <a:r>
              <a:rPr lang="it-IT" dirty="0" smtClean="0"/>
              <a:t>Per il bambino:</a:t>
            </a:r>
          </a:p>
          <a:p>
            <a:pPr eaLnBrk="1" hangingPunct="1">
              <a:defRPr/>
            </a:pPr>
            <a:r>
              <a:rPr lang="it-IT" dirty="0" smtClean="0"/>
              <a:t>Timore di perdere il genitore superstite</a:t>
            </a:r>
          </a:p>
          <a:p>
            <a:pPr eaLnBrk="1" hangingPunct="1">
              <a:defRPr/>
            </a:pPr>
            <a:endParaRPr lang="it-IT" dirty="0" smtClean="0"/>
          </a:p>
          <a:p>
            <a:pPr eaLnBrk="1" hangingPunct="1">
              <a:buFont typeface="Wingdings" pitchFamily="82" charset="2"/>
              <a:buNone/>
              <a:defRPr/>
            </a:pPr>
            <a:r>
              <a:rPr lang="it-IT" dirty="0" smtClean="0"/>
              <a:t>Per il genitore:</a:t>
            </a:r>
          </a:p>
          <a:p>
            <a:pPr eaLnBrk="1" hangingPunct="1">
              <a:defRPr/>
            </a:pPr>
            <a:r>
              <a:rPr lang="it-IT" dirty="0" smtClean="0"/>
              <a:t>Deve dimostrare di essere un buon genitore</a:t>
            </a:r>
          </a:p>
          <a:p>
            <a:pPr eaLnBrk="1" hangingPunct="1"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363272" cy="7778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600" dirty="0" smtClean="0"/>
              <a:t>Ascolto del minore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18487" cy="4784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it-IT" sz="2800" dirty="0" smtClean="0"/>
              <a:t>Il minore soffre sempre a causa della separazione dei genitori a meno che non abbia assistito a scene di violenza;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it-IT" sz="2800" dirty="0" smtClean="0"/>
              <a:t>Il minore ha bisogno di salvaguardare l’immagine interna dei genitori;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it-IT" sz="2800" dirty="0" smtClean="0"/>
              <a:t>Il minore ha bisogno di sapere che qualcuno si occuperà dei genitori;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it-IT" sz="2800" dirty="0" smtClean="0"/>
              <a:t>Se i genitori hanno avviato nuove relazioni senza rispettare i tempi dei figli, il minore non si sentirà libero di esprimere …</a:t>
            </a:r>
            <a:endParaRPr lang="it-IT" sz="2800" dirty="0" smtClean="0">
              <a:solidFill>
                <a:schemeClr val="bg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endParaRPr lang="it-IT" sz="2800" dirty="0" smtClean="0"/>
          </a:p>
          <a:p>
            <a:pPr eaLnBrk="1" hangingPunct="1"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363272" cy="7778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600" dirty="0" smtClean="0"/>
              <a:t>Ascolto del minore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760"/>
            <a:ext cx="7776095" cy="4857403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it-IT" dirty="0" smtClean="0"/>
              <a:t>Il minore vive sentimenti di ansia e tensione quando sente di dover scegliere</a:t>
            </a:r>
          </a:p>
          <a:p>
            <a:pPr eaLnBrk="1" hangingPunct="1">
              <a:buNone/>
              <a:defRPr/>
            </a:pPr>
            <a:endParaRPr lang="it-IT" dirty="0" smtClean="0"/>
          </a:p>
          <a:p>
            <a:pPr eaLnBrk="1" hangingPunct="1">
              <a:buNone/>
              <a:defRPr/>
            </a:pPr>
            <a:r>
              <a:rPr lang="it-IT" dirty="0" smtClean="0"/>
              <a:t>Il minore vive una condizione di sofferenza diretta e indiretta (quella del genitore) e si sente chiamato a “consolare”;</a:t>
            </a:r>
          </a:p>
          <a:p>
            <a:pPr eaLnBrk="1" hangingPunct="1">
              <a:buNone/>
              <a:defRPr/>
            </a:pPr>
            <a:r>
              <a:rPr lang="it-IT" dirty="0" smtClean="0"/>
              <a:t>Il minore dice: “ ho fatto l’abitudine ai loro litigi”, ma è una difesa…</a:t>
            </a:r>
          </a:p>
          <a:p>
            <a:pPr eaLnBrk="1" hangingPunct="1">
              <a:buNone/>
              <a:defRPr/>
            </a:pPr>
            <a:r>
              <a:rPr lang="it-IT" dirty="0" smtClean="0"/>
              <a:t> </a:t>
            </a:r>
          </a:p>
          <a:p>
            <a:pPr eaLnBrk="1" hangingPunct="1">
              <a:buNone/>
              <a:defRPr/>
            </a:pPr>
            <a:r>
              <a:rPr lang="it-IT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7228656" cy="93610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 smtClean="0"/>
              <a:t>Le famiglie hanno bisogno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it-IT" sz="2800" dirty="0" smtClean="0"/>
              <a:t>Sempre più complesso definire, all’interno della coppia, chi fa </a:t>
            </a:r>
            <a:r>
              <a:rPr lang="it-IT" sz="2800" dirty="0" err="1" smtClean="0"/>
              <a:t>…negoziazione</a:t>
            </a:r>
            <a:r>
              <a:rPr lang="it-IT" sz="2800" dirty="0" smtClean="0"/>
              <a:t> continua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it-IT" sz="2800" dirty="0" smtClean="0"/>
              <a:t>L’accesso ai servizi sociali è sempre più difficile …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it-IT" sz="2800" dirty="0" smtClean="0"/>
              <a:t>L’accesso ai servizi sanitari è sempre più </a:t>
            </a:r>
            <a:r>
              <a:rPr lang="it-IT" sz="2800" dirty="0" err="1" smtClean="0"/>
              <a:t>difficile…</a:t>
            </a:r>
            <a:endParaRPr lang="it-IT" sz="2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it-IT" sz="2800" dirty="0" smtClean="0"/>
              <a:t>L’accesso ai servizi psicologici è sempre più difficile…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363272" cy="7778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600" dirty="0" smtClean="0"/>
              <a:t>Ascolto del minore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760"/>
            <a:ext cx="7776095" cy="4857403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it-IT" dirty="0" smtClean="0"/>
              <a:t>accogliere i suoi sentimenti;</a:t>
            </a:r>
          </a:p>
          <a:p>
            <a:pPr eaLnBrk="1" hangingPunct="1">
              <a:buNone/>
              <a:defRPr/>
            </a:pPr>
            <a:r>
              <a:rPr lang="it-IT" dirty="0" smtClean="0"/>
              <a:t>farlo sentire importante ma non parte;</a:t>
            </a:r>
          </a:p>
          <a:p>
            <a:pPr eaLnBrk="1" hangingPunct="1">
              <a:buNone/>
              <a:defRPr/>
            </a:pPr>
            <a:r>
              <a:rPr lang="it-IT" dirty="0" smtClean="0"/>
              <a:t>farlo sentire escluso dalle decisioni;</a:t>
            </a:r>
          </a:p>
          <a:p>
            <a:pPr eaLnBrk="1" hangingPunct="1">
              <a:buNone/>
              <a:defRPr/>
            </a:pPr>
            <a:r>
              <a:rPr lang="it-IT" dirty="0" smtClean="0"/>
              <a:t>garantirgli disponibilità ad ascoltarlo anche quando l’indagine sarà terminata;</a:t>
            </a:r>
          </a:p>
          <a:p>
            <a:pPr eaLnBrk="1" hangingPunct="1">
              <a:buNone/>
              <a:defRPr/>
            </a:pPr>
            <a:r>
              <a:rPr lang="it-IT" dirty="0" smtClean="0"/>
              <a:t>g</a:t>
            </a:r>
            <a:r>
              <a:rPr lang="it-IT" smtClean="0"/>
              <a:t>arantirgli </a:t>
            </a:r>
            <a:r>
              <a:rPr lang="it-IT" dirty="0" smtClean="0"/>
              <a:t>che i genitori saranno seguiti</a:t>
            </a:r>
          </a:p>
          <a:p>
            <a:pPr eaLnBrk="1" hangingPunct="1">
              <a:buNone/>
              <a:defRPr/>
            </a:pPr>
            <a:r>
              <a:rPr lang="it-IT" dirty="0" smtClean="0"/>
              <a:t> </a:t>
            </a:r>
          </a:p>
          <a:p>
            <a:pPr eaLnBrk="1" hangingPunct="1">
              <a:buNone/>
              <a:defRPr/>
            </a:pPr>
            <a:r>
              <a:rPr lang="it-IT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7813"/>
            <a:ext cx="8218487" cy="847725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Obiettivo finale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7704087" cy="478472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it-IT" dirty="0" smtClean="0"/>
              <a:t>Obiettivo finale dell’intervento: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it-IT" dirty="0" smtClean="0"/>
              <a:t>la presenza del Tribunale  alimenta la competizione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it-IT" dirty="0" smtClean="0"/>
              <a:t>la presenza del SS induce comportamenti orientati a cercare l’alleato</a:t>
            </a:r>
          </a:p>
          <a:p>
            <a:pPr eaLnBrk="1" hangingPunct="1">
              <a:buFont typeface="Wingdings" pitchFamily="82" charset="2"/>
              <a:buNone/>
              <a:defRPr/>
            </a:pPr>
            <a:r>
              <a:rPr lang="it-IT" dirty="0" smtClean="0"/>
              <a:t>Quindi occorre eliminare il Tribunale e il SS per fare riemergere la famiglia (utopia?)</a:t>
            </a:r>
          </a:p>
          <a:p>
            <a:pPr eaLnBrk="1" hangingPunct="1">
              <a:buFont typeface="Wingdings" pitchFamily="82" charset="2"/>
              <a:buNone/>
              <a:defRPr/>
            </a:pPr>
            <a:r>
              <a:rPr lang="it-IT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80645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realisticamente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82" charset="2"/>
              <a:buNone/>
              <a:defRPr/>
            </a:pPr>
            <a:r>
              <a:rPr lang="it-IT" dirty="0" smtClean="0"/>
              <a:t>Sapere che quando le emozioni sono travolgenti non ci sono “dighe”</a:t>
            </a:r>
          </a:p>
          <a:p>
            <a:pPr eaLnBrk="1" hangingPunct="1">
              <a:buFont typeface="Wingdings" pitchFamily="82" charset="2"/>
              <a:buNone/>
              <a:defRPr/>
            </a:pPr>
            <a:r>
              <a:rPr lang="it-IT" dirty="0" smtClean="0"/>
              <a:t>Evitare di interferire nelle logiche degli equilibri familiari </a:t>
            </a:r>
          </a:p>
          <a:p>
            <a:pPr eaLnBrk="1" hangingPunct="1">
              <a:buFont typeface="Wingdings" pitchFamily="82" charset="2"/>
              <a:buNone/>
              <a:defRPr/>
            </a:pPr>
            <a:r>
              <a:rPr lang="it-IT" dirty="0" smtClean="0"/>
              <a:t>Non gestire casi complessi in solitudine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ESSERE PROFESSIONISTI DELL’AIUTO COMPORTA CHE…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89896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OGNI OPERATORE DEVE avere: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962150"/>
            <a:ext cx="7704856" cy="369909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800" dirty="0" smtClean="0"/>
              <a:t>competenze culturali, sociali, professionali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800" dirty="0" smtClean="0"/>
              <a:t>competenze emotive e relazionali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800" dirty="0" smtClean="0"/>
              <a:t>capacità di confronto e discussione con altri operatori (della propria istituzione o di altre)</a:t>
            </a:r>
            <a:endParaRPr lang="it-IT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olo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8509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Ogni operatore</a:t>
            </a:r>
          </a:p>
        </p:txBody>
      </p:sp>
      <p:sp>
        <p:nvSpPr>
          <p:cNvPr id="8089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Deve confrontarsi con tre aree:</a:t>
            </a:r>
          </a:p>
          <a:p>
            <a:pPr>
              <a:buFont typeface="Wingdings 2" pitchFamily="18" charset="2"/>
              <a:buNone/>
            </a:pPr>
            <a:endParaRPr lang="it-IT" dirty="0" smtClean="0"/>
          </a:p>
          <a:p>
            <a:pPr>
              <a:buFontTx/>
              <a:buAutoNum type="arabicPeriod"/>
            </a:pPr>
            <a:r>
              <a:rPr lang="it-IT" dirty="0" smtClean="0"/>
              <a:t>Del sapere</a:t>
            </a:r>
          </a:p>
          <a:p>
            <a:pPr>
              <a:buFontTx/>
              <a:buAutoNum type="arabicPeriod"/>
            </a:pPr>
            <a:r>
              <a:rPr lang="it-IT" dirty="0" smtClean="0"/>
              <a:t>Del saper fare</a:t>
            </a:r>
          </a:p>
          <a:p>
            <a:pPr>
              <a:buFontTx/>
              <a:buAutoNum type="arabicPeriod"/>
            </a:pPr>
            <a:r>
              <a:rPr lang="it-IT" dirty="0" smtClean="0"/>
              <a:t>Del saper essere</a:t>
            </a:r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80899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olo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9223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Area del sapere</a:t>
            </a:r>
          </a:p>
        </p:txBody>
      </p:sp>
      <p:sp>
        <p:nvSpPr>
          <p:cNvPr id="8192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Competenza tecnica adeguata a saper individuare gli indicatori di sofferenza</a:t>
            </a:r>
          </a:p>
          <a:p>
            <a:endParaRPr lang="it-IT" dirty="0" smtClean="0"/>
          </a:p>
          <a:p>
            <a:r>
              <a:rPr lang="it-IT" dirty="0" smtClean="0"/>
              <a:t>Competenza adeguata a comunicare con il bambino ponendosi in posizione di ascolto</a:t>
            </a:r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8192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Area del saper fare</a:t>
            </a:r>
          </a:p>
        </p:txBody>
      </p:sp>
      <p:sp>
        <p:nvSpPr>
          <p:cNvPr id="829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Mettersi in sintonia con gli altri operatori</a:t>
            </a:r>
          </a:p>
          <a:p>
            <a:r>
              <a:rPr lang="it-IT" dirty="0" smtClean="0"/>
              <a:t>Cercare il dialogo con gli altri specialisti</a:t>
            </a:r>
          </a:p>
          <a:p>
            <a:r>
              <a:rPr lang="it-IT" dirty="0" smtClean="0"/>
              <a:t>Contattare le istituzioni preposte</a:t>
            </a:r>
          </a:p>
          <a:p>
            <a:endParaRPr lang="it-IT" dirty="0" smtClean="0"/>
          </a:p>
          <a:p>
            <a:r>
              <a:rPr lang="it-IT" dirty="0" smtClean="0"/>
              <a:t>Attivare interventi e risorse immediate se necessarie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82947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Saper essere</a:t>
            </a:r>
          </a:p>
        </p:txBody>
      </p:sp>
      <p:sp>
        <p:nvSpPr>
          <p:cNvPr id="8397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Prendere coscienza delle proprie emozioni:</a:t>
            </a:r>
          </a:p>
          <a:p>
            <a:pPr>
              <a:buFont typeface="Wingdings 2" pitchFamily="18" charset="2"/>
              <a:buNone/>
            </a:pPr>
            <a:r>
              <a:rPr lang="it-IT" dirty="0" smtClean="0"/>
              <a:t>    dolore, rabbia, disgusto, vergogna, aggressività</a:t>
            </a:r>
          </a:p>
          <a:p>
            <a:r>
              <a:rPr lang="it-IT" dirty="0" smtClean="0"/>
              <a:t>Prendere coscienza dei propri meccanismi di difesa</a:t>
            </a:r>
          </a:p>
          <a:p>
            <a:r>
              <a:rPr lang="it-IT" dirty="0" smtClean="0"/>
              <a:t>Saper chiedere aiuto nel caso di difficoltà emotiva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83971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olo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9937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Saper essere</a:t>
            </a:r>
          </a:p>
        </p:txBody>
      </p:sp>
      <p:sp>
        <p:nvSpPr>
          <p:cNvPr id="84995" name="Segnaposto contenuto 2"/>
          <p:cNvSpPr>
            <a:spLocks noGrp="1"/>
          </p:cNvSpPr>
          <p:nvPr>
            <p:ph idx="1"/>
          </p:nvPr>
        </p:nvSpPr>
        <p:spPr>
          <a:xfrm>
            <a:off x="323850" y="1557338"/>
            <a:ext cx="7777163" cy="4895850"/>
          </a:xfrm>
        </p:spPr>
        <p:txBody>
          <a:bodyPr/>
          <a:lstStyle/>
          <a:p>
            <a:r>
              <a:rPr lang="it-IT" dirty="0" smtClean="0"/>
              <a:t>Ciascuno di noi possiede aspetti negativi e distruttivi, inaccettabili ed oscuri, prenderne coscienza ed accettarli procura sofferenza.</a:t>
            </a:r>
          </a:p>
          <a:p>
            <a:r>
              <a:rPr lang="it-IT" dirty="0" smtClean="0"/>
              <a:t>Per evitare questa sofferenza si attivano meccanismi di difesa come:</a:t>
            </a:r>
          </a:p>
          <a:p>
            <a:r>
              <a:rPr lang="it-IT" dirty="0" smtClean="0"/>
              <a:t>La rimozione,</a:t>
            </a:r>
          </a:p>
          <a:p>
            <a:r>
              <a:rPr lang="it-IT" dirty="0" smtClean="0"/>
              <a:t>la negazione,</a:t>
            </a:r>
          </a:p>
          <a:p>
            <a:r>
              <a:rPr lang="it-IT" dirty="0" smtClean="0"/>
              <a:t>la proiezione (consente di recepirsi come buono diversamente dal mostro)</a:t>
            </a:r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49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7300664" cy="8640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3600" dirty="0" smtClean="0"/>
              <a:t>Famiglie  più in difficoltà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702550" cy="47847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it-IT" sz="2800" dirty="0" smtClean="0"/>
              <a:t>Crescente complessità delle problematiche minorili e adolescenziali, dei bisogni sociali e delle domande di intervento sociale.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it-IT" sz="2800" dirty="0" smtClean="0"/>
              <a:t>Aumento della conflittualità familiare, aumento della domanda di consulenza nel processo di separazione.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it-IT" sz="2800" dirty="0" smtClean="0"/>
              <a:t>Aumento delle situazioni familiari monoparentali, che unitamente all’aumento delle situazioni di fragilità economica e sociale porta ad un aumento delle richieste di aiuto ai servizi sociali.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Saper essere</a:t>
            </a:r>
          </a:p>
        </p:txBody>
      </p:sp>
      <p:sp>
        <p:nvSpPr>
          <p:cNvPr id="8601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it-IT" dirty="0" smtClean="0"/>
              <a:t>La proiezione dell’operatore comporta che:</a:t>
            </a:r>
          </a:p>
          <a:p>
            <a:r>
              <a:rPr lang="it-IT" dirty="0" smtClean="0"/>
              <a:t>L’utente è un mostro cattivo </a:t>
            </a:r>
          </a:p>
          <a:p>
            <a:r>
              <a:rPr lang="it-IT" dirty="0" smtClean="0"/>
              <a:t>L’operatore si colloca in posizione di giudice e non in posizione di curante</a:t>
            </a:r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6019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olo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Saper essere</a:t>
            </a:r>
          </a:p>
        </p:txBody>
      </p:sp>
      <p:sp>
        <p:nvSpPr>
          <p:cNvPr id="8704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valutazione è l’insieme dei fatti rilevati e l’assetto emotivo e cognitivo dell’operatore che comprendono: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Storia personale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Emozioni, idee, opinioni, pregiudizi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Ambiente socio-culturale di appartenenza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Formazione professionale</a:t>
            </a:r>
          </a:p>
          <a:p>
            <a:pPr>
              <a:buFont typeface="Wingdings" pitchFamily="82" charset="2"/>
              <a:buChar char="Ø"/>
            </a:pPr>
            <a:r>
              <a:rPr lang="it-IT" dirty="0" smtClean="0"/>
              <a:t>Modelli teorici di riferimento</a:t>
            </a:r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704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Saper essere</a:t>
            </a:r>
          </a:p>
        </p:txBody>
      </p:sp>
      <p:sp>
        <p:nvSpPr>
          <p:cNvPr id="88067" name="Segnaposto contenuto 2"/>
          <p:cNvSpPr>
            <a:spLocks noGrp="1"/>
          </p:cNvSpPr>
          <p:nvPr>
            <p:ph idx="1"/>
          </p:nvPr>
        </p:nvSpPr>
        <p:spPr>
          <a:xfrm>
            <a:off x="468313" y="1628775"/>
            <a:ext cx="7704137" cy="4537075"/>
          </a:xfrm>
        </p:spPr>
        <p:txBody>
          <a:bodyPr/>
          <a:lstStyle/>
          <a:p>
            <a:r>
              <a:rPr lang="it-IT" dirty="0" smtClean="0"/>
              <a:t>La valutazione diagnostica e prognostica è possibile là dove si riconoscono le emozioni e le difese attivate all’interno degli operatori</a:t>
            </a:r>
          </a:p>
          <a:p>
            <a:r>
              <a:rPr lang="it-IT" dirty="0" smtClean="0"/>
              <a:t>La “salute mentale” richiede che ogni operatore sappia che:</a:t>
            </a:r>
          </a:p>
          <a:p>
            <a:r>
              <a:rPr lang="it-IT" dirty="0" smtClean="0"/>
              <a:t>Ha tendenze positive e negative</a:t>
            </a:r>
          </a:p>
          <a:p>
            <a:r>
              <a:rPr lang="it-IT" dirty="0" smtClean="0"/>
              <a:t>Ha aspetti tolleranti e intolleranti</a:t>
            </a:r>
          </a:p>
          <a:p>
            <a:r>
              <a:rPr lang="it-IT" dirty="0" smtClean="0"/>
              <a:t>È a volte efficiente e a volte incapace</a:t>
            </a:r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8067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Bibliografia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8313" y="1125538"/>
            <a:ext cx="7632700" cy="5399087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lang="it-IT" sz="1400" dirty="0" err="1" smtClean="0"/>
              <a:t>Bonello</a:t>
            </a:r>
            <a:r>
              <a:rPr lang="it-IT" sz="1400" dirty="0" smtClean="0"/>
              <a:t> F., </a:t>
            </a:r>
            <a:r>
              <a:rPr lang="it-IT" sz="1400" dirty="0" err="1" smtClean="0"/>
              <a:t>Pigatto</a:t>
            </a:r>
            <a:r>
              <a:rPr lang="it-IT" sz="1400" dirty="0" smtClean="0"/>
              <a:t> A., "Valutazioni delle capacità genitoriali e inversioni di ruoli nei contesti tossicomani", </a:t>
            </a:r>
            <a:r>
              <a:rPr lang="it-IT" sz="1400" i="1" dirty="0" smtClean="0"/>
              <a:t>in Minori Giustizia, n. 1(1999)</a:t>
            </a:r>
            <a:endParaRPr kumimoji="1" lang="it-IT" sz="1400" i="1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kumimoji="1" lang="it-IT" sz="1400" dirty="0" err="1" smtClean="0"/>
              <a:t>Bramucci</a:t>
            </a:r>
            <a:r>
              <a:rPr kumimoji="1" lang="it-IT" sz="1400" dirty="0" smtClean="0"/>
              <a:t> Andrea, “Tossicodipendenza e genitorialità fragile”, Atti del Convegno di Psicologia Giuridica, Edizioni Universitarie Romane, Roma,2008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kumimoji="1" lang="it-IT" sz="1400" dirty="0" smtClean="0"/>
              <a:t>Camerini Giovanni Battista, De Leo Gaetano, Sergio Gustavo, Volpini Laura, “Criteri e strumenti di valutazione delle capacità genitoriali”, in</a:t>
            </a:r>
            <a:r>
              <a:rPr kumimoji="1" lang="it-IT" sz="1400" i="1" dirty="0" smtClean="0"/>
              <a:t> </a:t>
            </a:r>
            <a:r>
              <a:rPr kumimoji="1" lang="it-IT" sz="1400" i="1" dirty="0" err="1" smtClean="0"/>
              <a:t>Minorigiustizia</a:t>
            </a:r>
            <a:r>
              <a:rPr kumimoji="1" lang="it-IT" sz="1400" i="1" dirty="0" smtClean="0"/>
              <a:t>, n. 3/2007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kumimoji="1" lang="it-IT" sz="1400" dirty="0" err="1" smtClean="0"/>
              <a:t>Cancrini</a:t>
            </a:r>
            <a:r>
              <a:rPr kumimoji="1" lang="it-IT" sz="1400" dirty="0" smtClean="0"/>
              <a:t> Luigi,</a:t>
            </a:r>
            <a:r>
              <a:rPr kumimoji="1" lang="it-IT" sz="1400" i="1" dirty="0" smtClean="0"/>
              <a:t> Disagio mentale e validità genitoriale, </a:t>
            </a:r>
            <a:r>
              <a:rPr kumimoji="1" lang="it-IT" sz="1400" i="1" dirty="0" err="1" smtClean="0"/>
              <a:t>op.cit.</a:t>
            </a:r>
            <a:r>
              <a:rPr kumimoji="1" lang="it-IT" sz="1400" i="1" dirty="0" smtClean="0"/>
              <a:t> </a:t>
            </a:r>
            <a:r>
              <a:rPr kumimoji="1" lang="it-IT" sz="1400" dirty="0" smtClean="0"/>
              <a:t>in: M. </a:t>
            </a:r>
            <a:r>
              <a:rPr kumimoji="1" lang="it-IT" sz="1400" dirty="0" err="1" smtClean="0"/>
              <a:t>Malagoli</a:t>
            </a:r>
            <a:r>
              <a:rPr kumimoji="1" lang="it-IT" sz="1400" dirty="0" smtClean="0"/>
              <a:t> Togliatti, (a cura di)</a:t>
            </a:r>
            <a:r>
              <a:rPr kumimoji="1" lang="it-IT" sz="1400" i="1" dirty="0" smtClean="0"/>
              <a:t> Organizzazione delle relazioni interpersonali nelle famiglie con portatori di disagio mentale</a:t>
            </a:r>
            <a:r>
              <a:rPr kumimoji="1" lang="it-IT" sz="1400" dirty="0" smtClean="0"/>
              <a:t>, </a:t>
            </a:r>
            <a:r>
              <a:rPr kumimoji="1" lang="it-IT" sz="1400" dirty="0" err="1" smtClean="0"/>
              <a:t>Bulzoni</a:t>
            </a:r>
            <a:r>
              <a:rPr kumimoji="1" lang="it-IT" sz="1400" dirty="0" smtClean="0"/>
              <a:t>, Roma, 1988. </a:t>
            </a:r>
            <a:endParaRPr kumimoji="1" lang="it-IT" sz="1400" i="1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kumimoji="1" lang="it-IT" sz="1400" dirty="0" smtClean="0"/>
              <a:t>Dell’Antonio Annamaria, </a:t>
            </a:r>
            <a:r>
              <a:rPr kumimoji="1" lang="it-IT" sz="1400" i="1" dirty="0" smtClean="0"/>
              <a:t>La partecipazione del minore alla sua tutela,</a:t>
            </a:r>
            <a:r>
              <a:rPr kumimoji="1" lang="it-IT" sz="1400" dirty="0" smtClean="0"/>
              <a:t> </a:t>
            </a:r>
            <a:r>
              <a:rPr kumimoji="1" lang="it-IT" sz="1400" dirty="0" err="1" smtClean="0"/>
              <a:t>Giuffrè</a:t>
            </a:r>
            <a:r>
              <a:rPr kumimoji="1" lang="it-IT" sz="1400" dirty="0" smtClean="0"/>
              <a:t>, Milano, 2001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kumimoji="1" lang="it-IT" sz="1400" dirty="0" smtClean="0"/>
              <a:t>Di </a:t>
            </a:r>
            <a:r>
              <a:rPr kumimoji="1" lang="it-IT" sz="1400" dirty="0" err="1" smtClean="0"/>
              <a:t>Blasio</a:t>
            </a:r>
            <a:r>
              <a:rPr kumimoji="1" lang="it-IT" sz="1400" dirty="0" smtClean="0"/>
              <a:t> Paola (a cura di), </a:t>
            </a:r>
            <a:r>
              <a:rPr kumimoji="1" lang="it-IT" sz="1400" i="1" dirty="0" smtClean="0"/>
              <a:t>Tra rischio e protezione. La valutazione delle competenze parentali</a:t>
            </a:r>
            <a:r>
              <a:rPr kumimoji="1" lang="it-IT" sz="1400" dirty="0" smtClean="0"/>
              <a:t>, </a:t>
            </a:r>
            <a:r>
              <a:rPr kumimoji="1" lang="it-IT" sz="1400" dirty="0" err="1" smtClean="0"/>
              <a:t>Unicopli</a:t>
            </a:r>
            <a:r>
              <a:rPr kumimoji="1" lang="it-IT" sz="1400" dirty="0" smtClean="0"/>
              <a:t>, Milano, 2005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kumimoji="1" lang="it-IT" sz="1400" dirty="0" smtClean="0"/>
              <a:t>Galli Dina</a:t>
            </a:r>
            <a:r>
              <a:rPr kumimoji="1" lang="it-IT" sz="1400" i="1" dirty="0" smtClean="0"/>
              <a:t>, Il servizio sociale per minori, </a:t>
            </a:r>
            <a:r>
              <a:rPr kumimoji="1" lang="it-IT" sz="1400" dirty="0" smtClean="0"/>
              <a:t>Franco Angeli, Milano, 2005</a:t>
            </a:r>
            <a:endParaRPr kumimoji="1" lang="it-IT" sz="1400" i="1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kumimoji="1" lang="it-IT" sz="1400" dirty="0" smtClean="0"/>
              <a:t>Galli Dina,</a:t>
            </a:r>
            <a:r>
              <a:rPr kumimoji="1" lang="it-IT" sz="1400" i="1" dirty="0" smtClean="0"/>
              <a:t> Servizi sociali e giustizia minorile, </a:t>
            </a:r>
            <a:r>
              <a:rPr kumimoji="1" lang="it-IT" sz="1400" dirty="0" smtClean="0"/>
              <a:t>Franco Angeli, Milano, 2008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kumimoji="1" lang="it-IT" sz="1400" dirty="0" smtClean="0"/>
              <a:t>Galli Dina, </a:t>
            </a:r>
            <a:r>
              <a:rPr kumimoji="1" lang="it-IT" sz="1400" dirty="0" err="1" smtClean="0"/>
              <a:t>Millo</a:t>
            </a:r>
            <a:r>
              <a:rPr kumimoji="1" lang="it-IT" sz="1400" dirty="0" smtClean="0"/>
              <a:t> Maurizio, </a:t>
            </a:r>
            <a:r>
              <a:rPr kumimoji="1" lang="it-IT" sz="1400" dirty="0" err="1" smtClean="0"/>
              <a:t>Postacchini</a:t>
            </a:r>
            <a:r>
              <a:rPr kumimoji="1" lang="it-IT" sz="1400" dirty="0" smtClean="0"/>
              <a:t> Pier Luigi,</a:t>
            </a:r>
            <a:r>
              <a:rPr kumimoji="1" lang="it-IT" sz="1400" i="1" dirty="0" smtClean="0"/>
              <a:t> </a:t>
            </a:r>
            <a:r>
              <a:rPr kumimoji="1" lang="it-IT" sz="1400" dirty="0" smtClean="0"/>
              <a:t>“Allontanamenti quando e come farli</a:t>
            </a:r>
            <a:r>
              <a:rPr kumimoji="1" lang="it-IT" sz="1400" i="1" dirty="0" smtClean="0"/>
              <a:t>”, in </a:t>
            </a:r>
            <a:r>
              <a:rPr kumimoji="1" lang="it-IT" sz="1400" i="1" dirty="0" err="1" smtClean="0"/>
              <a:t>Minorigiustizia</a:t>
            </a:r>
            <a:r>
              <a:rPr kumimoji="1" lang="it-IT" sz="1400" i="1" dirty="0" smtClean="0"/>
              <a:t>, n. 3/2007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kumimoji="1" lang="it-IT" sz="1400" dirty="0" smtClean="0"/>
              <a:t>Mastella Marco, </a:t>
            </a:r>
            <a:r>
              <a:rPr kumimoji="1" lang="it-IT" sz="1400" i="1" dirty="0" smtClean="0"/>
              <a:t>Il bambino tra fallimento parentale e affido extrafamiliare</a:t>
            </a:r>
            <a:r>
              <a:rPr kumimoji="1" lang="it-IT" sz="1400" dirty="0" smtClean="0"/>
              <a:t>, Centro Psicoanalitico di Bologna “Glauco </a:t>
            </a:r>
            <a:r>
              <a:rPr kumimoji="1" lang="it-IT" sz="1400" dirty="0" err="1" smtClean="0"/>
              <a:t>Carloni</a:t>
            </a:r>
            <a:r>
              <a:rPr kumimoji="1" lang="it-IT" sz="1400" dirty="0" smtClean="0"/>
              <a:t>”16 Febbraio 2008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kumimoji="1" lang="it-IT" sz="1400" dirty="0" smtClean="0"/>
              <a:t>Montecchi Francesco, </a:t>
            </a:r>
            <a:r>
              <a:rPr kumimoji="1" lang="it-IT" sz="1400" i="1" dirty="0" smtClean="0"/>
              <a:t>Dal bambino minaccioso al bambino minacciato, </a:t>
            </a:r>
            <a:r>
              <a:rPr kumimoji="1" lang="it-IT" sz="1400" dirty="0" smtClean="0"/>
              <a:t> Franco Angeli, Milano, 2005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tx1"/>
              </a:buClr>
              <a:buSzPct val="75000"/>
              <a:buFont typeface="Arial" charset="0"/>
              <a:buChar char="•"/>
              <a:defRPr/>
            </a:pPr>
            <a:r>
              <a:rPr kumimoji="1" lang="it-IT" sz="1400" dirty="0" err="1" smtClean="0"/>
              <a:t>Pazè</a:t>
            </a:r>
            <a:r>
              <a:rPr kumimoji="1" lang="it-IT" sz="1400" dirty="0" smtClean="0"/>
              <a:t> </a:t>
            </a:r>
            <a:r>
              <a:rPr kumimoji="1" lang="it-IT" sz="1400" dirty="0" err="1" smtClean="0"/>
              <a:t>Piercarlo</a:t>
            </a:r>
            <a:r>
              <a:rPr kumimoji="1" lang="it-IT" sz="1400" dirty="0" smtClean="0"/>
              <a:t>, “La giustizia che taglia e restaura i legami del bambino”, in </a:t>
            </a:r>
            <a:r>
              <a:rPr kumimoji="1" lang="it-IT" sz="1400" i="1" dirty="0" err="1" smtClean="0"/>
              <a:t>Minorigiustizia</a:t>
            </a:r>
            <a:r>
              <a:rPr kumimoji="1" lang="it-IT" sz="1400" dirty="0" smtClean="0"/>
              <a:t>, n. 1/1999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it-IT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La genitorialità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genitorialità allora è un insieme di compiti materiali, affettivi, </a:t>
            </a:r>
            <a:r>
              <a:rPr lang="it-IT" dirty="0" err="1" smtClean="0"/>
              <a:t>regolativi-normativi</a:t>
            </a:r>
            <a:r>
              <a:rPr lang="it-IT" dirty="0" smtClean="0"/>
              <a:t>, emotivi e cognitivi</a:t>
            </a:r>
          </a:p>
          <a:p>
            <a:r>
              <a:rPr lang="it-IT" dirty="0" smtClean="0"/>
              <a:t>Funzionamento normale della genitorialità quando c’è sufficiente armonia negli ambiti fisico, cognitivo, relazionale, </a:t>
            </a:r>
            <a:r>
              <a:rPr lang="it-IT" dirty="0" err="1" smtClean="0"/>
              <a:t>etico-morale</a:t>
            </a:r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20675"/>
            <a:ext cx="7228656" cy="948085"/>
          </a:xfrm>
        </p:spPr>
        <p:txBody>
          <a:bodyPr>
            <a:normAutofit/>
          </a:bodyPr>
          <a:lstStyle/>
          <a:p>
            <a:r>
              <a:rPr lang="it-IT" dirty="0" smtClean="0"/>
              <a:t>Al servizio arrivano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 smtClean="0"/>
              <a:t>Le situazioni in cui la genitorialità presenta delle fragilità</a:t>
            </a:r>
          </a:p>
          <a:p>
            <a:pPr lvl="0">
              <a:buClr>
                <a:srgbClr val="B13F9A"/>
              </a:buClr>
            </a:pPr>
            <a:r>
              <a:rPr lang="it-IT" sz="3200" b="1" dirty="0">
                <a:solidFill>
                  <a:prstClr val="black"/>
                </a:solidFill>
              </a:rPr>
              <a:t>La fragilità  è data dalla impossibilità-incapacità dei genitori di far fronte in maniera adeguata alle esigenze evolutive dei figli.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xmlns="" val="3095248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ito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3179</Words>
  <Application>Microsoft Office PowerPoint</Application>
  <PresentationFormat>Presentazione su schermo (4:3)</PresentationFormat>
  <Paragraphs>453</Paragraphs>
  <Slides>73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73</vt:i4>
      </vt:variant>
    </vt:vector>
  </HeadingPairs>
  <TitlesOfParts>
    <vt:vector size="74" baseType="lpstr">
      <vt:lpstr>Mito</vt:lpstr>
      <vt:lpstr>Università degli studi di ferrara facoltà di lettere e filosofia</vt:lpstr>
      <vt:lpstr>La genitorialità si sostanzia attraverso una relazione di cura </vt:lpstr>
      <vt:lpstr>Le famiglie OGGI:</vt:lpstr>
      <vt:lpstr>Le famiglie OGGI hanno:</vt:lpstr>
      <vt:lpstr>Le famiglie OGGI:</vt:lpstr>
      <vt:lpstr>Le famiglie hanno bisogno </vt:lpstr>
      <vt:lpstr>Famiglie  più in difficoltà </vt:lpstr>
      <vt:lpstr>La genitorialità </vt:lpstr>
      <vt:lpstr>Al servizio arrivano </vt:lpstr>
      <vt:lpstr>Fragilità temporanee</vt:lpstr>
      <vt:lpstr>FRAGILITà ricorrenti</vt:lpstr>
      <vt:lpstr> FRAGILITà ricorrenti</vt:lpstr>
      <vt:lpstr>FRAGILITà ricorrenti</vt:lpstr>
      <vt:lpstr>Famiglie con gravi disfunzionalità: </vt:lpstr>
      <vt:lpstr>fattori socio-educativi</vt:lpstr>
      <vt:lpstr>fattori socio-educativi</vt:lpstr>
      <vt:lpstr>fattori socio-educativi</vt:lpstr>
      <vt:lpstr>FUOCHI D’ATTENZIONE</vt:lpstr>
      <vt:lpstr>Focus d’attenzione</vt:lpstr>
      <vt:lpstr>Focus d’attenzione</vt:lpstr>
      <vt:lpstr>Come aiutare i genitori fragili</vt:lpstr>
      <vt:lpstr>la tutela del primario interesse</vt:lpstr>
      <vt:lpstr>Forme di abuso (Montecchi)</vt:lpstr>
      <vt:lpstr>Rilevamento dell’abuso</vt:lpstr>
      <vt:lpstr>Diagnosi di abuso</vt:lpstr>
      <vt:lpstr>… A PARTIRE DALLA REALTÀ GLOBALE DEL PROBLEMA</vt:lpstr>
      <vt:lpstr>Valutazione di abuso</vt:lpstr>
      <vt:lpstr>Valutazione di abuso</vt:lpstr>
      <vt:lpstr>Valutazione di abuso</vt:lpstr>
      <vt:lpstr>Valutazione di abuso</vt:lpstr>
      <vt:lpstr>Valutazione di abuso</vt:lpstr>
      <vt:lpstr>Valutazione di abuso</vt:lpstr>
      <vt:lpstr>Segnali di allarme</vt:lpstr>
      <vt:lpstr>Ogni operatore ascolta</vt:lpstr>
      <vt:lpstr>Ascolto e accompagnamento minore nelle procedure</vt:lpstr>
      <vt:lpstr>Ascolto e accompagnamento minore nelle procedure</vt:lpstr>
      <vt:lpstr>Ascolto e accompagnamento minore nelle procedure</vt:lpstr>
      <vt:lpstr>valutazione pROGNOSTICA</vt:lpstr>
      <vt:lpstr>Comunicazione fra Servizi</vt:lpstr>
      <vt:lpstr>Comunicazione fra Servizi</vt:lpstr>
      <vt:lpstr>Rapporto fra servizi</vt:lpstr>
      <vt:lpstr>Cosa Puoi fare</vt:lpstr>
      <vt:lpstr>Cosa non fare</vt:lpstr>
      <vt:lpstr>Diagnosi di abuso</vt:lpstr>
      <vt:lpstr>Ruolo di regia</vt:lpstr>
      <vt:lpstr>Diapositiva 46</vt:lpstr>
      <vt:lpstr>Conflittualità genitoriali</vt:lpstr>
      <vt:lpstr>VALUTAZIONE F. CONFLITTUALI</vt:lpstr>
      <vt:lpstr>LEGGE 10 dicembre 2012 , n. 219  riconoscimento dei figli</vt:lpstr>
      <vt:lpstr>Indagine nelle separazioni</vt:lpstr>
      <vt:lpstr>Indagine nelle separazioni</vt:lpstr>
      <vt:lpstr>Obiettivo dell’indagine</vt:lpstr>
      <vt:lpstr>Obiettivo dell’indagine</vt:lpstr>
      <vt:lpstr>Tipologia di famiglia</vt:lpstr>
      <vt:lpstr>Genitori in competizione </vt:lpstr>
      <vt:lpstr>Conflitto e sentimenti nei figli</vt:lpstr>
      <vt:lpstr>Relazione bambino genitore aff.</vt:lpstr>
      <vt:lpstr>Ascolto del minore</vt:lpstr>
      <vt:lpstr>Ascolto del minore</vt:lpstr>
      <vt:lpstr>Ascolto del minore</vt:lpstr>
      <vt:lpstr>Obiettivo finale</vt:lpstr>
      <vt:lpstr>realisticamente</vt:lpstr>
      <vt:lpstr>Diapositiva 63</vt:lpstr>
      <vt:lpstr>OGNI OPERATORE DEVE avere:</vt:lpstr>
      <vt:lpstr>Ogni operatore</vt:lpstr>
      <vt:lpstr>Area del sapere</vt:lpstr>
      <vt:lpstr>Area del saper fare</vt:lpstr>
      <vt:lpstr>Saper essere</vt:lpstr>
      <vt:lpstr>Saper essere</vt:lpstr>
      <vt:lpstr>Saper essere</vt:lpstr>
      <vt:lpstr>Saper essere</vt:lpstr>
      <vt:lpstr>Saper essere</vt:lpstr>
      <vt:lpstr>Bibliografia</vt:lpstr>
    </vt:vector>
  </TitlesOfParts>
  <Company>Discovery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Cooperativa il Sorriso</dc:title>
  <dc:creator>Dina</dc:creator>
  <cp:lastModifiedBy>asus</cp:lastModifiedBy>
  <cp:revision>261</cp:revision>
  <dcterms:created xsi:type="dcterms:W3CDTF">2011-01-24T10:56:46Z</dcterms:created>
  <dcterms:modified xsi:type="dcterms:W3CDTF">2014-10-06T10:01:46Z</dcterms:modified>
</cp:coreProperties>
</file>