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4509-9411-491C-90ED-3FAD983B70CA}" type="datetimeFigureOut">
              <a:rPr lang="it-IT" smtClean="0"/>
              <a:t>29/04/2013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8DC7A-1205-47E9-B758-1C8AB61AD6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56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884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759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4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87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3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92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0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0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14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8DC7A-1205-47E9-B758-1C8AB61AD6F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01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4/29/2013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‹N›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524000" y="787400"/>
            <a:ext cx="31115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10" b="1" smtClean="0">
                <a:solidFill>
                  <a:srgbClr val="FFFF00"/>
                </a:solidFill>
                <a:latin typeface="DejaVu Sans Condensed Bold"/>
                <a:cs typeface="DejaVu Sans Condensed Bold"/>
              </a:rPr>
              <a:t>TEATRO</a:t>
            </a:r>
          </a:p>
          <a:p>
            <a:pPr>
              <a:lnSpc>
                <a:spcPts val="5520"/>
              </a:lnSpc>
            </a:pPr>
            <a:endParaRPr lang="en-CA" sz="4810" b="1" smtClean="0">
              <a:solidFill>
                <a:srgbClr val="FFFF00"/>
              </a:solidFill>
              <a:latin typeface="DejaVu Sans Condensed Bold"/>
              <a:cs typeface="DejaVu Sans Condense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94200" y="787400"/>
            <a:ext cx="33528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4810" b="1" smtClean="0">
                <a:solidFill>
                  <a:srgbClr val="FFFF00"/>
                </a:solidFill>
                <a:latin typeface="DejaVu Sans Condensed Bold"/>
                <a:cs typeface="DejaVu Sans Condensed Bold"/>
              </a:rPr>
              <a:t>SOCIALE</a:t>
            </a:r>
          </a:p>
          <a:p>
            <a:pPr>
              <a:lnSpc>
                <a:spcPts val="5520"/>
              </a:lnSpc>
            </a:pPr>
            <a:endParaRPr lang="en-CA" sz="4810" b="1" smtClean="0">
              <a:solidFill>
                <a:srgbClr val="FFFF00"/>
              </a:solidFill>
              <a:latin typeface="DejaVu Sans Condensed Bold"/>
              <a:cs typeface="DejaVu Sans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51200" y="2247900"/>
            <a:ext cx="25781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Lezione 1:</a:t>
            </a:r>
          </a:p>
          <a:p>
            <a:pPr>
              <a:lnSpc>
                <a:spcPts val="3680"/>
              </a:lnSpc>
            </a:pPr>
            <a:endParaRPr lang="en-CA" sz="3210" b="1" smtClean="0">
              <a:solidFill>
                <a:srgbClr val="FF0000"/>
              </a:solidFill>
              <a:latin typeface="DejaVu Sans Condensed Bold"/>
              <a:cs typeface="DejaVu Sans Condense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6300" y="2755900"/>
            <a:ext cx="549028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200" dirty="0" err="1" smtClean="0">
                <a:solidFill>
                  <a:srgbClr val="FF0000"/>
                </a:solidFill>
                <a:latin typeface="DejaVu Sans Condensed Bold Oblique"/>
                <a:cs typeface="DejaVu Sans Condensed Bold Oblique"/>
              </a:rPr>
              <a:t>Definizione</a:t>
            </a:r>
            <a:r>
              <a:rPr lang="en-CA" sz="3200" dirty="0">
                <a:solidFill>
                  <a:srgbClr val="FF0000"/>
                </a:solidFill>
                <a:latin typeface="DejaVu Sans Condensed Bold Oblique"/>
                <a:cs typeface="DejaVu Sans Condensed Bold Oblique"/>
              </a:rPr>
              <a:t>, </a:t>
            </a:r>
            <a:r>
              <a:rPr lang="en-CA" sz="3200" dirty="0" err="1">
                <a:solidFill>
                  <a:srgbClr val="FF0000"/>
                </a:solidFill>
                <a:latin typeface="DejaVu Sans Condensed Bold Oblique"/>
                <a:cs typeface="DejaVu Sans Condensed Bold Oblique"/>
              </a:rPr>
              <a:t>Obiettivi</a:t>
            </a:r>
            <a:r>
              <a:rPr lang="en-CA" sz="3200" dirty="0">
                <a:solidFill>
                  <a:srgbClr val="FF0000"/>
                </a:solidFill>
                <a:latin typeface="DejaVu Sans Condensed Bold Oblique"/>
                <a:cs typeface="DejaVu Sans Condensed Bold Oblique"/>
              </a:rPr>
              <a:t> e </a:t>
            </a:r>
            <a:r>
              <a:rPr lang="en-CA" sz="3200" dirty="0" err="1" smtClean="0">
                <a:solidFill>
                  <a:srgbClr val="FF0000"/>
                </a:solidFill>
                <a:latin typeface="DejaVu Sans Condensed Bold Oblique"/>
                <a:cs typeface="DejaVu Sans Condensed Bold Oblique"/>
              </a:rPr>
              <a:t>principi</a:t>
            </a:r>
            <a:endParaRPr lang="en-CA" sz="3200" dirty="0" smtClean="0">
              <a:solidFill>
                <a:srgbClr val="FF0000"/>
              </a:solidFill>
              <a:latin typeface="DejaVu Sans Condensed Bold Oblique"/>
              <a:cs typeface="DejaVu Sans Condensed Bold Oblique"/>
            </a:endParaRPr>
          </a:p>
          <a:p>
            <a:pPr>
              <a:lnSpc>
                <a:spcPts val="3680"/>
              </a:lnSpc>
            </a:pPr>
            <a:endParaRPr lang="en-CA" sz="32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08500" y="4559300"/>
            <a:ext cx="4533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L’immaginazionevolase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 </a:t>
            </a: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c’è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 </a:t>
            </a: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vento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.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9600" y="4775200"/>
            <a:ext cx="171014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L’arte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 è </a:t>
            </a: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questo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 </a:t>
            </a: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vento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.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51600" y="4978400"/>
            <a:ext cx="2590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Vento di </a:t>
            </a:r>
            <a:r>
              <a:rPr lang="en-CA" sz="1400" dirty="0" err="1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prua</a:t>
            </a:r>
            <a:r>
              <a:rPr lang="en-CA" sz="1400" dirty="0" smtClean="0">
                <a:solidFill>
                  <a:srgbClr val="FFFFCC"/>
                </a:solidFill>
                <a:latin typeface="DejaVu Sans Condensed"/>
                <a:cs typeface="DejaVu Sans Condensed"/>
              </a:rPr>
              <a:t>.</a:t>
            </a: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51600" y="5410200"/>
            <a:ext cx="2590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0" b="1" smtClean="0">
                <a:solidFill>
                  <a:srgbClr val="FFFFCC"/>
                </a:solidFill>
                <a:latin typeface="DejaVu Sans Condensed Bold"/>
                <a:cs typeface="DejaVu Sans Condensed Bold"/>
              </a:rPr>
              <a:t>JULIAN BECK</a:t>
            </a:r>
          </a:p>
          <a:p>
            <a:pPr>
              <a:lnSpc>
                <a:spcPts val="1610"/>
              </a:lnSpc>
            </a:pPr>
            <a:endParaRPr lang="en-CA" sz="1400">
              <a:solidFill>
                <a:srgbClr val="000000"/>
              </a:solidFill>
            </a:endParaRPr>
          </a:p>
        </p:txBody>
      </p:sp>
      <p:pic>
        <p:nvPicPr>
          <p:cNvPr id="12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143000" y="622300"/>
            <a:ext cx="80010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  <a:tabLst>
                <a:tab pos="2387600" algn="l"/>
              </a:tabLst>
            </a:pPr>
            <a:r>
              <a:rPr lang="en-CA" sz="4000" smtClean="0">
                <a:solidFill>
                  <a:srgbClr val="E2E2FF"/>
                </a:solidFill>
                <a:latin typeface="Arial"/>
                <a:cs typeface="Arial"/>
              </a:rPr>
              <a:t>IL</a:t>
            </a:r>
            <a:r>
              <a:rPr lang="en-CA" sz="40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4000" smtClean="0">
                <a:solidFill>
                  <a:srgbClr val="E2E2FF"/>
                </a:solidFill>
                <a:latin typeface="Arial"/>
                <a:cs typeface="Arial"/>
              </a:rPr>
              <a:t>TEATRO</a:t>
            </a:r>
            <a:r>
              <a:rPr lang="en-CA" sz="40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4000" smtClean="0">
                <a:solidFill>
                  <a:srgbClr val="E2E2FF"/>
                </a:solidFill>
                <a:latin typeface="Arial"/>
                <a:cs typeface="Arial"/>
              </a:rPr>
              <a:t>NEGLI</a:t>
            </a:r>
            <a:r>
              <a:rPr lang="en-CA" sz="40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4000" smtClean="0">
                <a:solidFill>
                  <a:srgbClr val="E2E2FF"/>
                </a:solidFill>
                <a:latin typeface="Arial"/>
                <a:cs typeface="Arial"/>
              </a:rPr>
              <a:t>SPAZI</a:t>
            </a:r>
            <a:r>
              <a:rPr lang="en-CA" sz="40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4000" smtClean="0">
                <a:solidFill>
                  <a:srgbClr val="E2E2FF"/>
                </a:solidFill>
                <a:latin typeface="Arial"/>
                <a:cs typeface="Arial"/>
              </a:rPr>
              <a:t>DEL</a:t>
            </a:r>
            <a:r>
              <a:rPr lang="en-CA" sz="4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000" smtClean="0">
                <a:solidFill>
                  <a:srgbClr val="000000"/>
                </a:solidFill>
                <a:latin typeface="Times New Roman"/>
              </a:rPr>
            </a:br>
            <a:r>
              <a:rPr lang="en-CA" sz="4000" smtClean="0">
                <a:solidFill>
                  <a:srgbClr val="E2E2FF"/>
                </a:solidFill>
                <a:latin typeface="Arial"/>
                <a:cs typeface="Arial"/>
              </a:rPr>
              <a:t>	DISAGIO</a:t>
            </a:r>
          </a:p>
          <a:p>
            <a:pPr>
              <a:lnSpc>
                <a:spcPts val="4800"/>
              </a:lnSpc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60500" y="2095500"/>
            <a:ext cx="76835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possibilità per affrontare con vitalità  il proprio status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2679700"/>
            <a:ext cx="8102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  <a:tabLst>
                <a:tab pos="2171700" algn="l"/>
              </a:tabLst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ricerca di una nuova identità provando a essere altro da ciò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che si è e sperimentando potenzialità di cambiamento tramite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una molteplicità di ruoli</a:t>
            </a:r>
          </a:p>
          <a:p>
            <a:pPr>
              <a:lnSpc>
                <a:spcPts val="215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3797300"/>
            <a:ext cx="7937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736600" algn="l"/>
              </a:tabLst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per es. per un detenuto, o per chi è “detenuto” dentro un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corpo che gli impedisce scambi con la realtà,</a:t>
            </a:r>
          </a:p>
          <a:p>
            <a:pPr>
              <a:lnSpc>
                <a:spcPts val="22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51000" y="4419600"/>
            <a:ext cx="74930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1371600" algn="l"/>
              </a:tabLst>
            </a:pP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lang="en-CA" sz="200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teatro rappresenta una liberazione dell’io sociale,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permettendo di essere un</a:t>
            </a:r>
          </a:p>
          <a:p>
            <a:pPr>
              <a:lnSpc>
                <a:spcPts val="21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01900" y="5016500"/>
            <a:ext cx="6642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“corpo totale”, leggero, libero, vuoto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15100" y="5689600"/>
            <a:ext cx="26289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FF0000"/>
                </a:solidFill>
                <a:latin typeface="OpenSymbol"/>
                <a:cs typeface="OpenSymbol"/>
              </a:rPr>
              <a:t>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10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247900" y="647700"/>
            <a:ext cx="68961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l’impulso creativo è presente in ognuno</a:t>
            </a:r>
          </a:p>
          <a:p>
            <a:pPr>
              <a:lnSpc>
                <a:spcPts val="23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244600"/>
            <a:ext cx="8331200" cy="67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3429000" algn="l"/>
              </a:tabLst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la creatività è proporzionale agli stimoli ambientali che l’individuo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riceve</a:t>
            </a:r>
          </a:p>
          <a:p>
            <a:pPr>
              <a:lnSpc>
                <a:spcPts val="21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50900" y="2082800"/>
            <a:ext cx="8293100" cy="965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3670">
              <a:lnSpc>
                <a:spcPts val="2200"/>
              </a:lnSpc>
              <a:tabLst>
                <a:tab pos="939800" algn="l"/>
              </a:tabLst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valore del laboratorio teatrale in ambito terapeutico, culturale,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educativo, riabilitativo e dove la non-azione comporta l’abbandono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dell’individuo (carceri, comunità per anziani, ecc.)</a:t>
            </a:r>
          </a:p>
          <a:p>
            <a:pPr>
              <a:lnSpc>
                <a:spcPts val="220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74700" y="3213100"/>
            <a:ext cx="83693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  <a:tabLst>
                <a:tab pos="660400" algn="l"/>
              </a:tabLst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necessità di svolgere il laboratorio in uno spazio e in un ambiente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protetti = spazio extraquotidiano intermedio tra il mondo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dell’individuo e la realtà effettiva, simile allo spazio del bambino</a:t>
            </a:r>
          </a:p>
          <a:p>
            <a:pPr>
              <a:lnSpc>
                <a:spcPts val="215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0" y="4038600"/>
            <a:ext cx="533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70"/>
              </a:lnSpc>
            </a:pP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quando gioca</a:t>
            </a:r>
          </a:p>
          <a:p>
            <a:pPr>
              <a:lnSpc>
                <a:spcPts val="217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900" y="4610100"/>
            <a:ext cx="82931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7939">
              <a:lnSpc>
                <a:spcPts val="2150"/>
              </a:lnSpc>
              <a:tabLst>
                <a:tab pos="2019300" algn="l"/>
              </a:tabLst>
            </a:pPr>
            <a:r>
              <a:rPr lang="en-CA" sz="2000" smtClean="0">
                <a:solidFill>
                  <a:srgbClr val="05D30F"/>
                </a:solidFill>
                <a:latin typeface="DejaVu Sans Condensed"/>
                <a:cs typeface="DejaVu Sans Condensed"/>
              </a:rPr>
              <a:t>»</a:t>
            </a: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 spazio intermedio = possibilità di raccogliere oggetti o fenomeni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dal mondo esterno investendoli di significati e sentimenti personali</a:t>
            </a:r>
            <a:r>
              <a:rPr lang="en-CA" sz="20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0" smtClean="0">
                <a:solidFill>
                  <a:srgbClr val="000000"/>
                </a:solidFill>
                <a:latin typeface="Times New Roman"/>
              </a:rPr>
            </a:br>
            <a:r>
              <a:rPr lang="en-CA" sz="2000" smtClean="0">
                <a:solidFill>
                  <a:srgbClr val="FFFFFF"/>
                </a:solidFill>
                <a:latin typeface="Arial"/>
                <a:cs typeface="Arial"/>
              </a:rPr>
              <a:t>	al servizio del proprio </a:t>
            </a:r>
            <a:r>
              <a:rPr lang="en-CA" sz="2000" smtClean="0">
                <a:solidFill>
                  <a:srgbClr val="FFFF00"/>
                </a:solidFill>
                <a:latin typeface="Arial"/>
                <a:cs typeface="Arial"/>
              </a:rPr>
              <a:t>	SOGNO</a:t>
            </a:r>
          </a:p>
          <a:p>
            <a:pPr>
              <a:lnSpc>
                <a:spcPts val="2150"/>
              </a:lnSpc>
            </a:pPr>
            <a:endParaRPr lang="en-CA" sz="2000">
              <a:solidFill>
                <a:srgbClr val="000000"/>
              </a:solidFill>
            </a:endParaRPr>
          </a:p>
        </p:txBody>
      </p:sp>
      <p:pic>
        <p:nvPicPr>
          <p:cNvPr id="9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39800" y="304800"/>
            <a:ext cx="8204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  <a:tabLst>
                <a:tab pos="2717800" algn="l"/>
              </a:tabLst>
            </a:pP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Che cosa intendiamo per teatro</a:t>
            </a:r>
            <a:r>
              <a:rPr lang="en-CA" sz="32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0" smtClean="0">
                <a:solidFill>
                  <a:srgbClr val="000000"/>
                </a:solidFill>
                <a:latin typeface="Times New Roman"/>
              </a:rPr>
            </a:b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	sociale?</a:t>
            </a:r>
          </a:p>
          <a:p>
            <a:pPr>
              <a:lnSpc>
                <a:spcPts val="390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19300" y="2044700"/>
            <a:ext cx="71247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457200" algn="l"/>
              </a:tabLst>
            </a:pPr>
            <a:r>
              <a:rPr lang="en-CA" sz="1519" smtClean="0">
                <a:solidFill>
                  <a:srgbClr val="FFFFFF"/>
                </a:solidFill>
                <a:latin typeface="OpenSymbol"/>
                <a:cs typeface="OpenSymbol"/>
              </a:rPr>
              <a:t></a:t>
            </a: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 Il teatro sociale: una nuova frontiera del teatro</a:t>
            </a:r>
            <a:r>
              <a:rPr lang="en-CA" sz="15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19" smtClean="0">
                <a:solidFill>
                  <a:srgbClr val="000000"/>
                </a:solidFill>
                <a:latin typeface="Times New Roman"/>
              </a:rPr>
            </a:b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che non produce “spettacoli”, ma relazioni.</a:t>
            </a:r>
          </a:p>
          <a:p>
            <a:pPr>
              <a:lnSpc>
                <a:spcPts val="2000"/>
              </a:lnSpc>
            </a:pPr>
            <a:endParaRPr lang="en-CA" sz="15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58900" y="2819400"/>
            <a:ext cx="778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  <a:tabLst>
                <a:tab pos="2400300" algn="l"/>
              </a:tabLst>
            </a:pPr>
            <a:r>
              <a:rPr lang="en-CA" sz="1519" smtClean="0">
                <a:solidFill>
                  <a:srgbClr val="FFFFFF"/>
                </a:solidFill>
                <a:latin typeface="OpenSymbol"/>
                <a:cs typeface="OpenSymbol"/>
              </a:rPr>
              <a:t></a:t>
            </a: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 L’arte come cura ed emancipazione delle persone, dei gruppi</a:t>
            </a:r>
            <a:r>
              <a:rPr lang="en-CA" sz="15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19" smtClean="0">
                <a:solidFill>
                  <a:srgbClr val="000000"/>
                </a:solidFill>
                <a:latin typeface="Times New Roman"/>
              </a:rPr>
            </a:b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e delle comunità</a:t>
            </a:r>
          </a:p>
          <a:p>
            <a:pPr>
              <a:lnSpc>
                <a:spcPts val="2000"/>
              </a:lnSpc>
            </a:pPr>
            <a:endParaRPr lang="en-CA" sz="15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3619500"/>
            <a:ext cx="8572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533400" algn="l"/>
              </a:tabLst>
            </a:pPr>
            <a:r>
              <a:rPr lang="en-CA" sz="1519" smtClean="0">
                <a:solidFill>
                  <a:srgbClr val="FFFFFF"/>
                </a:solidFill>
                <a:latin typeface="OpenSymbol"/>
                <a:cs typeface="OpenSymbol"/>
              </a:rPr>
              <a:t></a:t>
            </a: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 Il teatro, come ci dimostrano le sue origini nell’antica Grecia è arte sociale tout</a:t>
            </a:r>
            <a:r>
              <a:rPr lang="en-CA" sz="15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519" smtClean="0">
                <a:solidFill>
                  <a:srgbClr val="000000"/>
                </a:solidFill>
                <a:latin typeface="Times New Roman"/>
              </a:rPr>
            </a:b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court poiché, attraverso la rappresentazione dei miti, ha sempre cercato di</a:t>
            </a:r>
          </a:p>
          <a:p>
            <a:pPr>
              <a:lnSpc>
                <a:spcPts val="1600"/>
              </a:lnSpc>
            </a:pPr>
            <a:endParaRPr lang="en-CA" sz="151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9400" y="4038600"/>
            <a:ext cx="7594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75"/>
              </a:lnSpc>
            </a:pPr>
            <a:r>
              <a:rPr lang="en-CA" sz="1519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dare una risposta ai grandi interrogativi dell’umanità, al pari della</a:t>
            </a:r>
          </a:p>
          <a:p>
            <a:pPr>
              <a:lnSpc>
                <a:spcPts val="1575"/>
              </a:lnSpc>
            </a:pPr>
            <a:endParaRPr lang="en-CA" sz="15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37000" y="4546600"/>
            <a:ext cx="5207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FILOSOFIA</a:t>
            </a:r>
          </a:p>
          <a:p>
            <a:pPr>
              <a:lnSpc>
                <a:spcPts val="218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41800" y="4864100"/>
            <a:ext cx="4902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19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e della</a:t>
            </a:r>
          </a:p>
          <a:p>
            <a:pPr>
              <a:lnSpc>
                <a:spcPts val="1725"/>
              </a:lnSpc>
            </a:pPr>
            <a:endParaRPr lang="en-CA" sz="151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1600" y="5118100"/>
            <a:ext cx="5232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9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RELIGIONE</a:t>
            </a:r>
          </a:p>
          <a:p>
            <a:pPr>
              <a:lnSpc>
                <a:spcPts val="2185"/>
              </a:lnSpc>
            </a:pPr>
            <a:endParaRPr lang="en-CA" sz="1900">
              <a:solidFill>
                <a:srgbClr val="000000"/>
              </a:solidFill>
            </a:endParaRPr>
          </a:p>
        </p:txBody>
      </p:sp>
      <p:pic>
        <p:nvPicPr>
          <p:cNvPr id="11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76400" y="571500"/>
            <a:ext cx="7467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L’arte tra disagio e cura?</a:t>
            </a:r>
          </a:p>
          <a:p>
            <a:pPr>
              <a:lnSpc>
                <a:spcPts val="368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38300"/>
            <a:ext cx="85979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5"/>
              </a:lnSpc>
              <a:tabLst>
                <a:tab pos="317500" algn="l"/>
                <a:tab pos="317500" algn="l"/>
                <a:tab pos="317500" algn="l"/>
              </a:tabLst>
            </a:pP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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Il teatro sociale si occupa del disagio, programmando e organizzando i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suoi interventi tra le persone “differenti” o nei luoghi tradizionalmente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o istituzionalmente riconosciuti come “spazi del disagio e della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diversità”:</a:t>
            </a:r>
          </a:p>
          <a:p>
            <a:pPr>
              <a:lnSpc>
                <a:spcPts val="1865"/>
              </a:lnSpc>
            </a:pPr>
            <a:endParaRPr lang="en-CA" sz="17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870200"/>
            <a:ext cx="85979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Periferie emarginate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Carceri</a:t>
            </a:r>
          </a:p>
          <a:p>
            <a:pPr>
              <a:lnSpc>
                <a:spcPts val="2300"/>
              </a:lnSpc>
            </a:pPr>
            <a:endParaRPr lang="en-CA" sz="17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441700"/>
            <a:ext cx="85979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Comunità di assistenza ai tossicodipendenti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Disabilità fisica e/o mentale</a:t>
            </a:r>
          </a:p>
          <a:p>
            <a:pPr>
              <a:lnSpc>
                <a:spcPts val="2300"/>
              </a:lnSpc>
            </a:pPr>
            <a:endParaRPr lang="en-CA" sz="17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051300"/>
            <a:ext cx="859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Prostituzione</a:t>
            </a:r>
          </a:p>
          <a:p>
            <a:pPr>
              <a:lnSpc>
                <a:spcPts val="1955"/>
              </a:lnSpc>
            </a:pPr>
            <a:endParaRPr lang="en-CA" sz="171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305300"/>
            <a:ext cx="85979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Ragazzi di strada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Ospedali</a:t>
            </a:r>
          </a:p>
          <a:p>
            <a:pPr>
              <a:lnSpc>
                <a:spcPts val="2300"/>
              </a:lnSpc>
            </a:pPr>
            <a:endParaRPr lang="en-CA" sz="17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889500"/>
            <a:ext cx="8597900" cy="1231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Comunità di anziani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Anoressia e bulimia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Extracomunitari</a:t>
            </a:r>
            <a:r>
              <a:rPr lang="en-CA" sz="17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710" smtClean="0">
                <a:solidFill>
                  <a:srgbClr val="000000"/>
                </a:solidFill>
                <a:latin typeface="Times New Roman"/>
              </a:rPr>
            </a:br>
            <a:r>
              <a:rPr lang="en-CA" sz="1710" smtClean="0">
                <a:solidFill>
                  <a:srgbClr val="FFFFFF"/>
                </a:solidFill>
                <a:latin typeface="OpenSymbol"/>
                <a:cs typeface="OpenSymbol"/>
              </a:rPr>
              <a:t></a:t>
            </a:r>
            <a:r>
              <a:rPr lang="en-CA" sz="171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eccetera…</a:t>
            </a:r>
          </a:p>
          <a:p>
            <a:pPr>
              <a:lnSpc>
                <a:spcPts val="2265"/>
              </a:lnSpc>
            </a:pPr>
            <a:endParaRPr lang="en-CA" sz="1710">
              <a:solidFill>
                <a:srgbClr val="000000"/>
              </a:solidFill>
            </a:endParaRPr>
          </a:p>
        </p:txBody>
      </p:sp>
      <p:pic>
        <p:nvPicPr>
          <p:cNvPr id="10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850900" y="749300"/>
            <a:ext cx="8293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OpenSymbol"/>
                <a:cs typeface="OpenSymbol"/>
              </a:rPr>
              <a:t></a:t>
            </a: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Il teatro sociale non mette però in scena drammi e storie di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12800" y="1016000"/>
            <a:ext cx="8331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disabilità, e non fa “recitare” nel senso convenzionale del termine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0500" y="1346200"/>
            <a:ext cx="6413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ma si rivolge alle persone per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0500" y="2006600"/>
            <a:ext cx="6413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FF00"/>
                </a:solidFill>
                <a:latin typeface="DejaVu Sans Condensed Bold"/>
                <a:cs typeface="DejaVu Sans Condensed Bold"/>
              </a:rPr>
              <a:t>PRENDERSI CURA DI LORO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63900" y="2679700"/>
            <a:ext cx="5880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DEI CORPI NEGATI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49500" y="3340100"/>
            <a:ext cx="6794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DELLE RELAZIONI CONFLITTUALI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97200" y="4000500"/>
            <a:ext cx="6146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D672CA"/>
                </a:solidFill>
                <a:latin typeface="DejaVu Sans Condensed Bold"/>
                <a:cs typeface="DejaVu Sans Condensed Bold"/>
              </a:rPr>
              <a:t>DEL VISSUTO SOCIALE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4648200"/>
            <a:ext cx="85979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685800" algn="l"/>
              </a:tabLst>
            </a:pPr>
            <a:r>
              <a:rPr lang="en-CA" sz="1800" smtClean="0">
                <a:solidFill>
                  <a:srgbClr val="FFFFFF"/>
                </a:solidFill>
                <a:latin typeface="OpenSymbol"/>
                <a:cs typeface="OpenSymbol"/>
              </a:rPr>
              <a:t></a:t>
            </a: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 Il teatro in sé, l’arte in generale, non sono una cura, ma possono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intervenire “terapeuticamente” ponendosi in relazione con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1400" y="5207000"/>
            <a:ext cx="8102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trattamenti e operatori  in un lavoro di GRUPPO e di confronto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12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213100" y="876300"/>
            <a:ext cx="59309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35"/>
              </a:lnSpc>
            </a:pP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Gli</a:t>
            </a:r>
            <a:r>
              <a:rPr lang="en-CA" sz="40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 </a:t>
            </a: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obiettivi</a:t>
            </a:r>
          </a:p>
          <a:p>
            <a:pPr>
              <a:lnSpc>
                <a:spcPts val="3735"/>
              </a:lnSpc>
            </a:pPr>
            <a:endParaRPr lang="en-CA" sz="326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22400" y="1803400"/>
            <a:ext cx="77216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Il teatro sociale mira a nuove modalità dello stare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insieme,</a:t>
            </a:r>
          </a:p>
          <a:p>
            <a:pPr>
              <a:lnSpc>
                <a:spcPts val="18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08300" y="2273300"/>
            <a:ext cx="6235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promuovendo una cultura di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41700" y="2819400"/>
            <a:ext cx="5702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PARTECIPAZIONE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08300" y="3124200"/>
            <a:ext cx="62357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  <a:tabLst>
                <a:tab pos="4191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SOSTEGNO INDIVIDUALE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	SOCIALIZZAZIONE</a:t>
            </a:r>
          </a:p>
          <a:p>
            <a:pPr>
              <a:lnSpc>
                <a:spcPts val="44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5100" y="4521200"/>
            <a:ext cx="77089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30"/>
              </a:lnSpc>
              <a:tabLst>
                <a:tab pos="266700" algn="l"/>
              </a:tabLst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Dunque non è un nuovo “genere” di spettacolo ma un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mezzo per superare le contraddizioni tra individuo 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vivere sociale investendo sulla persona in quanto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soggetto e sulla necessaria interazione tra persona e</a:t>
            </a:r>
          </a:p>
          <a:p>
            <a:pPr>
              <a:lnSpc>
                <a:spcPts val="173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00500" y="5410200"/>
            <a:ext cx="5143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comunità</a:t>
            </a:r>
          </a:p>
          <a:p>
            <a:pPr>
              <a:lnSpc>
                <a:spcPts val="164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11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302000" y="647700"/>
            <a:ext cx="5842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Differenze</a:t>
            </a:r>
          </a:p>
          <a:p>
            <a:pPr>
              <a:lnSpc>
                <a:spcPts val="368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19200" y="1460500"/>
            <a:ext cx="79248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Il teatro sociale si differenzia dal teatro tradizionalmente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inteso (TEATRO D’ARTE, COMMERCIALE, AVANGUARDIA,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eccetera) perché non finalizza il suo risultato al prodotto</a:t>
            </a:r>
          </a:p>
          <a:p>
            <a:pPr>
              <a:lnSpc>
                <a:spcPts val="215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937000" y="2298700"/>
            <a:ext cx="5207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estetico,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86100" y="2628900"/>
            <a:ext cx="605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al mercato o alla ricerca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94100" y="3289300"/>
            <a:ext cx="5549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A valere sono il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9100" y="3886200"/>
            <a:ext cx="7454900" cy="72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1600200" algn="l"/>
              </a:tabLst>
            </a:pP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PROCESSO E IL PERCORSO DI PRODUZIONE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10" b="1" smtClean="0">
                <a:solidFill>
                  <a:srgbClr val="FF0000"/>
                </a:solidFill>
                <a:latin typeface="DejaVu Sans Condensed Bold"/>
                <a:cs typeface="DejaVu Sans Condensed Bold"/>
              </a:rPr>
              <a:t>	E DI INTERAZIONE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4889500"/>
            <a:ext cx="7848600" cy="1384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3969">
              <a:lnSpc>
                <a:spcPts val="2600"/>
              </a:lnSpc>
              <a:tabLst>
                <a:tab pos="431800" algn="l"/>
              </a:tabLst>
            </a:pP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Il prodotto spettacolare finale non è lo scopo primario,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può anche essere controproducente se punta al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compiacimento, all’esibizione, al successo, al pietismo</a:t>
            </a:r>
            <a:r>
              <a:rPr lang="en-CA" sz="1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80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mostrando la “diversità” anziché accorciare le distanze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10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09600" y="1701800"/>
            <a:ext cx="85344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800100" algn="l"/>
              </a:tabLst>
            </a:pPr>
            <a:r>
              <a:rPr lang="en-CA" sz="2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Ulteriore differenza con la TEATROTERAPIA</a:t>
            </a:r>
            <a:r>
              <a:rPr lang="en-CA" sz="2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 smtClean="0">
                <a:solidFill>
                  <a:srgbClr val="000000"/>
                </a:solidFill>
                <a:latin typeface="Times New Roman"/>
              </a:rPr>
            </a:br>
            <a:r>
              <a:rPr lang="en-CA" sz="2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intesa come strumento e insieme di</a:t>
            </a:r>
          </a:p>
          <a:p>
            <a:pPr>
              <a:lnSpc>
                <a:spcPts val="330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52600" y="2552700"/>
            <a:ext cx="7391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tecniche  utilizzate da psicologi,</a:t>
            </a:r>
          </a:p>
          <a:p>
            <a:pPr>
              <a:lnSpc>
                <a:spcPts val="322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2971800"/>
            <a:ext cx="82550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4940">
              <a:lnSpc>
                <a:spcPts val="3350"/>
              </a:lnSpc>
              <a:tabLst>
                <a:tab pos="2590800" algn="l"/>
              </a:tabLst>
            </a:pPr>
            <a:r>
              <a:rPr lang="en-CA" sz="2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psicanalisti, terapeuti in genere a scopo</a:t>
            </a:r>
            <a:r>
              <a:rPr lang="en-CA" sz="2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 smtClean="0">
                <a:solidFill>
                  <a:srgbClr val="000000"/>
                </a:solidFill>
                <a:latin typeface="Times New Roman"/>
              </a:rPr>
            </a:br>
            <a:r>
              <a:rPr lang="en-CA" sz="2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curativo per risolvere problemi individuali</a:t>
            </a:r>
            <a:r>
              <a:rPr lang="en-CA" sz="28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800" smtClean="0">
                <a:solidFill>
                  <a:srgbClr val="000000"/>
                </a:solidFill>
                <a:latin typeface="Times New Roman"/>
              </a:rPr>
            </a:br>
            <a:r>
              <a:rPr lang="en-CA" sz="2800" smtClean="0">
                <a:solidFill>
                  <a:srgbClr val="FFFFFF"/>
                </a:solidFill>
                <a:latin typeface="DejaVu Sans Condensed"/>
                <a:cs typeface="DejaVu Sans Condensed"/>
              </a:rPr>
              <a:t>	e/o di gruppi</a:t>
            </a:r>
          </a:p>
          <a:p>
            <a:pPr>
              <a:lnSpc>
                <a:spcPts val="3350"/>
              </a:lnSpc>
            </a:pPr>
            <a:endParaRPr lang="en-CA" sz="2800">
              <a:solidFill>
                <a:srgbClr val="000000"/>
              </a:solidFill>
            </a:endParaRPr>
          </a:p>
        </p:txBody>
      </p:sp>
      <p:pic>
        <p:nvPicPr>
          <p:cNvPr id="6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438400" y="584200"/>
            <a:ext cx="67056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Attività e impegni</a:t>
            </a:r>
          </a:p>
          <a:p>
            <a:pPr>
              <a:lnSpc>
                <a:spcPts val="368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25600"/>
            <a:ext cx="85979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50"/>
              </a:lnSpc>
              <a:tabLst>
                <a:tab pos="304800" algn="l"/>
                <a:tab pos="304800" algn="l"/>
              </a:tabLst>
            </a:pPr>
            <a:r>
              <a:rPr lang="en-CA" sz="16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 Formazione della persona &gt; attenzione e cura di sé, conoscenza e cura del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	corpo, riacquisizione delle proprie potenzialità comunicative ed espressive,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	rapporto CORPO-MENTE, eliminazione del pregiudizio, elaborazione delle</a:t>
            </a:r>
          </a:p>
          <a:p>
            <a:pPr>
              <a:lnSpc>
                <a:spcPts val="155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00500" y="2514600"/>
            <a:ext cx="5143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789" b="1" smtClean="0">
                <a:solidFill>
                  <a:srgbClr val="F40A3C"/>
                </a:solidFill>
                <a:latin typeface="DejaVu Sans Condensed Bold"/>
                <a:cs typeface="DejaVu Sans Condensed Bold"/>
              </a:rPr>
              <a:t>emozioni</a:t>
            </a:r>
          </a:p>
          <a:p>
            <a:pPr>
              <a:lnSpc>
                <a:spcPts val="2010"/>
              </a:lnSpc>
            </a:pPr>
            <a:endParaRPr lang="en-CA" sz="177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098800"/>
            <a:ext cx="8597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 Costruzione di gruppi e comunità &gt; organizzazione di laboratori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644900"/>
            <a:ext cx="8597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304800" algn="l"/>
              </a:tabLst>
            </a:pPr>
            <a:r>
              <a:rPr lang="en-CA" sz="16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 Intervento socio-culturale delle istituzioni &gt; responsabilità politica e sociale,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	redistribuzione dei mezzi espressivi, valorizzazione della vita</a:t>
            </a:r>
          </a:p>
          <a:p>
            <a:pPr>
              <a:lnSpc>
                <a:spcPts val="16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368800"/>
            <a:ext cx="8597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  <a:tabLst>
                <a:tab pos="304800" algn="l"/>
              </a:tabLst>
            </a:pPr>
            <a:r>
              <a:rPr lang="en-CA" sz="16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 Costruzione di un’identità narrativa &gt; memoria individuale e memoria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	collettiva</a:t>
            </a:r>
          </a:p>
          <a:p>
            <a:pPr>
              <a:lnSpc>
                <a:spcPts val="15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5054600"/>
            <a:ext cx="8597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 Creazione di “riti” culturali &gt; identità locale, crescita delle culture</a:t>
            </a:r>
          </a:p>
          <a:p>
            <a:pPr>
              <a:lnSpc>
                <a:spcPts val="184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0900" y="5283200"/>
            <a:ext cx="8293100" cy="482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periferiche contro omologazione e globalizzazione, confronto tra differenze</a:t>
            </a:r>
            <a:r>
              <a:rPr lang="en-CA" sz="16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600" smtClean="0">
                <a:solidFill>
                  <a:srgbClr val="000000"/>
                </a:solidFill>
                <a:latin typeface="Times New Roman"/>
              </a:rPr>
            </a:br>
            <a:r>
              <a:rPr lang="en-CA" sz="1600" smtClean="0">
                <a:solidFill>
                  <a:srgbClr val="FFFF00"/>
                </a:solidFill>
                <a:latin typeface="DejaVu Sans Condensed"/>
                <a:cs typeface="DejaVu Sans Condensed"/>
              </a:rPr>
              <a:t>etniche e sociali</a:t>
            </a:r>
          </a:p>
          <a:p>
            <a:pPr>
              <a:lnSpc>
                <a:spcPts val="1500"/>
              </a:lnSpc>
            </a:pPr>
            <a:endParaRPr lang="en-CA" sz="1600">
              <a:solidFill>
                <a:srgbClr val="000000"/>
              </a:solidFill>
            </a:endParaRPr>
          </a:p>
        </p:txBody>
      </p:sp>
      <p:pic>
        <p:nvPicPr>
          <p:cNvPr id="11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828800" y="571500"/>
            <a:ext cx="73152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0" b="1" smtClean="0">
                <a:solidFill>
                  <a:srgbClr val="E2E2FF"/>
                </a:solidFill>
                <a:latin typeface="DejaVu Sans Condensed Bold"/>
                <a:cs typeface="DejaVu Sans Condensed Bold"/>
              </a:rPr>
              <a:t>Modalità di espressione</a:t>
            </a:r>
          </a:p>
          <a:p>
            <a:pPr>
              <a:lnSpc>
                <a:spcPts val="3680"/>
              </a:lnSpc>
            </a:pPr>
            <a:endParaRPr lang="en-CA" sz="32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97100" y="2413000"/>
            <a:ext cx="6946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2410" b="1" smtClean="0">
                <a:solidFill>
                  <a:srgbClr val="FF0000"/>
                </a:solidFill>
                <a:latin typeface="Arial Bold"/>
                <a:cs typeface="Arial Bold"/>
              </a:rPr>
              <a:t> IL LABORATORIO TEATRALE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500" y="3276600"/>
            <a:ext cx="83185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2438400" algn="l"/>
              </a:tabLst>
            </a:pPr>
            <a:r>
              <a:rPr lang="en-CA" sz="24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2410" b="1" smtClean="0">
                <a:solidFill>
                  <a:srgbClr val="FFFF00"/>
                </a:solidFill>
                <a:latin typeface="Arial Bold"/>
                <a:cs typeface="Arial Bold"/>
              </a:rPr>
              <a:t> GLI SPETTACOLI - DIMOSTRAZIONI DI LAVORO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smtClean="0">
                <a:solidFill>
                  <a:srgbClr val="FFFF00"/>
                </a:solidFill>
                <a:latin typeface="Arial Bold"/>
                <a:cs typeface="Arial Bold"/>
              </a:rPr>
              <a:t>	DEL LABORATORIO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22700" y="4546600"/>
            <a:ext cx="53213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E2E2FF"/>
                </a:solidFill>
                <a:latin typeface="OpenSymbol"/>
                <a:cs typeface="OpenSymbol"/>
              </a:rPr>
              <a:t></a:t>
            </a:r>
            <a:r>
              <a:rPr lang="en-CA" sz="2410" b="1" smtClean="0">
                <a:solidFill>
                  <a:srgbClr val="FF0000"/>
                </a:solidFill>
                <a:latin typeface="Arial Bold"/>
                <a:cs typeface="Arial Bold"/>
              </a:rPr>
              <a:t> IL RITO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7" name="ArticulatePanelObject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PRESENTATION_PLAYLIST_COUNT" val="0"/>
  <p:tag name="PRESENTATION_PRESENTER_SLIDE_LEVEL" val="0"/>
  <p:tag name="ARTICULATE_PRESENTER_VERSION" val="6"/>
  <p:tag name="LMS_COMPLETION_TITLE" val="1_Definizione_obiettivi_principi"/>
  <p:tag name="LMS_COMPLETION_ID" val="1_Definizione_obiettivi_principi"/>
  <p:tag name="LMS_COMPLETION_VERSION" val="1.0"/>
  <p:tag name="LMS_COMPLETION_DURATION" val="1:00:00"/>
  <p:tag name="LMS_COMPLETION_SCO_TITLE" val="1_Definizione_obiettivi_principi"/>
  <p:tag name="LMS_COMPLETION_SCO_ID" val="1_Definizione_obiettivi_principi"/>
  <p:tag name="LMS_COMPLETION_EDITION" val="0"/>
  <p:tag name="LMS_COMPLETION_THRESHOLD" val="11"/>
  <p:tag name="LMS_COMPLETION_METHOD" val="VIEW"/>
  <p:tag name="PUBLISH_TITLE" val="1_Definizione_obiettivi_principi"/>
  <p:tag name="ARTICULATE_PUBLISH_PATH" val="C:\Users\PCmultimediale\Desktop\seragnoli"/>
  <p:tag name="ARTICULATE_LOGO" val="unife-cfi.jpg"/>
  <p:tag name="ARTICULATE_PRESENTER" val="(None selected)"/>
  <p:tag name="ARTICULATE_PRESENTER_GUID" val="9869030842"/>
  <p:tag name="ARTICULATE_LMS" val="0"/>
  <p:tag name="ARTICULATE_TEMPLATE" val="tutela"/>
  <p:tag name="ARTICULATE_TEMPLATE_GUID" val="d1dc09c2-2e07-4058-9888-f1882cdea7f6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180"/>
  <p:tag name="PLAYERLOGOWIDTH" val="180"/>
  <p:tag name="LAUNCHINNEWWINDOW" val="0"/>
  <p:tag name="LASTPUBLISHED" val="C:\Users\PCmultimediale\Desktop\seragnoli\1_Definizione_obiettivi_principi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3.flv"/>
  <p:tag name="SWF_MOVIE_DURATION" val="93000"/>
  <p:tag name="ARTICULATE_LAYER_TIMING" val="0"/>
  <p:tag name="ARTICULATE_PLAYER_SEEK" val="1"/>
  <p:tag name="ARTICULATE_PUBLISH_MODE" val="2"/>
  <p:tag name="ARTICULATE_SOURCE_IMAGE" val="C:\Users\PCMULT~1\AppData\Local\Temp\articulate\presenter\imgtemp\7JESVBpE_file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L’arte tra disagio e cura?"/>
  <p:tag name="ARTICULATE_NAV_LEVEL" val="1"/>
  <p:tag name="ARTICULATE_PLAYLIST_ID" val="-1"/>
  <p:tag name="ARTICULATE_LOCK_SLIDE" val="0"/>
  <p:tag name="ARTICULATE_SLIDE_PAUSE" val="0"/>
  <p:tag name="ARTICULATE_SLIDE_NAV" val="4"/>
  <p:tag name="ARTICULATE_SLIDE_GUID" val="2de66dca-1cdb-43eb-aaa2-a466f6a1c5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dsnTlvYm_file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4.flv"/>
  <p:tag name="SWF_MOVIE_DURATION" val="40000"/>
  <p:tag name="ARTICULATE_LAYER_TIMING" val="0"/>
  <p:tag name="ARTICULATE_PLAYER_SEEK" val="1"/>
  <p:tag name="ARTICULATE_PUBLISH_MODE" val="2"/>
  <p:tag name="ARTICULATE_SOURCE_IMAGE" val="C:\Users\PCMULT~1\AppData\Local\Temp\articulate\presenter\imgtemp\m3p9qlGS_file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Gli obiettivi"/>
  <p:tag name="ARTICULATE_NAV_LEVEL" val="1"/>
  <p:tag name="ARTICULATE_PLAYLIST_ID" val="-1"/>
  <p:tag name="ARTICULATE_LOCK_SLIDE" val="0"/>
  <p:tag name="ARTICULATE_SLIDE_PAUSE" val="0"/>
  <p:tag name="ARTICULATE_SLIDE_NAV" val="5"/>
  <p:tag name="ARTICULATE_SLIDE_GUID" val="59c7967d-9fb9-4269-976f-1eeaec06e98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fNUmeigp_file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5.flv"/>
  <p:tag name="SWF_MOVIE_DURATION" val="602000"/>
  <p:tag name="ARTICULATE_LAYER_TIMING" val="0"/>
  <p:tag name="ARTICULATE_PLAYER_SEEK" val="1"/>
  <p:tag name="ARTICULATE_PUBLISH_MODE" val="2"/>
  <p:tag name="ARTICULATE_SOURCE_IMAGE" val="C:\Users\PCMULT~1\AppData\Local\Temp\articulate\presenter\imgtemp\4bvaSC0v_file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ifferenze"/>
  <p:tag name="ARTICULATE_NAV_LEVEL" val="1"/>
  <p:tag name="ARTICULATE_PLAYLIST_ID" val="-1"/>
  <p:tag name="ARTICULATE_LOCK_SLIDE" val="0"/>
  <p:tag name="ARTICULATE_SLIDE_PAUSE" val="0"/>
  <p:tag name="ARTICULATE_SLIDE_NAV" val="6"/>
  <p:tag name="ARTICULATE_SLIDE_GUID" val="2f49b76d-f1dc-4b05-a17d-cf8e766150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zznNIap9_file\slide0001_image001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6.flv"/>
  <p:tag name="SWF_MOVIE_DURATION" val="149000"/>
  <p:tag name="ARTICULATE_LAYER_TIMING" val="0"/>
  <p:tag name="ARTICULATE_PLAYER_SEEK" val="1"/>
  <p:tag name="ARTICULATE_PUBLISH_MODE" val="2"/>
  <p:tag name="ARTICULATE_SOURCE_IMAGE" val="C:\Users\PCMULT~1\AppData\Local\Temp\articulate\presenter\imgtemp\5Y7tqDbJ_file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efinizione, obiettivi e principi"/>
  <p:tag name="ARTICULATE_NAV_LEVEL" val="1"/>
  <p:tag name="ARTICULATE_PLAYLIST_ID" val="-1"/>
  <p:tag name="ARTICULATE_LOCK_SLIDE" val="0"/>
  <p:tag name="ARTICULATE_SLIDE_PAUSE" val="0"/>
  <p:tag name="ARTICULATE_SLIDE_NAV" val="1"/>
  <p:tag name="ARTICULATE_SLIDE_GUID" val="05c921d2-405a-4123-928c-e8f45b0891d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ifferenze"/>
  <p:tag name="ARTICULATE_NAV_LEVEL" val="1"/>
  <p:tag name="ARTICULATE_PLAYLIST_ID" val="-1"/>
  <p:tag name="ARTICULATE_LOCK_SLIDE" val="0"/>
  <p:tag name="ARTICULATE_SLIDE_PAUSE" val="0"/>
  <p:tag name="ARTICULATE_SLIDE_NAV" val="7"/>
  <p:tag name="ARTICULATE_SLIDE_GUID" val="8c119dcb-85f0-470d-a7c7-a8767230a1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cSMrQRXA_file\slide0001_image001.j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7.flv"/>
  <p:tag name="SWF_MOVIE_DURATION" val="57000"/>
  <p:tag name="ARTICULATE_LAYER_TIMING" val="0"/>
  <p:tag name="ARTICULATE_PLAYER_SEEK" val="1"/>
  <p:tag name="ARTICULATE_PUBLISH_MODE" val="2"/>
  <p:tag name="ARTICULATE_SOURCE_IMAGE" val="C:\Users\PCMULT~1\AppData\Local\Temp\articulate\presenter\imgtemp\vBjWbyB3_file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ttività e impegni"/>
  <p:tag name="ARTICULATE_NAV_LEVEL" val="1"/>
  <p:tag name="ARTICULATE_PLAYLIST_ID" val="-1"/>
  <p:tag name="ARTICULATE_LOCK_SLIDE" val="0"/>
  <p:tag name="ARTICULATE_SLIDE_PAUSE" val="0"/>
  <p:tag name="ARTICULATE_SLIDE_NAV" val="8"/>
  <p:tag name="ARTICULATE_SLIDE_GUID" val="a44da6b4-75a2-4c28-a12a-9cef7cc687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D2Ur9zY2_file\slide0001_image001.jp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8.flv"/>
  <p:tag name="SWF_MOVIE_DURATION" val="119000"/>
  <p:tag name="ARTICULATE_LAYER_TIMING" val="0"/>
  <p:tag name="ARTICULATE_PLAYER_SEEK" val="1"/>
  <p:tag name="ARTICULATE_PUBLISH_MODE" val="2"/>
  <p:tag name="ARTICULATE_SOURCE_IMAGE" val="C:\Users\PCMULT~1\AppData\Local\Temp\articulate\presenter\imgtemp\hK0fC0ZO_file\slide0001_image0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odalità di espressione"/>
  <p:tag name="ARTICULATE_NAV_LEVEL" val="1"/>
  <p:tag name="ARTICULATE_PLAYLIST_ID" val="-1"/>
  <p:tag name="ARTICULATE_LOCK_SLIDE" val="0"/>
  <p:tag name="ARTICULATE_SLIDE_PAUSE" val="0"/>
  <p:tag name="ARTICULATE_SLIDE_NAV" val="9"/>
  <p:tag name="ARTICULATE_SLIDE_GUID" val="bf863bc8-f38a-4bfb-bb56-52c24374f4c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iFfqg0fG_file\slide0001_image001.jp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9.flv"/>
  <p:tag name="SWF_MOVIE_DURATION" val="31000"/>
  <p:tag name="ARTICULATE_LAYER_TIMING" val="0"/>
  <p:tag name="ARTICULATE_PLAYER_SEEK" val="1"/>
  <p:tag name="ARTICULATE_PUBLISH_MODE" val="2"/>
  <p:tag name="ARTICULATE_SOURCE_IMAGE" val="C:\Users\PCMULT~1\AppData\Local\Temp\articulate\presenter\imgtemp\WyZSUBrx_file\slide0001_image001.p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l teatro negli spazi del disagio"/>
  <p:tag name="ARTICULATE_NAV_LEVEL" val="1"/>
  <p:tag name="ARTICULATE_PLAYLIST_ID" val="-1"/>
  <p:tag name="ARTICULATE_LOCK_SLIDE" val="0"/>
  <p:tag name="ARTICULATE_SLIDE_PAUSE" val="0"/>
  <p:tag name="ARTICULATE_SLIDE_NAV" val="10"/>
  <p:tag name="ARTICULATE_SLIDE_GUID" val="aca0256c-f341-47fb-a88f-ffbac76bc98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SbxzHAQM_file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NN0iPqCa_file\slide0001_image001.jp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10.flv"/>
  <p:tag name="SWF_MOVIE_DURATION" val="51000"/>
  <p:tag name="ARTICULATE_LAYER_TIMING" val="0"/>
  <p:tag name="ARTICULATE_PLAYER_SEEK" val="1"/>
  <p:tag name="ARTICULATE_PUBLISH_MODE" val="2"/>
  <p:tag name="ARTICULATE_SOURCE_IMAGE" val="C:\Users\PCMULT~1\AppData\Local\Temp\articulate\presenter\imgtemp\8Woy5tGK_file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Il teatro negli spazi del disagio"/>
  <p:tag name="ARTICULATE_NAV_LEVEL" val="1"/>
  <p:tag name="ARTICULATE_PLAYLIST_ID" val="-1"/>
  <p:tag name="ARTICULATE_LOCK_SLIDE" val="0"/>
  <p:tag name="ARTICULATE_SLIDE_PAUSE" val="0"/>
  <p:tag name="ARTICULATE_SLIDE_NAV" val="11"/>
  <p:tag name="ARTICULATE_SLIDE_GUID" val="d888c698-b918-48da-92ea-a0c7a7977c6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FNAmcxc7_file\slide0001_image001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11.flv"/>
  <p:tag name="SWF_MOVIE_DURATION" val="59000"/>
  <p:tag name="ARTICULATE_LAYER_TIMING" val="0"/>
  <p:tag name="ARTICULATE_PLAYER_SEEK" val="1"/>
  <p:tag name="ARTICULATE_PUBLISH_MODE" val="2"/>
  <p:tag name="ARTICULATE_SOURCE_IMAGE" val="C:\Users\PCMULT~1\AppData\Local\Temp\articulate\presenter\imgtemp\z6b3WfmD_file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1.flv"/>
  <p:tag name="SWF_MOVIE_DURATION" val="15000"/>
  <p:tag name="ARTICULATE_LAYER_TIMING" val="0"/>
  <p:tag name="ARTICULATE_PLAYER_SEEK" val="1"/>
  <p:tag name="ARTICULATE_PUBLISH_MODE" val="2"/>
  <p:tag name="ARTICULATE_SOURCE_IMAGE" val="C:\Users\PCMULT~1\AppData\Local\Temp\articulate\presenter\imgtemp\TWmFmLOQ_file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eatro sociale"/>
  <p:tag name="ARTICULATE_NAV_LEVEL" val="1"/>
  <p:tag name="ARTICULATE_PLAYLIST_ID" val="-1"/>
  <p:tag name="ARTICULATE_LOCK_SLIDE" val="0"/>
  <p:tag name="ARTICULATE_SLIDE_PAUSE" val="0"/>
  <p:tag name="ARTICULATE_SLIDE_NAV" val="2"/>
  <p:tag name="ARTICULATE_SLIDE_GUID" val="d135ed25-9a0e-4179-8df4-a1d2ab6c64b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AyMCSFGV_file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NDOW_SIZE_HEIGHT" val="240"/>
  <p:tag name="WINDOW_SIZE_WIDTH" val="320"/>
  <p:tag name="OVERRIDE_SWF" val="YES"/>
  <p:tag name="CONTAINER" val="movieloader"/>
  <p:tag name="LOADER_BUFFER" val="5"/>
  <p:tag name="ART_PLAYER" val="PANEL"/>
  <p:tag name="SWF_MOVIE_PATH" val="C:\Users\PCmultimediale\Desktop\seragnoli\1\fm_s1 2.flv"/>
  <p:tag name="SWF_MOVIE_DURATION" val="144000"/>
  <p:tag name="ARTICULATE_LAYER_TIMING" val="0"/>
  <p:tag name="ARTICULATE_PLAYER_SEEK" val="1"/>
  <p:tag name="ARTICULATE_PUBLISH_MODE" val="2"/>
  <p:tag name="ARTICULATE_SOURCE_IMAGE" val="C:\Users\PCMULT~1\AppData\Local\Temp\articulate\presenter\imgtemp\ABcFGV3z_file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L’arte tra disagio e cura?"/>
  <p:tag name="ARTICULATE_NAV_LEVEL" val="1"/>
  <p:tag name="ARTICULATE_PLAYLIST_ID" val="-1"/>
  <p:tag name="ARTICULATE_LOCK_SLIDE" val="0"/>
  <p:tag name="ARTICULATE_SLIDE_PAUSE" val="0"/>
  <p:tag name="ARTICULATE_SLIDE_NAV" val="3"/>
  <p:tag name="ARTICULATE_SLIDE_GUID" val="adbb8485-0175-4e67-8d83-03e704439e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PCMULT~1\AppData\Local\Temp\articulate\presenter\imgtemp\YTtWdGZW_file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492</Words>
  <Application>Microsoft Office PowerPoint</Application>
  <PresentationFormat>Presentazione su schermo (4:3)</PresentationFormat>
  <Paragraphs>85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A2E_Engine</dc:creator>
  <cp:lastModifiedBy>PCmultimediale</cp:lastModifiedBy>
  <cp:revision>26</cp:revision>
  <dcterms:created xsi:type="dcterms:W3CDTF">2013-04-29T04:01:42Z</dcterms:created>
  <dcterms:modified xsi:type="dcterms:W3CDTF">2013-04-29T09:37:28Z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1_Definizione_obiettivi_principi</vt:lpwstr>
  </property>
  <property fmtid="{D5CDD505-2E9C-101B-9397-08002B2CF9AE}" pid="4" name="ArticulateGUID">
    <vt:lpwstr>0A1A0692-3B9A-46FC-A8D6-57D8E9276159</vt:lpwstr>
  </property>
  <property fmtid="{D5CDD505-2E9C-101B-9397-08002B2CF9AE}" pid="5" name="ArticulateProjectFull">
    <vt:lpwstr>C:\Users\PCmultimediale\Desktop\seragnoli\1_Definizione_obiettivi_principi.ppta</vt:lpwstr>
  </property>
</Properties>
</file>